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Lst>
  <p:notesMasterIdLst>
    <p:notesMasterId r:id="rId63"/>
  </p:notesMasterIdLst>
  <p:sldIdLst>
    <p:sldId id="3285" r:id="rId5"/>
    <p:sldId id="259" r:id="rId6"/>
    <p:sldId id="261" r:id="rId7"/>
    <p:sldId id="262" r:id="rId8"/>
    <p:sldId id="264" r:id="rId9"/>
    <p:sldId id="263" r:id="rId10"/>
    <p:sldId id="265" r:id="rId11"/>
    <p:sldId id="342" r:id="rId12"/>
    <p:sldId id="266" r:id="rId13"/>
    <p:sldId id="340" r:id="rId14"/>
    <p:sldId id="267" r:id="rId15"/>
    <p:sldId id="3320" r:id="rId16"/>
    <p:sldId id="359" r:id="rId17"/>
    <p:sldId id="360" r:id="rId18"/>
    <p:sldId id="358" r:id="rId19"/>
    <p:sldId id="3322" r:id="rId20"/>
    <p:sldId id="279" r:id="rId21"/>
    <p:sldId id="280" r:id="rId22"/>
    <p:sldId id="282" r:id="rId23"/>
    <p:sldId id="283" r:id="rId24"/>
    <p:sldId id="3290" r:id="rId25"/>
    <p:sldId id="3292" r:id="rId26"/>
    <p:sldId id="3291" r:id="rId27"/>
    <p:sldId id="3293" r:id="rId28"/>
    <p:sldId id="3294" r:id="rId29"/>
    <p:sldId id="287" r:id="rId30"/>
    <p:sldId id="336" r:id="rId31"/>
    <p:sldId id="337" r:id="rId32"/>
    <p:sldId id="338" r:id="rId33"/>
    <p:sldId id="350" r:id="rId34"/>
    <p:sldId id="351" r:id="rId35"/>
    <p:sldId id="352" r:id="rId36"/>
    <p:sldId id="339" r:id="rId37"/>
    <p:sldId id="353" r:id="rId38"/>
    <p:sldId id="3297" r:id="rId39"/>
    <p:sldId id="3303" r:id="rId40"/>
    <p:sldId id="3305" r:id="rId41"/>
    <p:sldId id="3304" r:id="rId42"/>
    <p:sldId id="3307" r:id="rId43"/>
    <p:sldId id="3309" r:id="rId44"/>
    <p:sldId id="3310" r:id="rId45"/>
    <p:sldId id="3311" r:id="rId46"/>
    <p:sldId id="3312" r:id="rId47"/>
    <p:sldId id="3288" r:id="rId48"/>
    <p:sldId id="3289" r:id="rId49"/>
    <p:sldId id="3313" r:id="rId50"/>
    <p:sldId id="3299" r:id="rId51"/>
    <p:sldId id="3300" r:id="rId52"/>
    <p:sldId id="346" r:id="rId53"/>
    <p:sldId id="331" r:id="rId54"/>
    <p:sldId id="3316" r:id="rId55"/>
    <p:sldId id="3298" r:id="rId56"/>
    <p:sldId id="3317" r:id="rId57"/>
    <p:sldId id="347" r:id="rId58"/>
    <p:sldId id="3314" r:id="rId59"/>
    <p:sldId id="348" r:id="rId60"/>
    <p:sldId id="3318" r:id="rId61"/>
    <p:sldId id="3319" r:id="rId6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F936ED3-D400-450D-B195-F13BCB0790D3}">
          <p14:sldIdLst>
            <p14:sldId id="3285"/>
            <p14:sldId id="259"/>
            <p14:sldId id="261"/>
            <p14:sldId id="262"/>
            <p14:sldId id="264"/>
            <p14:sldId id="263"/>
            <p14:sldId id="265"/>
            <p14:sldId id="342"/>
            <p14:sldId id="266"/>
            <p14:sldId id="340"/>
            <p14:sldId id="267"/>
            <p14:sldId id="3320"/>
            <p14:sldId id="359"/>
            <p14:sldId id="360"/>
            <p14:sldId id="358"/>
            <p14:sldId id="3322"/>
            <p14:sldId id="279"/>
            <p14:sldId id="280"/>
            <p14:sldId id="282"/>
            <p14:sldId id="283"/>
            <p14:sldId id="3290"/>
            <p14:sldId id="3292"/>
            <p14:sldId id="3291"/>
            <p14:sldId id="3293"/>
            <p14:sldId id="3294"/>
            <p14:sldId id="287"/>
            <p14:sldId id="336"/>
            <p14:sldId id="337"/>
            <p14:sldId id="338"/>
            <p14:sldId id="350"/>
            <p14:sldId id="351"/>
            <p14:sldId id="352"/>
            <p14:sldId id="339"/>
            <p14:sldId id="353"/>
            <p14:sldId id="3297"/>
            <p14:sldId id="3303"/>
            <p14:sldId id="3305"/>
            <p14:sldId id="3304"/>
            <p14:sldId id="3307"/>
            <p14:sldId id="3309"/>
            <p14:sldId id="3310"/>
            <p14:sldId id="3311"/>
            <p14:sldId id="3312"/>
            <p14:sldId id="3288"/>
            <p14:sldId id="3289"/>
            <p14:sldId id="3313"/>
            <p14:sldId id="3299"/>
            <p14:sldId id="3300"/>
            <p14:sldId id="346"/>
            <p14:sldId id="331"/>
            <p14:sldId id="3316"/>
            <p14:sldId id="3298"/>
            <p14:sldId id="3317"/>
            <p14:sldId id="347"/>
            <p14:sldId id="3314"/>
            <p14:sldId id="348"/>
            <p14:sldId id="3318"/>
            <p14:sldId id="3319"/>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D8F532-EACC-FAA7-FB3C-40A92A316D5A}" name="Louis Casteleyn" initials="LC" userId="S::louis.casteleyn_brusselsairport.be#ext#@bbri.onmicrosoft.com::ef91698b-d0da-490e-88eb-18908718b35e" providerId="AD"/>
  <p188:author id="{5B97E95F-9875-08E3-FF99-EFF2C934F6BA}" name="Ruben VAN DE WALLE" initials="RVDW" userId="S::ruben.van.de.walle@howest.be::535ea80e-913a-4e8e-a647-83edd8396dd0" providerId="AD"/>
  <p188:author id="{C4FB1E8B-6B40-568F-89B0-CC21D389F7FF}" name="Jari Verniers | Bimplan" initials="JV" userId="S::jari.verniers@bimplan.be::d9ae459d-0494-45d9-9546-344d996530e0" providerId="AD"/>
  <p188:author id="{5AB3A18C-AE68-A45A-D5B6-CABE2D03DEED}" name="Louis Casteleyn" initials="LC" userId="S::Louis.Casteleyn@brusselsairport.be::4fa745a9-1094-474e-a44d-7f5da1a5a2be" providerId="AD"/>
  <p188:author id="{AFE053AB-2ED4-AB3C-0C72-604AF0BA8E8A}" name="Louis Casteleyn" initials="LC" userId="+dDWdUhkD1wQ/0SaZ1lM3Catk3+iPqjn6k54BOjHYS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1C1B"/>
    <a:srgbClr val="48BF91"/>
    <a:srgbClr val="E5172A"/>
    <a:srgbClr val="041E42"/>
    <a:srgbClr val="004F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notesMaster" Target="notesMasters/notesMaster1.xml"/><Relationship Id="rId68"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1E7A5A-3AB2-4F5F-BF37-812988CB4FF4}" type="datetimeFigureOut">
              <a:t>9/06/2026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582270-7CDF-46BE-867F-436E0EC18846}" type="slidenum">
              <a:t>‹nr.›</a:t>
            </a:fld>
            <a:endParaRPr lang="en-US"/>
          </a:p>
        </p:txBody>
      </p:sp>
    </p:spTree>
    <p:extLst>
      <p:ext uri="{BB962C8B-B14F-4D97-AF65-F5344CB8AC3E}">
        <p14:creationId xmlns:p14="http://schemas.microsoft.com/office/powerpoint/2010/main" val="21315139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1A582270-7CDF-46BE-867F-436E0EC18846}" type="slidenum">
              <a:rPr lang="nl-BE" smtClean="0"/>
              <a:t>2</a:t>
            </a:fld>
            <a:endParaRPr lang="nl-BE"/>
          </a:p>
        </p:txBody>
      </p:sp>
      <p:sp>
        <p:nvSpPr>
          <p:cNvPr id="5" name="Tijdelijke aanduiding voor voettekst 4">
            <a:extLst>
              <a:ext uri="{FF2B5EF4-FFF2-40B4-BE49-F238E27FC236}">
                <a16:creationId xmlns:a16="http://schemas.microsoft.com/office/drawing/2014/main" id="{9B175710-55E4-B28F-03D5-10A79364CCE9}"/>
              </a:ext>
            </a:extLst>
          </p:cNvPr>
          <p:cNvSpPr>
            <a:spLocks noGrp="1"/>
          </p:cNvSpPr>
          <p:nvPr>
            <p:ph type="ftr" sz="quarter" idx="4"/>
          </p:nvPr>
        </p:nvSpPr>
        <p:spPr/>
        <p:txBody>
          <a:bodyPr/>
          <a:lstStyle/>
          <a:p>
            <a:r>
              <a:rPr lang="en-US"/>
              <a:t>buildingSMART Belgium</a:t>
            </a:r>
          </a:p>
        </p:txBody>
      </p:sp>
    </p:spTree>
    <p:extLst>
      <p:ext uri="{BB962C8B-B14F-4D97-AF65-F5344CB8AC3E}">
        <p14:creationId xmlns:p14="http://schemas.microsoft.com/office/powerpoint/2010/main" val="3442426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1A582270-7CDF-46BE-867F-436E0EC18846}" type="slidenum">
              <a:rPr lang="nl-BE" smtClean="0"/>
              <a:t>3</a:t>
            </a:fld>
            <a:endParaRPr lang="nl-BE"/>
          </a:p>
        </p:txBody>
      </p:sp>
      <p:sp>
        <p:nvSpPr>
          <p:cNvPr id="5" name="Tijdelijke aanduiding voor voettekst 4">
            <a:extLst>
              <a:ext uri="{FF2B5EF4-FFF2-40B4-BE49-F238E27FC236}">
                <a16:creationId xmlns:a16="http://schemas.microsoft.com/office/drawing/2014/main" id="{59C4F063-CAB2-3722-6F0E-C734BDB8EB35}"/>
              </a:ext>
            </a:extLst>
          </p:cNvPr>
          <p:cNvSpPr>
            <a:spLocks noGrp="1"/>
          </p:cNvSpPr>
          <p:nvPr>
            <p:ph type="ftr" sz="quarter" idx="4"/>
          </p:nvPr>
        </p:nvSpPr>
        <p:spPr/>
        <p:txBody>
          <a:bodyPr/>
          <a:lstStyle/>
          <a:p>
            <a:r>
              <a:rPr lang="en-US"/>
              <a:t>buildingSMART Belgium</a:t>
            </a:r>
          </a:p>
        </p:txBody>
      </p:sp>
    </p:spTree>
    <p:extLst>
      <p:ext uri="{BB962C8B-B14F-4D97-AF65-F5344CB8AC3E}">
        <p14:creationId xmlns:p14="http://schemas.microsoft.com/office/powerpoint/2010/main" val="2991227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sz="1200" kern="1200" dirty="0">
                <a:solidFill>
                  <a:schemeClr val="tx1"/>
                </a:solidFill>
                <a:effectLst/>
                <a:latin typeface="+mn-lt"/>
                <a:ea typeface="+mn-ea"/>
                <a:cs typeface="+mn-cs"/>
              </a:rPr>
              <a:t>Specificeren en controleren</a:t>
            </a:r>
          </a:p>
          <a:p>
            <a:pPr marL="0" marR="0" lvl="0" indent="0" algn="l" defTabSz="914400" rtl="0" eaLnBrk="1" fontAlgn="auto" latinLnBrk="0" hangingPunct="1">
              <a:lnSpc>
                <a:spcPct val="100000"/>
              </a:lnSpc>
              <a:spcBef>
                <a:spcPts val="0"/>
              </a:spcBef>
              <a:spcAft>
                <a:spcPts val="0"/>
              </a:spcAft>
              <a:buClrTx/>
              <a:buSzTx/>
              <a:buFontTx/>
              <a:buNone/>
              <a:tabLst/>
              <a:defRPr/>
            </a:pPr>
            <a:r>
              <a:rPr lang="nl-BE" sz="1200" kern="1200" dirty="0">
                <a:solidFill>
                  <a:schemeClr val="tx1"/>
                </a:solidFill>
                <a:effectLst/>
                <a:latin typeface="+mn-lt"/>
                <a:ea typeface="+mn-ea"/>
                <a:cs typeface="+mn-cs"/>
              </a:rPr>
              <a:t>Geen effectieve </a:t>
            </a:r>
            <a:r>
              <a:rPr lang="nl-BE" sz="1200" kern="1200" dirty="0" err="1">
                <a:solidFill>
                  <a:schemeClr val="tx1"/>
                </a:solidFill>
                <a:effectLst/>
                <a:latin typeface="+mn-lt"/>
                <a:ea typeface="+mn-ea"/>
                <a:cs typeface="+mn-cs"/>
              </a:rPr>
              <a:t>inhoudcontrole</a:t>
            </a:r>
            <a:endParaRPr lang="nl-BE" sz="1200" kern="1200" dirty="0">
              <a:solidFill>
                <a:schemeClr val="tx1"/>
              </a:solidFill>
              <a:effectLst/>
              <a:latin typeface="+mn-lt"/>
              <a:ea typeface="+mn-ea"/>
              <a:cs typeface="+mn-cs"/>
            </a:endParaRPr>
          </a:p>
          <a:p>
            <a:endParaRPr lang="nl-BE" dirty="0"/>
          </a:p>
        </p:txBody>
      </p:sp>
      <p:sp>
        <p:nvSpPr>
          <p:cNvPr id="4" name="Tijdelijke aanduiding voor voettekst 3"/>
          <p:cNvSpPr>
            <a:spLocks noGrp="1"/>
          </p:cNvSpPr>
          <p:nvPr>
            <p:ph type="ftr" sz="quarter" idx="4"/>
          </p:nvPr>
        </p:nvSpPr>
        <p:spPr/>
        <p:txBody>
          <a:bodyPr/>
          <a:lstStyle/>
          <a:p>
            <a:r>
              <a:rPr lang="en-US"/>
              <a:t>buildingSMART Belgium</a:t>
            </a:r>
          </a:p>
        </p:txBody>
      </p:sp>
      <p:sp>
        <p:nvSpPr>
          <p:cNvPr id="5" name="Tijdelijke aanduiding voor dianummer 4"/>
          <p:cNvSpPr>
            <a:spLocks noGrp="1"/>
          </p:cNvSpPr>
          <p:nvPr>
            <p:ph type="sldNum" sz="quarter" idx="5"/>
          </p:nvPr>
        </p:nvSpPr>
        <p:spPr/>
        <p:txBody>
          <a:bodyPr/>
          <a:lstStyle/>
          <a:p>
            <a:fld id="{1A582270-7CDF-46BE-867F-436E0EC18846}" type="slidenum">
              <a:rPr lang="nl-BE" smtClean="0"/>
              <a:t>7</a:t>
            </a:fld>
            <a:endParaRPr lang="nl-BE"/>
          </a:p>
        </p:txBody>
      </p:sp>
    </p:spTree>
    <p:extLst>
      <p:ext uri="{BB962C8B-B14F-4D97-AF65-F5344CB8AC3E}">
        <p14:creationId xmlns:p14="http://schemas.microsoft.com/office/powerpoint/2010/main" val="23926342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F0DED-0A2B-A13D-F97F-431B5052F3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549EDD6-8417-BA74-7BDB-CC91E9243FA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6A56879-E439-4D0A-9528-DDF06ADEFEA3}"/>
              </a:ext>
            </a:extLst>
          </p:cNvPr>
          <p:cNvSpPr>
            <a:spLocks noGrp="1"/>
          </p:cNvSpPr>
          <p:nvPr>
            <p:ph type="body" idx="1"/>
          </p:nvPr>
        </p:nvSpPr>
        <p:spPr/>
        <p:txBody>
          <a:bodyPr/>
          <a:lstStyle/>
          <a:p>
            <a:endParaRPr lang="nl-BE" dirty="0"/>
          </a:p>
        </p:txBody>
      </p:sp>
      <p:sp>
        <p:nvSpPr>
          <p:cNvPr id="4" name="Tijdelijke aanduiding voor dianummer 3">
            <a:extLst>
              <a:ext uri="{FF2B5EF4-FFF2-40B4-BE49-F238E27FC236}">
                <a16:creationId xmlns:a16="http://schemas.microsoft.com/office/drawing/2014/main" id="{221B3EA3-D5E8-A2C6-971C-79B9768D812F}"/>
              </a:ext>
            </a:extLst>
          </p:cNvPr>
          <p:cNvSpPr>
            <a:spLocks noGrp="1"/>
          </p:cNvSpPr>
          <p:nvPr>
            <p:ph type="sldNum" sz="quarter" idx="5"/>
          </p:nvPr>
        </p:nvSpPr>
        <p:spPr/>
        <p:txBody>
          <a:bodyPr/>
          <a:lstStyle/>
          <a:p>
            <a:fld id="{1A582270-7CDF-46BE-867F-436E0EC18846}" type="slidenum">
              <a:rPr lang="nl-BE" smtClean="0"/>
              <a:t>12</a:t>
            </a:fld>
            <a:endParaRPr lang="nl-BE"/>
          </a:p>
        </p:txBody>
      </p:sp>
      <p:sp>
        <p:nvSpPr>
          <p:cNvPr id="5" name="Tijdelijke aanduiding voor voettekst 4">
            <a:extLst>
              <a:ext uri="{FF2B5EF4-FFF2-40B4-BE49-F238E27FC236}">
                <a16:creationId xmlns:a16="http://schemas.microsoft.com/office/drawing/2014/main" id="{E049CEA4-61C5-3589-B2BD-AF073AC2363D}"/>
              </a:ext>
            </a:extLst>
          </p:cNvPr>
          <p:cNvSpPr>
            <a:spLocks noGrp="1"/>
          </p:cNvSpPr>
          <p:nvPr>
            <p:ph type="ftr" sz="quarter" idx="4"/>
          </p:nvPr>
        </p:nvSpPr>
        <p:spPr/>
        <p:txBody>
          <a:bodyPr/>
          <a:lstStyle/>
          <a:p>
            <a:r>
              <a:rPr lang="en-US"/>
              <a:t>buildingSMART Belgium</a:t>
            </a:r>
          </a:p>
        </p:txBody>
      </p:sp>
    </p:spTree>
    <p:extLst>
      <p:ext uri="{BB962C8B-B14F-4D97-AF65-F5344CB8AC3E}">
        <p14:creationId xmlns:p14="http://schemas.microsoft.com/office/powerpoint/2010/main" val="4199488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Cardinality</a:t>
            </a:r>
            <a:r>
              <a:rPr lang="nl-NL" dirty="0"/>
              <a:t> geeft aan </a:t>
            </a:r>
            <a:r>
              <a:rPr lang="nl-NL" b="1" dirty="0"/>
              <a:t>of een facet (eigenschap, relatie of object)</a:t>
            </a:r>
            <a:r>
              <a:rPr lang="nl-NL" dirty="0"/>
              <a:t> </a:t>
            </a:r>
            <a:r>
              <a:rPr lang="nl-NL" b="1" dirty="0"/>
              <a:t>moet, mag of niet mag voorkomen</a:t>
            </a:r>
            <a:r>
              <a:rPr lang="nl-NL" dirty="0"/>
              <a:t> binnen de scope van een IDS-regel (</a:t>
            </a:r>
            <a:r>
              <a:rPr lang="nl-NL" dirty="0" err="1"/>
              <a:t>applicability</a:t>
            </a:r>
            <a:r>
              <a:rPr lang="nl-NL" dirty="0"/>
              <a:t> of </a:t>
            </a:r>
            <a:r>
              <a:rPr lang="nl-NL" dirty="0" err="1"/>
              <a:t>requirement</a:t>
            </a:r>
            <a:r>
              <a:rPr lang="nl-NL" dirty="0"/>
              <a:t>).</a:t>
            </a:r>
          </a:p>
          <a:p>
            <a:endParaRPr lang="nl-NL" i="1" dirty="0"/>
          </a:p>
          <a:p>
            <a:r>
              <a:rPr lang="nl-NL" i="1" dirty="0" err="1"/>
              <a:t>Cardinality</a:t>
            </a:r>
            <a:r>
              <a:rPr lang="nl-NL" i="1" dirty="0"/>
              <a:t> bepaalt of iets verplicht, optioneel, meervoudig of verboden is.</a:t>
            </a:r>
            <a:endParaRPr lang="nl-NL" dirty="0"/>
          </a:p>
          <a:p>
            <a:endParaRPr lang="nl-BE" dirty="0"/>
          </a:p>
        </p:txBody>
      </p:sp>
      <p:sp>
        <p:nvSpPr>
          <p:cNvPr id="4" name="Tijdelijke aanduiding voor voettekst 3"/>
          <p:cNvSpPr>
            <a:spLocks noGrp="1"/>
          </p:cNvSpPr>
          <p:nvPr>
            <p:ph type="ftr" sz="quarter" idx="4"/>
          </p:nvPr>
        </p:nvSpPr>
        <p:spPr/>
        <p:txBody>
          <a:bodyPr/>
          <a:lstStyle/>
          <a:p>
            <a:r>
              <a:rPr lang="en-US"/>
              <a:t>buildingSMART Belgium</a:t>
            </a:r>
          </a:p>
        </p:txBody>
      </p:sp>
      <p:sp>
        <p:nvSpPr>
          <p:cNvPr id="5" name="Tijdelijke aanduiding voor dianummer 4"/>
          <p:cNvSpPr>
            <a:spLocks noGrp="1"/>
          </p:cNvSpPr>
          <p:nvPr>
            <p:ph type="sldNum" sz="quarter" idx="5"/>
          </p:nvPr>
        </p:nvSpPr>
        <p:spPr/>
        <p:txBody>
          <a:bodyPr/>
          <a:lstStyle/>
          <a:p>
            <a:fld id="{1A582270-7CDF-46BE-867F-436E0EC18846}" type="slidenum">
              <a:rPr lang="nl-BE" smtClean="0"/>
              <a:t>28</a:t>
            </a:fld>
            <a:endParaRPr lang="nl-BE"/>
          </a:p>
        </p:txBody>
      </p:sp>
    </p:spTree>
    <p:extLst>
      <p:ext uri="{BB962C8B-B14F-4D97-AF65-F5344CB8AC3E}">
        <p14:creationId xmlns:p14="http://schemas.microsoft.com/office/powerpoint/2010/main" val="3812182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a:p>
            <a:endParaRPr lang="nl-BE" dirty="0"/>
          </a:p>
          <a:p>
            <a:r>
              <a:rPr lang="nl-BE" dirty="0"/>
              <a:t>Verschillende per software:</a:t>
            </a:r>
            <a:br>
              <a:rPr lang="nl-BE" dirty="0"/>
            </a:br>
            <a:r>
              <a:rPr lang="nl-BE" dirty="0" err="1"/>
              <a:t>Solibri</a:t>
            </a:r>
            <a:r>
              <a:rPr lang="nl-BE" dirty="0"/>
              <a:t> geeft een non-conformiteit, terwijl Blender aangeeft dit te hebben </a:t>
            </a:r>
            <a:r>
              <a:rPr lang="nl-BE" dirty="0" err="1"/>
              <a:t>overgeslaan</a:t>
            </a:r>
            <a:r>
              <a:rPr lang="nl-BE" dirty="0"/>
              <a:t>.</a:t>
            </a:r>
          </a:p>
        </p:txBody>
      </p:sp>
      <p:sp>
        <p:nvSpPr>
          <p:cNvPr id="4" name="Tijdelijke aanduiding voor dianummer 3"/>
          <p:cNvSpPr>
            <a:spLocks noGrp="1"/>
          </p:cNvSpPr>
          <p:nvPr>
            <p:ph type="sldNum" sz="quarter" idx="5"/>
          </p:nvPr>
        </p:nvSpPr>
        <p:spPr/>
        <p:txBody>
          <a:bodyPr/>
          <a:lstStyle/>
          <a:p>
            <a:fld id="{1A582270-7CDF-46BE-867F-436E0EC18846}" type="slidenum">
              <a:rPr lang="nl-BE" smtClean="0"/>
              <a:t>29</a:t>
            </a:fld>
            <a:endParaRPr lang="nl-BE"/>
          </a:p>
        </p:txBody>
      </p:sp>
      <p:sp>
        <p:nvSpPr>
          <p:cNvPr id="5" name="Tijdelijke aanduiding voor voettekst 4">
            <a:extLst>
              <a:ext uri="{FF2B5EF4-FFF2-40B4-BE49-F238E27FC236}">
                <a16:creationId xmlns:a16="http://schemas.microsoft.com/office/drawing/2014/main" id="{4953FD3D-DEA5-D22A-D605-1BFDFFAD8579}"/>
              </a:ext>
            </a:extLst>
          </p:cNvPr>
          <p:cNvSpPr>
            <a:spLocks noGrp="1"/>
          </p:cNvSpPr>
          <p:nvPr>
            <p:ph type="ftr" sz="quarter" idx="4"/>
          </p:nvPr>
        </p:nvSpPr>
        <p:spPr/>
        <p:txBody>
          <a:bodyPr/>
          <a:lstStyle/>
          <a:p>
            <a:r>
              <a:rPr lang="en-US"/>
              <a:t>buildingSMART Belgium</a:t>
            </a:r>
          </a:p>
        </p:txBody>
      </p:sp>
    </p:spTree>
    <p:extLst>
      <p:ext uri="{BB962C8B-B14F-4D97-AF65-F5344CB8AC3E}">
        <p14:creationId xmlns:p14="http://schemas.microsoft.com/office/powerpoint/2010/main" val="6583294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B58ECE7-05AC-6530-D197-23761CFC6D52}"/>
              </a:ext>
            </a:extLst>
          </p:cNvPr>
          <p:cNvSpPr/>
          <p:nvPr userDrawn="1"/>
        </p:nvSpPr>
        <p:spPr>
          <a:xfrm>
            <a:off x="0" y="4987636"/>
            <a:ext cx="12192000" cy="1870364"/>
          </a:xfrm>
          <a:prstGeom prst="rect">
            <a:avLst/>
          </a:prstGeom>
          <a:solidFill>
            <a:srgbClr val="041E42"/>
          </a:solidFill>
          <a:ln>
            <a:solidFill>
              <a:srgbClr val="041E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1">
            <a:extLst>
              <a:ext uri="{FF2B5EF4-FFF2-40B4-BE49-F238E27FC236}">
                <a16:creationId xmlns:a16="http://schemas.microsoft.com/office/drawing/2014/main" id="{B345610A-17B4-4656-93CF-E1D9982860F7}"/>
              </a:ext>
            </a:extLst>
          </p:cNvPr>
          <p:cNvSpPr>
            <a:spLocks noGrp="1"/>
          </p:cNvSpPr>
          <p:nvPr>
            <p:ph type="ctrTitle" hasCustomPrompt="1"/>
          </p:nvPr>
        </p:nvSpPr>
        <p:spPr>
          <a:xfrm>
            <a:off x="640080" y="5140035"/>
            <a:ext cx="10890928" cy="688110"/>
          </a:xfrm>
        </p:spPr>
        <p:txBody>
          <a:bodyPr anchor="b" anchorCtr="0">
            <a:normAutofit/>
          </a:bodyPr>
          <a:lstStyle>
            <a:lvl1pPr algn="l">
              <a:defRPr sz="3000" b="0">
                <a:solidFill>
                  <a:schemeClr val="bg1"/>
                </a:solidFill>
                <a:latin typeface="Open Sans bold" pitchFamily="2" charset="0"/>
                <a:ea typeface="Open Sans bold" pitchFamily="2" charset="0"/>
                <a:cs typeface="Open Sans bold" pitchFamily="2" charset="0"/>
              </a:defRPr>
            </a:lvl1pPr>
          </a:lstStyle>
          <a:p>
            <a:r>
              <a:rPr lang="en-US" dirty="0"/>
              <a:t>Click to edit Master title style</a:t>
            </a:r>
          </a:p>
        </p:txBody>
      </p:sp>
      <p:sp>
        <p:nvSpPr>
          <p:cNvPr id="3" name="Subtitle 2">
            <a:extLst>
              <a:ext uri="{FF2B5EF4-FFF2-40B4-BE49-F238E27FC236}">
                <a16:creationId xmlns:a16="http://schemas.microsoft.com/office/drawing/2014/main" id="{A451C80B-DFD6-415B-BA5B-E56E510CD12B}"/>
              </a:ext>
            </a:extLst>
          </p:cNvPr>
          <p:cNvSpPr>
            <a:spLocks noGrp="1"/>
          </p:cNvSpPr>
          <p:nvPr>
            <p:ph type="subTitle" idx="1" hasCustomPrompt="1"/>
          </p:nvPr>
        </p:nvSpPr>
        <p:spPr>
          <a:xfrm>
            <a:off x="640080" y="5850276"/>
            <a:ext cx="10890928" cy="416808"/>
          </a:xfrm>
        </p:spPr>
        <p:txBody>
          <a:bodyPr anchor="b">
            <a:normAutofit/>
          </a:bodyPr>
          <a:lstStyle>
            <a:lvl1pPr marL="0" indent="0" algn="l">
              <a:lnSpc>
                <a:spcPct val="130000"/>
              </a:lnSpc>
              <a:buNone/>
              <a:defRPr sz="1800" b="1" cap="all" spc="300" baseline="0">
                <a:solidFill>
                  <a:schemeClr val="bg1"/>
                </a:solidFill>
                <a:latin typeface="Open sans" panose="020B0606030504020204" pitchFamily="2" charset="0"/>
                <a:ea typeface="Open sans" panose="020B0606030504020204" pitchFamily="2" charset="0"/>
                <a:cs typeface="Open sans" panose="020B06060305040202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7" name="Picture 2">
            <a:extLst>
              <a:ext uri="{FF2B5EF4-FFF2-40B4-BE49-F238E27FC236}">
                <a16:creationId xmlns:a16="http://schemas.microsoft.com/office/drawing/2014/main" id="{299C2151-A568-F515-335F-31630CB947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83056" y="1995056"/>
            <a:ext cx="6425887" cy="1239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87204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72F07D-8364-4DE9-DE4D-6135E44B9C2F}"/>
              </a:ext>
            </a:extLst>
          </p:cNvPr>
          <p:cNvSpPr>
            <a:spLocks noGrp="1"/>
          </p:cNvSpPr>
          <p:nvPr>
            <p:ph type="title" hasCustomPrompt="1"/>
          </p:nvPr>
        </p:nvSpPr>
        <p:spPr/>
        <p:txBody>
          <a:bodyPr/>
          <a:lstStyle/>
          <a:p>
            <a:r>
              <a:rPr lang="en-US" dirty="0"/>
              <a:t>Click to edit Master title style</a:t>
            </a:r>
            <a:endParaRPr lang="nl-BE" dirty="0"/>
          </a:p>
        </p:txBody>
      </p:sp>
      <p:sp>
        <p:nvSpPr>
          <p:cNvPr id="3" name="Tijdelijke aanduiding voor dianummer 2">
            <a:extLst>
              <a:ext uri="{FF2B5EF4-FFF2-40B4-BE49-F238E27FC236}">
                <a16:creationId xmlns:a16="http://schemas.microsoft.com/office/drawing/2014/main" id="{11D567CA-D282-790F-6ED7-91DF435C1415}"/>
              </a:ext>
            </a:extLst>
          </p:cNvPr>
          <p:cNvSpPr>
            <a:spLocks noGrp="1"/>
          </p:cNvSpPr>
          <p:nvPr>
            <p:ph type="sldNum" sz="quarter" idx="10"/>
          </p:nvPr>
        </p:nvSpPr>
        <p:spPr>
          <a:xfrm>
            <a:off x="640080" y="6167887"/>
            <a:ext cx="723014" cy="690113"/>
          </a:xfrm>
        </p:spPr>
        <p:txBody>
          <a:bodyPr lIns="0" tIns="0" rIns="0" bIns="0" anchor="ctr" anchorCtr="0"/>
          <a:lstStyle/>
          <a:p>
            <a:fld id="{70C12960-6E85-460F-B6E3-5B82CB31AF3D}" type="slidenum">
              <a:rPr lang="en-US" smtClean="0"/>
              <a:pPr/>
              <a:t>‹nr.›</a:t>
            </a:fld>
            <a:endParaRPr lang="en-US" sz="1400" dirty="0"/>
          </a:p>
        </p:txBody>
      </p:sp>
      <p:sp>
        <p:nvSpPr>
          <p:cNvPr id="6" name="Text Placeholder 2">
            <a:extLst>
              <a:ext uri="{FF2B5EF4-FFF2-40B4-BE49-F238E27FC236}">
                <a16:creationId xmlns:a16="http://schemas.microsoft.com/office/drawing/2014/main" id="{AB867FF9-6F2B-355D-1E3E-4639E713ABB1}"/>
              </a:ext>
            </a:extLst>
          </p:cNvPr>
          <p:cNvSpPr>
            <a:spLocks noGrp="1"/>
          </p:cNvSpPr>
          <p:nvPr>
            <p:ph idx="1" hasCustomPrompt="1"/>
          </p:nvPr>
        </p:nvSpPr>
        <p:spPr>
          <a:xfrm>
            <a:off x="640080" y="1526875"/>
            <a:ext cx="10890928" cy="4641012"/>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32061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72F07D-8364-4DE9-DE4D-6135E44B9C2F}"/>
              </a:ext>
            </a:extLst>
          </p:cNvPr>
          <p:cNvSpPr>
            <a:spLocks noGrp="1"/>
          </p:cNvSpPr>
          <p:nvPr>
            <p:ph type="title" hasCustomPrompt="1"/>
          </p:nvPr>
        </p:nvSpPr>
        <p:spPr/>
        <p:txBody>
          <a:bodyPr/>
          <a:lstStyle/>
          <a:p>
            <a:r>
              <a:rPr lang="en-US" dirty="0"/>
              <a:t>Click to edit Master title style</a:t>
            </a:r>
            <a:endParaRPr lang="nl-BE" dirty="0"/>
          </a:p>
        </p:txBody>
      </p:sp>
      <p:sp>
        <p:nvSpPr>
          <p:cNvPr id="6" name="Text Placeholder 2">
            <a:extLst>
              <a:ext uri="{FF2B5EF4-FFF2-40B4-BE49-F238E27FC236}">
                <a16:creationId xmlns:a16="http://schemas.microsoft.com/office/drawing/2014/main" id="{AB867FF9-6F2B-355D-1E3E-4639E713ABB1}"/>
              </a:ext>
            </a:extLst>
          </p:cNvPr>
          <p:cNvSpPr>
            <a:spLocks noGrp="1"/>
          </p:cNvSpPr>
          <p:nvPr>
            <p:ph idx="1"/>
          </p:nvPr>
        </p:nvSpPr>
        <p:spPr>
          <a:xfrm>
            <a:off x="640080" y="1526875"/>
            <a:ext cx="5339806" cy="4641012"/>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2">
            <a:extLst>
              <a:ext uri="{FF2B5EF4-FFF2-40B4-BE49-F238E27FC236}">
                <a16:creationId xmlns:a16="http://schemas.microsoft.com/office/drawing/2014/main" id="{B8410745-D1F8-53BA-C230-ECDBC1807528}"/>
              </a:ext>
            </a:extLst>
          </p:cNvPr>
          <p:cNvSpPr>
            <a:spLocks noGrp="1"/>
          </p:cNvSpPr>
          <p:nvPr>
            <p:ph idx="11"/>
          </p:nvPr>
        </p:nvSpPr>
        <p:spPr>
          <a:xfrm>
            <a:off x="6212114" y="1526875"/>
            <a:ext cx="5339806" cy="4641012"/>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8F151035-6ECA-911C-E772-97F332D931AA}"/>
              </a:ext>
            </a:extLst>
          </p:cNvPr>
          <p:cNvSpPr>
            <a:spLocks noGrp="1"/>
          </p:cNvSpPr>
          <p:nvPr>
            <p:ph type="sldNum" sz="quarter" idx="4"/>
          </p:nvPr>
        </p:nvSpPr>
        <p:spPr>
          <a:xfrm>
            <a:off x="640080" y="6167886"/>
            <a:ext cx="723014" cy="690113"/>
          </a:xfrm>
          <a:prstGeom prst="rect">
            <a:avLst/>
          </a:prstGeom>
        </p:spPr>
        <p:txBody>
          <a:bodyPr lIns="0" tIns="0" rIns="0" bIns="0" anchor="ctr" anchorCtr="0"/>
          <a:lstStyle>
            <a:lvl1pPr>
              <a:defRPr sz="1400">
                <a:latin typeface="Open Sans Light" panose="020B0306030504020204" pitchFamily="2" charset="0"/>
                <a:ea typeface="Open Sans Light" panose="020B0306030504020204" pitchFamily="2" charset="0"/>
                <a:cs typeface="Open Sans Light" panose="020B0306030504020204" pitchFamily="2" charset="0"/>
              </a:defRPr>
            </a:lvl1pPr>
          </a:lstStyle>
          <a:p>
            <a:fld id="{70C12960-6E85-460F-B6E3-5B82CB31AF3D}" type="slidenum">
              <a:rPr lang="en-US" smtClean="0"/>
              <a:pPr/>
              <a:t>‹nr.›</a:t>
            </a:fld>
            <a:endParaRPr lang="en-US" sz="1400" dirty="0"/>
          </a:p>
        </p:txBody>
      </p:sp>
    </p:spTree>
    <p:extLst>
      <p:ext uri="{BB962C8B-B14F-4D97-AF65-F5344CB8AC3E}">
        <p14:creationId xmlns:p14="http://schemas.microsoft.com/office/powerpoint/2010/main" val="3952592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45874A-DCC3-7961-2A1F-65D4884DF946}"/>
              </a:ext>
            </a:extLst>
          </p:cNvPr>
          <p:cNvSpPr>
            <a:spLocks noGrp="1"/>
          </p:cNvSpPr>
          <p:nvPr>
            <p:ph type="title" hasCustomPrompt="1"/>
          </p:nvPr>
        </p:nvSpPr>
        <p:spPr/>
        <p:txBody>
          <a:bodyPr/>
          <a:lstStyle/>
          <a:p>
            <a:r>
              <a:rPr lang="en-US" dirty="0"/>
              <a:t>Click to edit Master title style</a:t>
            </a:r>
            <a:endParaRPr lang="nl-BE" dirty="0"/>
          </a:p>
        </p:txBody>
      </p:sp>
      <p:sp>
        <p:nvSpPr>
          <p:cNvPr id="4" name="Slide Number Placeholder 5">
            <a:extLst>
              <a:ext uri="{FF2B5EF4-FFF2-40B4-BE49-F238E27FC236}">
                <a16:creationId xmlns:a16="http://schemas.microsoft.com/office/drawing/2014/main" id="{8CF30FB7-7DF0-292D-6D44-AEF72093791B}"/>
              </a:ext>
            </a:extLst>
          </p:cNvPr>
          <p:cNvSpPr>
            <a:spLocks noGrp="1"/>
          </p:cNvSpPr>
          <p:nvPr>
            <p:ph type="sldNum" sz="quarter" idx="4"/>
          </p:nvPr>
        </p:nvSpPr>
        <p:spPr>
          <a:xfrm>
            <a:off x="640080" y="6167886"/>
            <a:ext cx="723014" cy="690113"/>
          </a:xfrm>
          <a:prstGeom prst="rect">
            <a:avLst/>
          </a:prstGeom>
        </p:spPr>
        <p:txBody>
          <a:bodyPr lIns="0" tIns="0" rIns="0" bIns="0" anchor="ctr" anchorCtr="0"/>
          <a:lstStyle>
            <a:lvl1pPr>
              <a:defRPr sz="1400">
                <a:latin typeface="Open Sans Light" panose="020B0306030504020204" pitchFamily="2" charset="0"/>
                <a:ea typeface="Open Sans Light" panose="020B0306030504020204" pitchFamily="2" charset="0"/>
                <a:cs typeface="Open Sans Light" panose="020B0306030504020204" pitchFamily="2" charset="0"/>
              </a:defRPr>
            </a:lvl1pPr>
          </a:lstStyle>
          <a:p>
            <a:fld id="{70C12960-6E85-460F-B6E3-5B82CB31AF3D}" type="slidenum">
              <a:rPr lang="en-US" smtClean="0"/>
              <a:pPr/>
              <a:t>‹nr.›</a:t>
            </a:fld>
            <a:endParaRPr lang="en-US" sz="1400" dirty="0"/>
          </a:p>
        </p:txBody>
      </p:sp>
    </p:spTree>
    <p:extLst>
      <p:ext uri="{BB962C8B-B14F-4D97-AF65-F5344CB8AC3E}">
        <p14:creationId xmlns:p14="http://schemas.microsoft.com/office/powerpoint/2010/main" val="3295822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Empty">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4294B719-5A7B-3364-D4A6-D57B2C2C954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405072" y="6403501"/>
            <a:ext cx="1492486" cy="288000"/>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8">
            <a:extLst>
              <a:ext uri="{FF2B5EF4-FFF2-40B4-BE49-F238E27FC236}">
                <a16:creationId xmlns:a16="http://schemas.microsoft.com/office/drawing/2014/main" id="{9B691BE2-6A29-E0BB-EBAF-4517D303B1C3}"/>
              </a:ext>
            </a:extLst>
          </p:cNvPr>
          <p:cNvCxnSpPr/>
          <p:nvPr userDrawn="1"/>
        </p:nvCxnSpPr>
        <p:spPr>
          <a:xfrm>
            <a:off x="0" y="6167887"/>
            <a:ext cx="12192000" cy="0"/>
          </a:xfrm>
          <a:prstGeom prst="line">
            <a:avLst/>
          </a:prstGeom>
          <a:ln w="19050">
            <a:solidFill>
              <a:srgbClr val="041E42"/>
            </a:solidFill>
          </a:ln>
        </p:spPr>
        <p:style>
          <a:lnRef idx="1">
            <a:schemeClr val="accent1"/>
          </a:lnRef>
          <a:fillRef idx="0">
            <a:schemeClr val="accent1"/>
          </a:fillRef>
          <a:effectRef idx="0">
            <a:schemeClr val="accent1"/>
          </a:effectRef>
          <a:fontRef idx="minor">
            <a:schemeClr val="tx1"/>
          </a:fontRef>
        </p:style>
      </p:cxnSp>
      <p:sp>
        <p:nvSpPr>
          <p:cNvPr id="8" name="Slide Number Placeholder 5">
            <a:extLst>
              <a:ext uri="{FF2B5EF4-FFF2-40B4-BE49-F238E27FC236}">
                <a16:creationId xmlns:a16="http://schemas.microsoft.com/office/drawing/2014/main" id="{19FF054D-6C92-497A-B3DD-9CC81A36AB0E}"/>
              </a:ext>
            </a:extLst>
          </p:cNvPr>
          <p:cNvSpPr>
            <a:spLocks noGrp="1"/>
          </p:cNvSpPr>
          <p:nvPr>
            <p:ph type="sldNum" sz="quarter" idx="4"/>
          </p:nvPr>
        </p:nvSpPr>
        <p:spPr>
          <a:xfrm>
            <a:off x="640080" y="6167886"/>
            <a:ext cx="723014" cy="690113"/>
          </a:xfrm>
          <a:prstGeom prst="rect">
            <a:avLst/>
          </a:prstGeom>
        </p:spPr>
        <p:txBody>
          <a:bodyPr lIns="0" tIns="0" rIns="0" bIns="0" anchor="ctr" anchorCtr="0"/>
          <a:lstStyle>
            <a:lvl1pPr>
              <a:defRPr sz="1400">
                <a:latin typeface="Open Sans Light" panose="020B0306030504020204" pitchFamily="2" charset="0"/>
                <a:ea typeface="Open Sans Light" panose="020B0306030504020204" pitchFamily="2" charset="0"/>
                <a:cs typeface="Open Sans Light" panose="020B0306030504020204" pitchFamily="2" charset="0"/>
              </a:defRPr>
            </a:lvl1pPr>
          </a:lstStyle>
          <a:p>
            <a:fld id="{70C12960-6E85-460F-B6E3-5B82CB31AF3D}" type="slidenum">
              <a:rPr lang="en-US" smtClean="0"/>
              <a:pPr/>
              <a:t>‹nr.›</a:t>
            </a:fld>
            <a:endParaRPr lang="en-US" sz="1400" dirty="0"/>
          </a:p>
        </p:txBody>
      </p:sp>
    </p:spTree>
    <p:extLst>
      <p:ext uri="{BB962C8B-B14F-4D97-AF65-F5344CB8AC3E}">
        <p14:creationId xmlns:p14="http://schemas.microsoft.com/office/powerpoint/2010/main" val="20725619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7D313-943A-47E0-8A7A-DFFBCC297AB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3AC25A7-81C8-4AA1-AD9F-C78A451FDE2E}"/>
              </a:ext>
            </a:extLst>
          </p:cNvPr>
          <p:cNvSpPr>
            <a:spLocks noGrp="1"/>
          </p:cNvSpPr>
          <p:nvPr>
            <p:ph type="dt" sz="half" idx="10"/>
          </p:nvPr>
        </p:nvSpPr>
        <p:spPr/>
        <p:txBody>
          <a:bodyPr/>
          <a:lstStyle/>
          <a:p>
            <a:fld id="{BE15BF18-0007-481C-AA29-413124BC3EE7}" type="datetime1">
              <a:rPr lang="en-US" smtClean="0"/>
              <a:t>6/9/2026</a:t>
            </a:fld>
            <a:endParaRPr lang="en-US"/>
          </a:p>
        </p:txBody>
      </p:sp>
      <p:sp>
        <p:nvSpPr>
          <p:cNvPr id="4" name="Footer Placeholder 3">
            <a:extLst>
              <a:ext uri="{FF2B5EF4-FFF2-40B4-BE49-F238E27FC236}">
                <a16:creationId xmlns:a16="http://schemas.microsoft.com/office/drawing/2014/main" id="{6EF54740-6022-46B2-9C55-B60E965168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89497C9-6B5E-46D6-8FE9-0A5E0CF7F95B}"/>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1061164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useBgFill="1">
        <p:nvSpPr>
          <p:cNvPr id="5" name="Rectangle 4">
            <a:extLst>
              <a:ext uri="{FF2B5EF4-FFF2-40B4-BE49-F238E27FC236}">
                <a16:creationId xmlns:a16="http://schemas.microsoft.com/office/drawing/2014/main" id="{149F9F0F-FB8C-5565-247C-BDCC156B5CAF}"/>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92740D3C-270A-401A-810C-2F86BBBB87D4}"/>
              </a:ext>
            </a:extLst>
          </p:cNvPr>
          <p:cNvSpPr>
            <a:spLocks noGrp="1"/>
          </p:cNvSpPr>
          <p:nvPr>
            <p:ph type="dt" sz="half" idx="10"/>
          </p:nvPr>
        </p:nvSpPr>
        <p:spPr/>
        <p:txBody>
          <a:bodyPr/>
          <a:lstStyle/>
          <a:p>
            <a:fld id="{09BE9870-3748-43AD-B547-02A075CB4A1D}" type="datetime1">
              <a:rPr lang="en-US" smtClean="0"/>
              <a:t>6/9/2026</a:t>
            </a:fld>
            <a:endParaRPr lang="en-US"/>
          </a:p>
        </p:txBody>
      </p:sp>
      <p:sp>
        <p:nvSpPr>
          <p:cNvPr id="3" name="Footer Placeholder 2">
            <a:extLst>
              <a:ext uri="{FF2B5EF4-FFF2-40B4-BE49-F238E27FC236}">
                <a16:creationId xmlns:a16="http://schemas.microsoft.com/office/drawing/2014/main" id="{DDCBE9F8-1765-4F36-A4DE-1DB136025AC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90CF9E-A6C6-4873-ADBE-7A2939319E58}"/>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2996210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9">
            <a:extLst>
              <a:ext uri="{FF2B5EF4-FFF2-40B4-BE49-F238E27FC236}">
                <a16:creationId xmlns:a16="http://schemas.microsoft.com/office/drawing/2014/main" id="{045278CF-076E-1AF3-EAAB-C82C2FA3E8BF}"/>
              </a:ext>
            </a:extLst>
          </p:cNvPr>
          <p:cNvSpPr/>
          <p:nvPr userDrawn="1"/>
        </p:nvSpPr>
        <p:spPr>
          <a:xfrm>
            <a:off x="0" y="0"/>
            <a:ext cx="12192000" cy="1097278"/>
          </a:xfrm>
          <a:prstGeom prst="rect">
            <a:avLst/>
          </a:prstGeom>
          <a:solidFill>
            <a:srgbClr val="041E42"/>
          </a:solidFill>
          <a:ln>
            <a:solidFill>
              <a:srgbClr val="041E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Placeholder 1">
            <a:extLst>
              <a:ext uri="{FF2B5EF4-FFF2-40B4-BE49-F238E27FC236}">
                <a16:creationId xmlns:a16="http://schemas.microsoft.com/office/drawing/2014/main" id="{1AB4E786-7636-4278-8595-D365D28A796A}"/>
              </a:ext>
            </a:extLst>
          </p:cNvPr>
          <p:cNvSpPr>
            <a:spLocks noGrp="1"/>
          </p:cNvSpPr>
          <p:nvPr>
            <p:ph type="title"/>
          </p:nvPr>
        </p:nvSpPr>
        <p:spPr>
          <a:xfrm>
            <a:off x="640080" y="-1"/>
            <a:ext cx="10890928" cy="1097278"/>
          </a:xfrm>
          <a:prstGeom prst="rect">
            <a:avLst/>
          </a:prstGeom>
        </p:spPr>
        <p:txBody>
          <a:bodyPr vert="horz" lIns="0" tIns="0" rIns="0" bIns="0" rtlCol="0" anchor="ctr" anchorCtr="0">
            <a:normAutofit/>
          </a:bodyPr>
          <a:lstStyle/>
          <a:p>
            <a:r>
              <a:rPr lang="en-US" dirty="0"/>
              <a:t>Click to edit Master title style</a:t>
            </a:r>
          </a:p>
        </p:txBody>
      </p:sp>
      <p:sp>
        <p:nvSpPr>
          <p:cNvPr id="3" name="Text Placeholder 2">
            <a:extLst>
              <a:ext uri="{FF2B5EF4-FFF2-40B4-BE49-F238E27FC236}">
                <a16:creationId xmlns:a16="http://schemas.microsoft.com/office/drawing/2014/main" id="{EA740849-7059-4C70-992B-5304D2EE9BAB}"/>
              </a:ext>
            </a:extLst>
          </p:cNvPr>
          <p:cNvSpPr>
            <a:spLocks noGrp="1"/>
          </p:cNvSpPr>
          <p:nvPr>
            <p:ph type="body" idx="1"/>
          </p:nvPr>
        </p:nvSpPr>
        <p:spPr>
          <a:xfrm>
            <a:off x="640080" y="1526875"/>
            <a:ext cx="10890928" cy="4641012"/>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2">
            <a:extLst>
              <a:ext uri="{FF2B5EF4-FFF2-40B4-BE49-F238E27FC236}">
                <a16:creationId xmlns:a16="http://schemas.microsoft.com/office/drawing/2014/main" id="{BB12221B-252B-2C55-E266-53ECB5DFEDF7}"/>
              </a:ext>
            </a:extLst>
          </p:cNvPr>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0405072" y="6403501"/>
            <a:ext cx="1492486" cy="288000"/>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8">
            <a:extLst>
              <a:ext uri="{FF2B5EF4-FFF2-40B4-BE49-F238E27FC236}">
                <a16:creationId xmlns:a16="http://schemas.microsoft.com/office/drawing/2014/main" id="{558BEBD4-83F4-E6E3-52ED-D3DC174E372F}"/>
              </a:ext>
            </a:extLst>
          </p:cNvPr>
          <p:cNvCxnSpPr/>
          <p:nvPr userDrawn="1"/>
        </p:nvCxnSpPr>
        <p:spPr>
          <a:xfrm>
            <a:off x="0" y="6167887"/>
            <a:ext cx="12192000" cy="0"/>
          </a:xfrm>
          <a:prstGeom prst="line">
            <a:avLst/>
          </a:prstGeom>
          <a:ln w="19050">
            <a:solidFill>
              <a:srgbClr val="041E42"/>
            </a:solidFill>
          </a:ln>
        </p:spPr>
        <p:style>
          <a:lnRef idx="1">
            <a:schemeClr val="accent1"/>
          </a:lnRef>
          <a:fillRef idx="0">
            <a:schemeClr val="accent1"/>
          </a:fillRef>
          <a:effectRef idx="0">
            <a:schemeClr val="accent1"/>
          </a:effectRef>
          <a:fontRef idx="minor">
            <a:schemeClr val="tx1"/>
          </a:fontRef>
        </p:style>
      </p:cxnSp>
      <p:sp>
        <p:nvSpPr>
          <p:cNvPr id="15" name="Slide Number Placeholder 5">
            <a:extLst>
              <a:ext uri="{FF2B5EF4-FFF2-40B4-BE49-F238E27FC236}">
                <a16:creationId xmlns:a16="http://schemas.microsoft.com/office/drawing/2014/main" id="{F6403558-5838-DA47-BD38-8836E0D8D3E3}"/>
              </a:ext>
            </a:extLst>
          </p:cNvPr>
          <p:cNvSpPr>
            <a:spLocks noGrp="1"/>
          </p:cNvSpPr>
          <p:nvPr>
            <p:ph type="sldNum" sz="quarter" idx="4"/>
          </p:nvPr>
        </p:nvSpPr>
        <p:spPr>
          <a:xfrm>
            <a:off x="640080" y="6167886"/>
            <a:ext cx="723014" cy="690113"/>
          </a:xfrm>
          <a:prstGeom prst="rect">
            <a:avLst/>
          </a:prstGeom>
        </p:spPr>
        <p:txBody>
          <a:bodyPr lIns="0" tIns="0" rIns="0" bIns="0" anchor="ctr" anchorCtr="0"/>
          <a:lstStyle>
            <a:lvl1pPr>
              <a:defRPr sz="1400">
                <a:latin typeface="Open Sans Light" panose="020B0306030504020204" pitchFamily="2" charset="0"/>
                <a:ea typeface="Open Sans Light" panose="020B0306030504020204" pitchFamily="2" charset="0"/>
                <a:cs typeface="Open Sans Light" panose="020B0306030504020204" pitchFamily="2" charset="0"/>
              </a:defRPr>
            </a:lvl1pPr>
          </a:lstStyle>
          <a:p>
            <a:fld id="{70C12960-6E85-460F-B6E3-5B82CB31AF3D}" type="slidenum">
              <a:rPr lang="en-US" smtClean="0"/>
              <a:pPr/>
              <a:t>‹nr.›</a:t>
            </a:fld>
            <a:endParaRPr lang="en-US" sz="1400" dirty="0"/>
          </a:p>
        </p:txBody>
      </p:sp>
    </p:spTree>
    <p:extLst>
      <p:ext uri="{BB962C8B-B14F-4D97-AF65-F5344CB8AC3E}">
        <p14:creationId xmlns:p14="http://schemas.microsoft.com/office/powerpoint/2010/main" val="2963749184"/>
      </p:ext>
    </p:extLst>
  </p:cSld>
  <p:clrMap bg1="lt1" tx1="dk1" bg2="lt2" tx2="dk2" accent1="accent1" accent2="accent2" accent3="accent3" accent4="accent4" accent5="accent5" accent6="accent6" hlink="hlink" folHlink="folHlink"/>
  <p:sldLayoutIdLst>
    <p:sldLayoutId id="2147483668" r:id="rId1"/>
    <p:sldLayoutId id="2147483677" r:id="rId2"/>
    <p:sldLayoutId id="2147483678" r:id="rId3"/>
    <p:sldLayoutId id="2147483676" r:id="rId4"/>
    <p:sldLayoutId id="2147483679" r:id="rId5"/>
    <p:sldLayoutId id="2147483680" r:id="rId6"/>
    <p:sldLayoutId id="2147483681" r:id="rId7"/>
  </p:sldLayoutIdLst>
  <p:hf hdr="0" ftr="0" dt="0"/>
  <p:txStyles>
    <p:titleStyle>
      <a:lvl1pPr algn="l" defTabSz="914400" rtl="0" eaLnBrk="1" latinLnBrk="0" hangingPunct="1">
        <a:lnSpc>
          <a:spcPct val="100000"/>
        </a:lnSpc>
        <a:spcBef>
          <a:spcPct val="0"/>
        </a:spcBef>
        <a:buNone/>
        <a:defRPr sz="3000" b="0" kern="1200">
          <a:solidFill>
            <a:schemeClr val="bg1"/>
          </a:solidFill>
          <a:latin typeface="Open Sans bold" pitchFamily="2" charset="0"/>
          <a:ea typeface="Open Sans bold" pitchFamily="2" charset="0"/>
          <a:cs typeface="Open Sans bold" pitchFamily="2" charset="0"/>
        </a:defRPr>
      </a:lvl1pPr>
    </p:titleStyle>
    <p:bodyStyle>
      <a:lvl1pPr marL="0" indent="0" algn="l" defTabSz="914400" rtl="0" eaLnBrk="1" latinLnBrk="0" hangingPunct="1">
        <a:lnSpc>
          <a:spcPct val="120000"/>
        </a:lnSpc>
        <a:spcBef>
          <a:spcPts val="0"/>
        </a:spcBef>
        <a:spcAft>
          <a:spcPts val="2400"/>
        </a:spcAft>
        <a:buSzPct val="87000"/>
        <a:buFont typeface="Arial" panose="020B0604020202020204" pitchFamily="34" charset="0"/>
        <a:buNone/>
        <a:defRPr sz="2000" kern="1200">
          <a:solidFill>
            <a:schemeClr val="tx1"/>
          </a:solidFill>
          <a:latin typeface="Open Sans bold" pitchFamily="2" charset="0"/>
          <a:ea typeface="Open Sans bold" pitchFamily="2" charset="0"/>
          <a:cs typeface="Open Sans bold" pitchFamily="2" charset="0"/>
        </a:defRPr>
      </a:lvl1pPr>
      <a:lvl2pPr marL="0" indent="0" algn="l" defTabSz="914400" rtl="0" eaLnBrk="1" latinLnBrk="0" hangingPunct="1">
        <a:lnSpc>
          <a:spcPct val="120000"/>
        </a:lnSpc>
        <a:spcBef>
          <a:spcPts val="0"/>
        </a:spcBef>
        <a:spcAft>
          <a:spcPts val="600"/>
        </a:spcAft>
        <a:buSzPct val="87000"/>
        <a:buFont typeface="Arial" panose="020B0604020202020204" pitchFamily="34" charset="0"/>
        <a:buNone/>
        <a:defRPr sz="1600" kern="1200">
          <a:solidFill>
            <a:schemeClr val="tx1"/>
          </a:solidFill>
          <a:latin typeface="Open Sans bold" pitchFamily="2" charset="0"/>
          <a:ea typeface="Open Sans bold" pitchFamily="2" charset="0"/>
          <a:cs typeface="Open Sans bold" pitchFamily="2" charset="0"/>
        </a:defRPr>
      </a:lvl2pPr>
      <a:lvl3pPr marL="0" indent="0" algn="just" defTabSz="914400" rtl="0" eaLnBrk="1" latinLnBrk="0" hangingPunct="1">
        <a:lnSpc>
          <a:spcPct val="120000"/>
        </a:lnSpc>
        <a:spcBef>
          <a:spcPts val="0"/>
        </a:spcBef>
        <a:spcAft>
          <a:spcPts val="600"/>
        </a:spcAft>
        <a:buSzPct val="87000"/>
        <a:buFont typeface="Arial" panose="020B0604020202020204" pitchFamily="34" charset="0"/>
        <a:buNone/>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3pPr>
      <a:lvl4pPr marL="285750" indent="-285750" algn="l" defTabSz="914400" rtl="0" eaLnBrk="1" latinLnBrk="0" hangingPunct="1">
        <a:lnSpc>
          <a:spcPct val="120000"/>
        </a:lnSpc>
        <a:spcBef>
          <a:spcPts val="0"/>
        </a:spcBef>
        <a:buSzPct val="100000"/>
        <a:buFontTx/>
        <a:buBlip>
          <a:blip r:embed="rId10"/>
        </a:buBlip>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4pPr>
      <a:lvl5pPr marL="536575" indent="-273050" algn="l" defTabSz="914400" rtl="0" eaLnBrk="1" latinLnBrk="0" hangingPunct="1">
        <a:lnSpc>
          <a:spcPct val="120000"/>
        </a:lnSpc>
        <a:spcBef>
          <a:spcPts val="0"/>
        </a:spcBef>
        <a:buSzPct val="87000"/>
        <a:buFont typeface="Open Sans Light" panose="020B0306030504020204" pitchFamily="2" charset="0"/>
        <a:buChar char="–"/>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svg"/></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5.sv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2FEE514-13F7-893C-D128-791E08D97F83}"/>
              </a:ext>
            </a:extLst>
          </p:cNvPr>
          <p:cNvSpPr>
            <a:spLocks noGrp="1"/>
          </p:cNvSpPr>
          <p:nvPr>
            <p:ph type="ctrTitle"/>
          </p:nvPr>
        </p:nvSpPr>
        <p:spPr/>
        <p:txBody>
          <a:bodyPr/>
          <a:lstStyle/>
          <a:p>
            <a:r>
              <a:rPr lang="nl-BE" dirty="0"/>
              <a:t>IDS Escape Game</a:t>
            </a:r>
          </a:p>
        </p:txBody>
      </p:sp>
      <p:sp>
        <p:nvSpPr>
          <p:cNvPr id="3" name="Ondertitel 2">
            <a:extLst>
              <a:ext uri="{FF2B5EF4-FFF2-40B4-BE49-F238E27FC236}">
                <a16:creationId xmlns:a16="http://schemas.microsoft.com/office/drawing/2014/main" id="{14875A6D-1730-EC1F-E5C9-1C708EADF8BF}"/>
              </a:ext>
            </a:extLst>
          </p:cNvPr>
          <p:cNvSpPr>
            <a:spLocks noGrp="1"/>
          </p:cNvSpPr>
          <p:nvPr>
            <p:ph type="subTitle" idx="1"/>
          </p:nvPr>
        </p:nvSpPr>
        <p:spPr/>
        <p:txBody>
          <a:bodyPr/>
          <a:lstStyle/>
          <a:p>
            <a:r>
              <a:rPr lang="nl-BE" cap="none" spc="0" dirty="0" err="1"/>
              <a:t>buildingSMART</a:t>
            </a:r>
            <a:r>
              <a:rPr lang="nl-BE" cap="none" spc="0" dirty="0"/>
              <a:t> Belgium</a:t>
            </a:r>
          </a:p>
        </p:txBody>
      </p:sp>
    </p:spTree>
    <p:extLst>
      <p:ext uri="{BB962C8B-B14F-4D97-AF65-F5344CB8AC3E}">
        <p14:creationId xmlns:p14="http://schemas.microsoft.com/office/powerpoint/2010/main" val="9643398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1FF7EF-52CF-315F-51CB-11D85D045F1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E6A9A84-7604-F046-90E3-900D8F32FE6E}"/>
              </a:ext>
            </a:extLst>
          </p:cNvPr>
          <p:cNvSpPr>
            <a:spLocks noGrp="1"/>
          </p:cNvSpPr>
          <p:nvPr>
            <p:ph type="title"/>
          </p:nvPr>
        </p:nvSpPr>
        <p:spPr/>
        <p:txBody>
          <a:bodyPr/>
          <a:lstStyle/>
          <a:p>
            <a:r>
              <a:rPr lang="nl-BE" dirty="0"/>
              <a:t>IDS &lt;&gt; ISO 19650</a:t>
            </a:r>
          </a:p>
        </p:txBody>
      </p:sp>
      <p:sp>
        <p:nvSpPr>
          <p:cNvPr id="3" name="Tijdelijke aanduiding voor inhoud 2">
            <a:extLst>
              <a:ext uri="{FF2B5EF4-FFF2-40B4-BE49-F238E27FC236}">
                <a16:creationId xmlns:a16="http://schemas.microsoft.com/office/drawing/2014/main" id="{295EB94C-8F66-7213-A1AF-88F73F5C0594}"/>
              </a:ext>
            </a:extLst>
          </p:cNvPr>
          <p:cNvSpPr>
            <a:spLocks noGrp="1"/>
          </p:cNvSpPr>
          <p:nvPr>
            <p:ph idx="1"/>
          </p:nvPr>
        </p:nvSpPr>
        <p:spPr/>
        <p:txBody>
          <a:bodyPr>
            <a:normAutofit/>
          </a:bodyPr>
          <a:lstStyle/>
          <a:p>
            <a:pPr marL="0" indent="0">
              <a:buNone/>
            </a:pPr>
            <a:r>
              <a:rPr lang="en-US" sz="1800" dirty="0"/>
              <a:t>5.2.1 Establish the appointing party’s </a:t>
            </a:r>
            <a:r>
              <a:rPr lang="en-US" sz="1800" b="1" dirty="0">
                <a:solidFill>
                  <a:schemeClr val="accent1"/>
                </a:solidFill>
              </a:rPr>
              <a:t>exchange information requirements</a:t>
            </a:r>
          </a:p>
          <a:p>
            <a:pPr marL="0" indent="0">
              <a:buNone/>
            </a:pPr>
            <a:r>
              <a:rPr lang="en-US" sz="1800" dirty="0"/>
              <a:t>5.4.3 Establish the lead appointed party’s </a:t>
            </a:r>
            <a:r>
              <a:rPr lang="en-US" sz="1800" b="1" dirty="0">
                <a:solidFill>
                  <a:schemeClr val="accent1"/>
                </a:solidFill>
              </a:rPr>
              <a:t>exchange information requirements</a:t>
            </a:r>
          </a:p>
          <a:p>
            <a:pPr marL="0" indent="0">
              <a:buNone/>
            </a:pPr>
            <a:r>
              <a:rPr lang="en-US" sz="1800" dirty="0"/>
              <a:t>5.6.3 Undertake </a:t>
            </a:r>
            <a:r>
              <a:rPr lang="en-US" sz="1800" b="1" dirty="0">
                <a:solidFill>
                  <a:schemeClr val="accent2"/>
                </a:solidFill>
              </a:rPr>
              <a:t>quality assurance check</a:t>
            </a:r>
          </a:p>
          <a:p>
            <a:pPr marL="0" indent="0">
              <a:buNone/>
            </a:pPr>
            <a:r>
              <a:rPr lang="en-US" sz="1800" dirty="0"/>
              <a:t>5.6.4 </a:t>
            </a:r>
            <a:r>
              <a:rPr lang="en-US" sz="1800" b="1" dirty="0">
                <a:solidFill>
                  <a:schemeClr val="accent2"/>
                </a:solidFill>
              </a:rPr>
              <a:t>Review</a:t>
            </a:r>
            <a:r>
              <a:rPr lang="en-US" sz="1800" dirty="0">
                <a:solidFill>
                  <a:schemeClr val="accent2"/>
                </a:solidFill>
              </a:rPr>
              <a:t> </a:t>
            </a:r>
            <a:r>
              <a:rPr lang="en-US" sz="1800" dirty="0"/>
              <a:t>information and approve for sharing</a:t>
            </a:r>
          </a:p>
          <a:p>
            <a:pPr marL="0" indent="0">
              <a:buNone/>
            </a:pPr>
            <a:r>
              <a:rPr lang="en-US" sz="1800" dirty="0"/>
              <a:t>5.6.5 Information model </a:t>
            </a:r>
            <a:r>
              <a:rPr lang="en-US" sz="1800" b="1" dirty="0">
                <a:solidFill>
                  <a:schemeClr val="accent2"/>
                </a:solidFill>
              </a:rPr>
              <a:t>review</a:t>
            </a:r>
          </a:p>
          <a:p>
            <a:pPr marL="0" indent="0">
              <a:buNone/>
            </a:pPr>
            <a:r>
              <a:rPr lang="en-US" sz="1800" dirty="0"/>
              <a:t>5.7.2 </a:t>
            </a:r>
            <a:r>
              <a:rPr lang="en-US" sz="1800" b="1" dirty="0">
                <a:solidFill>
                  <a:schemeClr val="accent2"/>
                </a:solidFill>
              </a:rPr>
              <a:t>Review</a:t>
            </a:r>
            <a:r>
              <a:rPr lang="en-US" sz="1800" dirty="0"/>
              <a:t> and authorize the information model</a:t>
            </a:r>
          </a:p>
          <a:p>
            <a:pPr marL="0" indent="0">
              <a:buNone/>
            </a:pPr>
            <a:r>
              <a:rPr lang="en-US" sz="1800" dirty="0"/>
              <a:t>5.7.4</a:t>
            </a:r>
            <a:r>
              <a:rPr lang="en-US" sz="1800" dirty="0">
                <a:solidFill>
                  <a:schemeClr val="accent2"/>
                </a:solidFill>
              </a:rPr>
              <a:t> </a:t>
            </a:r>
            <a:r>
              <a:rPr lang="en-US" sz="1800" b="1" dirty="0">
                <a:solidFill>
                  <a:schemeClr val="accent2"/>
                </a:solidFill>
              </a:rPr>
              <a:t>Review </a:t>
            </a:r>
            <a:r>
              <a:rPr lang="en-US" sz="1800" dirty="0"/>
              <a:t>and accept the information model</a:t>
            </a:r>
          </a:p>
          <a:p>
            <a:pPr marL="0" indent="0">
              <a:buNone/>
            </a:pPr>
            <a:endParaRPr lang="nl-BE" sz="1800" dirty="0"/>
          </a:p>
        </p:txBody>
      </p:sp>
      <p:sp>
        <p:nvSpPr>
          <p:cNvPr id="5" name="Tekstvak 4">
            <a:extLst>
              <a:ext uri="{FF2B5EF4-FFF2-40B4-BE49-F238E27FC236}">
                <a16:creationId xmlns:a16="http://schemas.microsoft.com/office/drawing/2014/main" id="{969D7003-38C0-C489-87D6-B6B34F9C9344}"/>
              </a:ext>
            </a:extLst>
          </p:cNvPr>
          <p:cNvSpPr txBox="1"/>
          <p:nvPr/>
        </p:nvSpPr>
        <p:spPr>
          <a:xfrm rot="20927236">
            <a:off x="9928737" y="3974960"/>
            <a:ext cx="1348447" cy="369332"/>
          </a:xfrm>
          <a:prstGeom prst="rect">
            <a:avLst/>
          </a:prstGeom>
          <a:noFill/>
        </p:spPr>
        <p:txBody>
          <a:bodyPr wrap="none" rtlCol="0">
            <a:spAutoFit/>
          </a:bodyPr>
          <a:lstStyle/>
          <a:p>
            <a:pPr algn="ctr"/>
            <a:r>
              <a:rPr lang="en-GB" b="1" dirty="0">
                <a:solidFill>
                  <a:srgbClr val="009EB0"/>
                </a:solidFill>
                <a:latin typeface="Ink Free" panose="03080402000500000000" pitchFamily="66" charset="0"/>
                <a:cs typeface="Dreaming Outloud Script Pro" panose="020F0502020204030204" pitchFamily="66" charset="0"/>
              </a:rPr>
              <a:t>CHECKING</a:t>
            </a:r>
          </a:p>
        </p:txBody>
      </p:sp>
      <p:sp>
        <p:nvSpPr>
          <p:cNvPr id="6" name="Tekstvak 5">
            <a:extLst>
              <a:ext uri="{FF2B5EF4-FFF2-40B4-BE49-F238E27FC236}">
                <a16:creationId xmlns:a16="http://schemas.microsoft.com/office/drawing/2014/main" id="{1353E0A0-5F7B-0BFB-0D0F-94E73859E7E9}"/>
              </a:ext>
            </a:extLst>
          </p:cNvPr>
          <p:cNvSpPr txBox="1"/>
          <p:nvPr/>
        </p:nvSpPr>
        <p:spPr>
          <a:xfrm rot="21066363">
            <a:off x="9924706" y="1735365"/>
            <a:ext cx="1587294" cy="369332"/>
          </a:xfrm>
          <a:prstGeom prst="rect">
            <a:avLst/>
          </a:prstGeom>
          <a:noFill/>
        </p:spPr>
        <p:txBody>
          <a:bodyPr wrap="none" rtlCol="0">
            <a:spAutoFit/>
          </a:bodyPr>
          <a:lstStyle/>
          <a:p>
            <a:pPr algn="ctr"/>
            <a:r>
              <a:rPr lang="en-GB" b="1" dirty="0">
                <a:solidFill>
                  <a:srgbClr val="009EB0"/>
                </a:solidFill>
                <a:latin typeface="Ink Free" panose="03080402000500000000" pitchFamily="66" charset="0"/>
                <a:cs typeface="Dreaming Outloud Script Pro" panose="020F0502020204030204" pitchFamily="66" charset="0"/>
              </a:rPr>
              <a:t>SPECIFYING</a:t>
            </a:r>
          </a:p>
        </p:txBody>
      </p:sp>
      <p:sp>
        <p:nvSpPr>
          <p:cNvPr id="7" name="Rechteraccolade 6">
            <a:extLst>
              <a:ext uri="{FF2B5EF4-FFF2-40B4-BE49-F238E27FC236}">
                <a16:creationId xmlns:a16="http://schemas.microsoft.com/office/drawing/2014/main" id="{461BAA40-6F19-86C5-760E-4F60164AFA27}"/>
              </a:ext>
            </a:extLst>
          </p:cNvPr>
          <p:cNvSpPr/>
          <p:nvPr/>
        </p:nvSpPr>
        <p:spPr>
          <a:xfrm>
            <a:off x="9751844" y="1662508"/>
            <a:ext cx="153854" cy="705547"/>
          </a:xfrm>
          <a:prstGeom prst="rightBrace">
            <a:avLst/>
          </a:prstGeom>
          <a:ln w="1905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
        <p:nvSpPr>
          <p:cNvPr id="8" name="Rechteraccolade 7">
            <a:extLst>
              <a:ext uri="{FF2B5EF4-FFF2-40B4-BE49-F238E27FC236}">
                <a16:creationId xmlns:a16="http://schemas.microsoft.com/office/drawing/2014/main" id="{30444FE3-996F-D3B6-0054-DAA8925104EF}"/>
              </a:ext>
            </a:extLst>
          </p:cNvPr>
          <p:cNvSpPr/>
          <p:nvPr/>
        </p:nvSpPr>
        <p:spPr>
          <a:xfrm>
            <a:off x="9751844" y="2797653"/>
            <a:ext cx="153854" cy="2855002"/>
          </a:xfrm>
          <a:prstGeom prst="rightBrace">
            <a:avLst/>
          </a:prstGeom>
          <a:ln w="1905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Tree>
    <p:extLst>
      <p:ext uri="{BB962C8B-B14F-4D97-AF65-F5344CB8AC3E}">
        <p14:creationId xmlns:p14="http://schemas.microsoft.com/office/powerpoint/2010/main" val="1286277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0EF414-922A-8016-E1BA-E176F0094849}"/>
              </a:ext>
            </a:extLst>
          </p:cNvPr>
          <p:cNvSpPr>
            <a:spLocks noGrp="1"/>
          </p:cNvSpPr>
          <p:nvPr>
            <p:ph type="title"/>
          </p:nvPr>
        </p:nvSpPr>
        <p:spPr/>
        <p:txBody>
          <a:bodyPr/>
          <a:lstStyle/>
          <a:p>
            <a:r>
              <a:rPr lang="nl-BE" dirty="0"/>
              <a:t>IDS proces</a:t>
            </a:r>
          </a:p>
        </p:txBody>
      </p:sp>
      <p:pic>
        <p:nvPicPr>
          <p:cNvPr id="4098" name="Picture 2" descr="Information Delivery Specification IDS - buildingSMART Technical">
            <a:extLst>
              <a:ext uri="{FF2B5EF4-FFF2-40B4-BE49-F238E27FC236}">
                <a16:creationId xmlns:a16="http://schemas.microsoft.com/office/drawing/2014/main" id="{34A68B66-723A-2FF6-7E52-1BACCBCA9B76}"/>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12155"/>
          <a:stretch>
            <a:fillRect/>
          </a:stretch>
        </p:blipFill>
        <p:spPr bwMode="auto">
          <a:xfrm>
            <a:off x="1605415" y="1510824"/>
            <a:ext cx="8960258" cy="42706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089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E4C8A-3A65-25AE-4512-4B97C4043F4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211D6FC-BF58-E1B1-2BAE-BDA03C49BE31}"/>
              </a:ext>
            </a:extLst>
          </p:cNvPr>
          <p:cNvSpPr>
            <a:spLocks noGrp="1"/>
          </p:cNvSpPr>
          <p:nvPr>
            <p:ph type="title"/>
          </p:nvPr>
        </p:nvSpPr>
        <p:spPr/>
        <p:txBody>
          <a:bodyPr/>
          <a:lstStyle/>
          <a:p>
            <a:r>
              <a:rPr lang="nl-BE" dirty="0"/>
              <a:t>IDS software</a:t>
            </a:r>
          </a:p>
        </p:txBody>
      </p:sp>
      <p:sp>
        <p:nvSpPr>
          <p:cNvPr id="3" name="Tijdelijke aanduiding voor inhoud 2">
            <a:extLst>
              <a:ext uri="{FF2B5EF4-FFF2-40B4-BE49-F238E27FC236}">
                <a16:creationId xmlns:a16="http://schemas.microsoft.com/office/drawing/2014/main" id="{1F23C2AE-3E1A-9258-1B61-56F093DB98C5}"/>
              </a:ext>
            </a:extLst>
          </p:cNvPr>
          <p:cNvSpPr>
            <a:spLocks noGrp="1"/>
          </p:cNvSpPr>
          <p:nvPr>
            <p:ph idx="1"/>
          </p:nvPr>
        </p:nvSpPr>
        <p:spPr>
          <a:xfrm>
            <a:off x="640080" y="2040620"/>
            <a:ext cx="10890928" cy="4148329"/>
          </a:xfrm>
        </p:spPr>
        <p:txBody>
          <a:bodyPr vert="horz" lIns="91440" tIns="45720" rIns="91440" bIns="45720" numCol="2" rtlCol="0" anchor="t">
            <a:normAutofit fontScale="70000" lnSpcReduction="20000"/>
          </a:bodyPr>
          <a:lstStyle/>
          <a:p>
            <a:pPr marL="0" indent="0">
              <a:buNone/>
            </a:pPr>
            <a:r>
              <a:rPr lang="nl-BE" sz="2800" b="1" dirty="0" err="1">
                <a:solidFill>
                  <a:srgbClr val="009EB0"/>
                </a:solidFill>
                <a:latin typeface="Ink Free" panose="03080402000500000000" pitchFamily="66" charset="0"/>
                <a:cs typeface="Dreaming Outloud Script Pro" panose="020F0502020204030204" pitchFamily="66" charset="0"/>
              </a:rPr>
              <a:t>Specifying</a:t>
            </a:r>
            <a:endParaRPr lang="nl-BE" sz="2800" b="1" dirty="0">
              <a:solidFill>
                <a:srgbClr val="009EB0"/>
              </a:solidFill>
              <a:latin typeface="Ink Free" panose="03080402000500000000" pitchFamily="66" charset="0"/>
              <a:cs typeface="Dreaming Outloud Script Pro" panose="020F0502020204030204" pitchFamily="66" charset="0"/>
            </a:endParaRPr>
          </a:p>
          <a:p>
            <a:pPr>
              <a:buFont typeface="Grandview Display" panose="020B0502040204020203" pitchFamily="34" charset="0"/>
              <a:buChar char="–"/>
            </a:pPr>
            <a:r>
              <a:rPr lang="nl-BE" dirty="0"/>
              <a:t>IDS Maker (BIM </a:t>
            </a:r>
            <a:r>
              <a:rPr lang="nl-BE" dirty="0" err="1"/>
              <a:t>vision</a:t>
            </a:r>
            <a:r>
              <a:rPr lang="nl-BE" dirty="0"/>
              <a:t>)</a:t>
            </a:r>
          </a:p>
          <a:p>
            <a:pPr>
              <a:buFont typeface="Grandview Display" panose="020B0502040204020203" pitchFamily="34" charset="0"/>
              <a:buChar char="–"/>
            </a:pPr>
            <a:r>
              <a:rPr lang="nl-BE" dirty="0" err="1"/>
              <a:t>BIMcollab</a:t>
            </a:r>
            <a:r>
              <a:rPr lang="nl-BE" dirty="0"/>
              <a:t> Nexus</a:t>
            </a:r>
          </a:p>
          <a:p>
            <a:pPr>
              <a:buFont typeface="Grandview Display" panose="020B0502040204020203" pitchFamily="34" charset="0"/>
              <a:buChar char="–"/>
            </a:pPr>
            <a:r>
              <a:rPr lang="nl-BE" dirty="0" err="1"/>
              <a:t>usBIM.IDS</a:t>
            </a:r>
            <a:r>
              <a:rPr lang="nl-BE" dirty="0"/>
              <a:t> editor (ACCA)</a:t>
            </a:r>
          </a:p>
          <a:p>
            <a:pPr>
              <a:buFont typeface="Grandview Display" panose="020B0502040204020203" pitchFamily="34" charset="0"/>
              <a:buChar char="–"/>
            </a:pPr>
            <a:r>
              <a:rPr lang="nl-BE" dirty="0"/>
              <a:t>IDS editor (</a:t>
            </a:r>
            <a:r>
              <a:rPr lang="nl-BE" dirty="0" err="1"/>
              <a:t>Solibri</a:t>
            </a:r>
            <a:r>
              <a:rPr lang="nl-BE" dirty="0"/>
              <a:t>)</a:t>
            </a:r>
          </a:p>
          <a:p>
            <a:pPr>
              <a:buFont typeface="Grandview Display" panose="020B0502040204020203" pitchFamily="34" charset="0"/>
              <a:buChar char="–"/>
            </a:pPr>
            <a:r>
              <a:rPr lang="nl-BE" dirty="0"/>
              <a:t>IDS </a:t>
            </a:r>
            <a:r>
              <a:rPr lang="nl-BE" dirty="0" err="1"/>
              <a:t>Learn</a:t>
            </a:r>
            <a:endParaRPr lang="nl-BE" dirty="0"/>
          </a:p>
          <a:p>
            <a:pPr>
              <a:buFont typeface="Grandview Display" panose="020B0502040204020203" pitchFamily="34" charset="0"/>
              <a:buChar char="–"/>
            </a:pPr>
            <a:r>
              <a:rPr lang="nl-BE" dirty="0" err="1"/>
              <a:t>IDSedit</a:t>
            </a:r>
            <a:r>
              <a:rPr lang="nl-BE" dirty="0"/>
              <a:t> – ISD </a:t>
            </a:r>
            <a:r>
              <a:rPr lang="nl-BE" dirty="0" err="1"/>
              <a:t>Spec</a:t>
            </a:r>
            <a:r>
              <a:rPr lang="nl-BE" dirty="0"/>
              <a:t> Editor</a:t>
            </a:r>
          </a:p>
          <a:p>
            <a:pPr>
              <a:buFont typeface="Grandview Display" panose="020B0502040204020203" pitchFamily="34" charset="0"/>
              <a:buChar char="–"/>
            </a:pPr>
            <a:r>
              <a:rPr lang="nl-BE" dirty="0"/>
              <a:t>…</a:t>
            </a:r>
          </a:p>
          <a:p>
            <a:pPr marL="0" indent="0">
              <a:buNone/>
            </a:pPr>
            <a:r>
              <a:rPr lang="nl-BE" sz="2800" b="1" dirty="0" err="1">
                <a:solidFill>
                  <a:srgbClr val="009EB0"/>
                </a:solidFill>
                <a:latin typeface="Ink Free" panose="03080402000500000000" pitchFamily="66" charset="0"/>
                <a:cs typeface="Dreaming Outloud Script Pro" panose="020F0502020204030204" pitchFamily="66" charset="0"/>
              </a:rPr>
              <a:t>Checking</a:t>
            </a:r>
            <a:endParaRPr lang="nl-BE" sz="2800" b="1" dirty="0">
              <a:solidFill>
                <a:srgbClr val="009EB0"/>
              </a:solidFill>
              <a:latin typeface="Ink Free" panose="03080402000500000000" pitchFamily="66" charset="0"/>
              <a:cs typeface="Dreaming Outloud Script Pro" panose="020F0502020204030204" pitchFamily="66" charset="0"/>
            </a:endParaRPr>
          </a:p>
          <a:p>
            <a:pPr>
              <a:buFont typeface="Grandview Display" panose="020B0502040204020203" pitchFamily="34" charset="0"/>
              <a:buChar char="–"/>
            </a:pPr>
            <a:r>
              <a:rPr lang="nl-BE" dirty="0"/>
              <a:t>IDS Checker (BIM </a:t>
            </a:r>
            <a:r>
              <a:rPr lang="nl-BE" dirty="0" err="1"/>
              <a:t>vision</a:t>
            </a:r>
            <a:r>
              <a:rPr lang="nl-BE" dirty="0"/>
              <a:t>)</a:t>
            </a:r>
          </a:p>
          <a:p>
            <a:pPr>
              <a:buFont typeface="Grandview Display" panose="020B0502040204020203" pitchFamily="34" charset="0"/>
              <a:buChar char="–"/>
            </a:pPr>
            <a:r>
              <a:rPr lang="nl-BE" dirty="0" err="1"/>
              <a:t>BIMcollab</a:t>
            </a:r>
            <a:r>
              <a:rPr lang="nl-BE" dirty="0"/>
              <a:t> Zoom</a:t>
            </a:r>
          </a:p>
          <a:p>
            <a:pPr>
              <a:buFont typeface="Grandview Display" panose="020B0502040204020203" pitchFamily="34" charset="0"/>
              <a:buChar char="–"/>
            </a:pPr>
            <a:r>
              <a:rPr lang="nl-BE" dirty="0" err="1"/>
              <a:t>usBIM.IDS</a:t>
            </a:r>
            <a:r>
              <a:rPr lang="nl-BE" dirty="0"/>
              <a:t> </a:t>
            </a:r>
            <a:r>
              <a:rPr lang="nl-BE" dirty="0" err="1"/>
              <a:t>validator</a:t>
            </a:r>
            <a:r>
              <a:rPr lang="nl-BE" dirty="0"/>
              <a:t> (ACCA)</a:t>
            </a:r>
          </a:p>
          <a:p>
            <a:pPr>
              <a:buFont typeface="Grandview Display" panose="020B0502040204020203" pitchFamily="34" charset="0"/>
              <a:buChar char="–"/>
            </a:pPr>
            <a:r>
              <a:rPr lang="nl-BE" dirty="0" err="1"/>
              <a:t>Solibri</a:t>
            </a:r>
            <a:r>
              <a:rPr lang="nl-BE" dirty="0"/>
              <a:t> Office</a:t>
            </a:r>
          </a:p>
          <a:p>
            <a:pPr>
              <a:buFont typeface="Grandview Display" panose="020B0502040204020203" pitchFamily="34" charset="0"/>
              <a:buChar char="–"/>
            </a:pPr>
            <a:r>
              <a:rPr lang="nl-BE" dirty="0"/>
              <a:t>Bonsai BIM</a:t>
            </a:r>
          </a:p>
          <a:p>
            <a:pPr>
              <a:buFont typeface="Grandview Display" panose="020B0502040204020203" pitchFamily="34" charset="0"/>
              <a:buChar char="–"/>
            </a:pPr>
            <a:r>
              <a:rPr lang="nl-BE" dirty="0" err="1"/>
              <a:t>Qonic</a:t>
            </a:r>
            <a:endParaRPr lang="nl-BE" dirty="0"/>
          </a:p>
          <a:p>
            <a:pPr>
              <a:buFont typeface="Grandview Display" panose="020B0502040204020203" pitchFamily="34" charset="0"/>
              <a:buChar char="–"/>
            </a:pPr>
            <a:r>
              <a:rPr lang="nl-BE" dirty="0"/>
              <a:t>…</a:t>
            </a:r>
          </a:p>
        </p:txBody>
      </p:sp>
      <p:pic>
        <p:nvPicPr>
          <p:cNvPr id="5" name="Graphic 4" descr="Munten silhouet">
            <a:extLst>
              <a:ext uri="{FF2B5EF4-FFF2-40B4-BE49-F238E27FC236}">
                <a16:creationId xmlns:a16="http://schemas.microsoft.com/office/drawing/2014/main" id="{48FFF63A-3153-B63A-8512-C8EEDF5448C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676900" y="4210096"/>
            <a:ext cx="533400" cy="533400"/>
          </a:xfrm>
          <a:prstGeom prst="rect">
            <a:avLst/>
          </a:prstGeom>
        </p:spPr>
      </p:pic>
      <p:pic>
        <p:nvPicPr>
          <p:cNvPr id="6" name="Graphic 5" descr="Munten silhouet">
            <a:extLst>
              <a:ext uri="{FF2B5EF4-FFF2-40B4-BE49-F238E27FC236}">
                <a16:creationId xmlns:a16="http://schemas.microsoft.com/office/drawing/2014/main" id="{AE31C342-4CFA-3E47-3D04-8508F0A4034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676900" y="3222987"/>
            <a:ext cx="533400" cy="533400"/>
          </a:xfrm>
          <a:prstGeom prst="rect">
            <a:avLst/>
          </a:prstGeom>
        </p:spPr>
      </p:pic>
      <p:pic>
        <p:nvPicPr>
          <p:cNvPr id="7" name="Graphic 6" descr="Munten silhouet">
            <a:extLst>
              <a:ext uri="{FF2B5EF4-FFF2-40B4-BE49-F238E27FC236}">
                <a16:creationId xmlns:a16="http://schemas.microsoft.com/office/drawing/2014/main" id="{42D968C7-A7B8-EC6A-30F4-59DBFBF3D87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676900" y="3716542"/>
            <a:ext cx="533400" cy="533400"/>
          </a:xfrm>
          <a:prstGeom prst="rect">
            <a:avLst/>
          </a:prstGeom>
        </p:spPr>
      </p:pic>
      <p:pic>
        <p:nvPicPr>
          <p:cNvPr id="4" name="Graphic 3" descr="Munten silhouet">
            <a:extLst>
              <a:ext uri="{FF2B5EF4-FFF2-40B4-BE49-F238E27FC236}">
                <a16:creationId xmlns:a16="http://schemas.microsoft.com/office/drawing/2014/main" id="{CBD5C251-9C97-1770-5BE9-0098BC7B199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76900" y="5197205"/>
            <a:ext cx="533400" cy="533400"/>
          </a:xfrm>
          <a:prstGeom prst="rect">
            <a:avLst/>
          </a:prstGeom>
        </p:spPr>
      </p:pic>
      <p:pic>
        <p:nvPicPr>
          <p:cNvPr id="8" name="Graphic 7" descr="Munten silhouet">
            <a:extLst>
              <a:ext uri="{FF2B5EF4-FFF2-40B4-BE49-F238E27FC236}">
                <a16:creationId xmlns:a16="http://schemas.microsoft.com/office/drawing/2014/main" id="{0C9296AE-D04F-94D8-FEF7-88305C4C5BF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676900" y="1131229"/>
            <a:ext cx="533400" cy="533400"/>
          </a:xfrm>
          <a:prstGeom prst="rect">
            <a:avLst/>
          </a:prstGeom>
        </p:spPr>
      </p:pic>
      <p:sp>
        <p:nvSpPr>
          <p:cNvPr id="10" name="Tekstvak 9">
            <a:extLst>
              <a:ext uri="{FF2B5EF4-FFF2-40B4-BE49-F238E27FC236}">
                <a16:creationId xmlns:a16="http://schemas.microsoft.com/office/drawing/2014/main" id="{BAB16AE3-BE45-962D-F995-5A86360E28D1}"/>
              </a:ext>
            </a:extLst>
          </p:cNvPr>
          <p:cNvSpPr txBox="1"/>
          <p:nvPr/>
        </p:nvSpPr>
        <p:spPr>
          <a:xfrm>
            <a:off x="6210300" y="1182888"/>
            <a:ext cx="6301088" cy="646331"/>
          </a:xfrm>
          <a:prstGeom prst="rect">
            <a:avLst/>
          </a:prstGeom>
          <a:noFill/>
        </p:spPr>
        <p:txBody>
          <a:bodyPr wrap="square">
            <a:spAutoFit/>
          </a:bodyPr>
          <a:lstStyle/>
          <a:p>
            <a:r>
              <a:rPr lang="nl-BE" dirty="0" err="1"/>
              <a:t>Paying</a:t>
            </a:r>
            <a:r>
              <a:rPr lang="nl-BE" dirty="0"/>
              <a:t> (</a:t>
            </a:r>
            <a:r>
              <a:rPr lang="nl-BE" dirty="0" err="1"/>
              <a:t>trail</a:t>
            </a:r>
            <a:r>
              <a:rPr lang="nl-BE" dirty="0"/>
              <a:t> </a:t>
            </a:r>
            <a:r>
              <a:rPr lang="nl-BE" dirty="0" err="1"/>
              <a:t>possible</a:t>
            </a:r>
            <a:r>
              <a:rPr lang="nl-BE" dirty="0"/>
              <a:t>)		Free starter </a:t>
            </a:r>
            <a:r>
              <a:rPr lang="nl-BE" dirty="0" err="1"/>
              <a:t>version</a:t>
            </a:r>
            <a:endParaRPr lang="nl-BE" dirty="0"/>
          </a:p>
          <a:p>
            <a:pPr>
              <a:buFont typeface="Grandview Display" panose="020B0502040204020203" pitchFamily="34" charset="0"/>
              <a:buChar char="–"/>
            </a:pPr>
            <a:endParaRPr lang="nl-BE" dirty="0"/>
          </a:p>
        </p:txBody>
      </p:sp>
      <p:pic>
        <p:nvPicPr>
          <p:cNvPr id="11" name="Graphic 10" descr="Munten silhouet">
            <a:extLst>
              <a:ext uri="{FF2B5EF4-FFF2-40B4-BE49-F238E27FC236}">
                <a16:creationId xmlns:a16="http://schemas.microsoft.com/office/drawing/2014/main" id="{B84C1C45-82B0-1478-1B04-55F42E41463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384683" y="1131229"/>
            <a:ext cx="533400" cy="533400"/>
          </a:xfrm>
          <a:prstGeom prst="rect">
            <a:avLst/>
          </a:prstGeom>
        </p:spPr>
      </p:pic>
    </p:spTree>
    <p:extLst>
      <p:ext uri="{BB962C8B-B14F-4D97-AF65-F5344CB8AC3E}">
        <p14:creationId xmlns:p14="http://schemas.microsoft.com/office/powerpoint/2010/main" val="38441114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tekst, software, nummer, Computerpictogram&#10;&#10;Door AI gegenereerde inhoud is mogelijk onjuist.">
            <a:extLst>
              <a:ext uri="{FF2B5EF4-FFF2-40B4-BE49-F238E27FC236}">
                <a16:creationId xmlns:a16="http://schemas.microsoft.com/office/drawing/2014/main" id="{95CCBABD-398E-208B-5ED6-AABBE74DE2DF}"/>
              </a:ext>
            </a:extLst>
          </p:cNvPr>
          <p:cNvPicPr>
            <a:picLocks noChangeAspect="1"/>
          </p:cNvPicPr>
          <p:nvPr/>
        </p:nvPicPr>
        <p:blipFill>
          <a:blip r:embed="rId2"/>
          <a:stretch>
            <a:fillRect/>
          </a:stretch>
        </p:blipFill>
        <p:spPr>
          <a:xfrm>
            <a:off x="0" y="536575"/>
            <a:ext cx="12192000" cy="5784850"/>
          </a:xfrm>
          <a:prstGeom prst="rect">
            <a:avLst/>
          </a:prstGeom>
        </p:spPr>
      </p:pic>
    </p:spTree>
    <p:extLst>
      <p:ext uri="{BB962C8B-B14F-4D97-AF65-F5344CB8AC3E}">
        <p14:creationId xmlns:p14="http://schemas.microsoft.com/office/powerpoint/2010/main" val="34241882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tekst, schermopname, software, nummer&#10;&#10;Door AI gegenereerde inhoud is mogelijk onjuist.">
            <a:extLst>
              <a:ext uri="{FF2B5EF4-FFF2-40B4-BE49-F238E27FC236}">
                <a16:creationId xmlns:a16="http://schemas.microsoft.com/office/drawing/2014/main" id="{61044678-2340-0643-C4A1-5E3D5D7C4DF0}"/>
              </a:ext>
            </a:extLst>
          </p:cNvPr>
          <p:cNvPicPr>
            <a:picLocks noChangeAspect="1"/>
          </p:cNvPicPr>
          <p:nvPr/>
        </p:nvPicPr>
        <p:blipFill>
          <a:blip r:embed="rId2"/>
          <a:stretch>
            <a:fillRect/>
          </a:stretch>
        </p:blipFill>
        <p:spPr>
          <a:xfrm>
            <a:off x="0" y="536575"/>
            <a:ext cx="12192000" cy="5784850"/>
          </a:xfrm>
          <a:prstGeom prst="rect">
            <a:avLst/>
          </a:prstGeom>
        </p:spPr>
      </p:pic>
    </p:spTree>
    <p:extLst>
      <p:ext uri="{BB962C8B-B14F-4D97-AF65-F5344CB8AC3E}">
        <p14:creationId xmlns:p14="http://schemas.microsoft.com/office/powerpoint/2010/main" val="29779185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tekst, schermopname, diagram, nummer&#10;&#10;Door AI gegenereerde inhoud is mogelijk onjuist.">
            <a:extLst>
              <a:ext uri="{FF2B5EF4-FFF2-40B4-BE49-F238E27FC236}">
                <a16:creationId xmlns:a16="http://schemas.microsoft.com/office/drawing/2014/main" id="{B243DD4F-A62F-A9F7-82E6-AD29E78EE684}"/>
              </a:ext>
            </a:extLst>
          </p:cNvPr>
          <p:cNvPicPr>
            <a:picLocks noChangeAspect="1"/>
          </p:cNvPicPr>
          <p:nvPr/>
        </p:nvPicPr>
        <p:blipFill>
          <a:blip r:embed="rId2"/>
          <a:stretch>
            <a:fillRect/>
          </a:stretch>
        </p:blipFill>
        <p:spPr>
          <a:xfrm>
            <a:off x="0" y="536575"/>
            <a:ext cx="12192000" cy="5784850"/>
          </a:xfrm>
          <a:prstGeom prst="rect">
            <a:avLst/>
          </a:prstGeom>
        </p:spPr>
      </p:pic>
    </p:spTree>
    <p:extLst>
      <p:ext uri="{BB962C8B-B14F-4D97-AF65-F5344CB8AC3E}">
        <p14:creationId xmlns:p14="http://schemas.microsoft.com/office/powerpoint/2010/main" val="946672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C51F8D10-E67D-8319-B100-6332C73DEA22}"/>
              </a:ext>
            </a:extLst>
          </p:cNvPr>
          <p:cNvPicPr>
            <a:picLocks noChangeAspect="1"/>
          </p:cNvPicPr>
          <p:nvPr/>
        </p:nvPicPr>
        <p:blipFill>
          <a:blip r:embed="rId2"/>
          <a:stretch>
            <a:fillRect/>
          </a:stretch>
        </p:blipFill>
        <p:spPr>
          <a:xfrm>
            <a:off x="0" y="533559"/>
            <a:ext cx="12192000" cy="5790882"/>
          </a:xfrm>
          <a:prstGeom prst="rect">
            <a:avLst/>
          </a:prstGeom>
        </p:spPr>
      </p:pic>
    </p:spTree>
    <p:extLst>
      <p:ext uri="{BB962C8B-B14F-4D97-AF65-F5344CB8AC3E}">
        <p14:creationId xmlns:p14="http://schemas.microsoft.com/office/powerpoint/2010/main" val="10673319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0F1E8CD-54D3-81D6-E88A-73936CE8A1CE}"/>
              </a:ext>
            </a:extLst>
          </p:cNvPr>
          <p:cNvSpPr>
            <a:spLocks noGrp="1"/>
          </p:cNvSpPr>
          <p:nvPr>
            <p:ph type="title"/>
          </p:nvPr>
        </p:nvSpPr>
        <p:spPr/>
        <p:txBody>
          <a:bodyPr/>
          <a:lstStyle/>
          <a:p>
            <a:r>
              <a:rPr lang="nl-BE" dirty="0"/>
              <a:t>IDS </a:t>
            </a:r>
            <a:r>
              <a:rPr lang="nl-BE" dirty="0" err="1"/>
              <a:t>Structure</a:t>
            </a:r>
            <a:endParaRPr lang="nl-BE" dirty="0"/>
          </a:p>
        </p:txBody>
      </p:sp>
      <p:sp>
        <p:nvSpPr>
          <p:cNvPr id="3" name="Tijdelijke aanduiding voor inhoud 2">
            <a:extLst>
              <a:ext uri="{FF2B5EF4-FFF2-40B4-BE49-F238E27FC236}">
                <a16:creationId xmlns:a16="http://schemas.microsoft.com/office/drawing/2014/main" id="{DEFF33A7-1488-D761-BA5A-7086230CB823}"/>
              </a:ext>
            </a:extLst>
          </p:cNvPr>
          <p:cNvSpPr>
            <a:spLocks noGrp="1"/>
          </p:cNvSpPr>
          <p:nvPr>
            <p:ph idx="1"/>
          </p:nvPr>
        </p:nvSpPr>
        <p:spPr/>
        <p:txBody>
          <a:bodyPr>
            <a:normAutofit/>
          </a:bodyPr>
          <a:lstStyle/>
          <a:p>
            <a:pPr lvl="2"/>
            <a:r>
              <a:rPr lang="en-US" sz="1800" dirty="0"/>
              <a:t>Each IDS file can be described with </a:t>
            </a:r>
            <a:r>
              <a:rPr lang="en-US" sz="1800" dirty="0">
                <a:latin typeface="Open Sans bold" pitchFamily="2" charset="0"/>
                <a:ea typeface="Open Sans bold" pitchFamily="2" charset="0"/>
                <a:cs typeface="Open Sans bold" pitchFamily="2" charset="0"/>
              </a:rPr>
              <a:t>metadata</a:t>
            </a:r>
            <a:r>
              <a:rPr lang="en-US" sz="1800" dirty="0"/>
              <a:t> and can contain one or more </a:t>
            </a:r>
            <a:r>
              <a:rPr lang="en-US" sz="1800" dirty="0">
                <a:latin typeface="Open Sans bold" pitchFamily="2" charset="0"/>
                <a:ea typeface="Open Sans bold" pitchFamily="2" charset="0"/>
                <a:cs typeface="Open Sans bold" pitchFamily="2" charset="0"/>
              </a:rPr>
              <a:t>specifications</a:t>
            </a:r>
            <a:r>
              <a:rPr lang="en-US" sz="1800" dirty="0"/>
              <a:t>.</a:t>
            </a:r>
            <a:endParaRPr lang="nl-BE" sz="1800" dirty="0"/>
          </a:p>
        </p:txBody>
      </p:sp>
      <p:sp>
        <p:nvSpPr>
          <p:cNvPr id="4" name="Tekstvak 3">
            <a:extLst>
              <a:ext uri="{FF2B5EF4-FFF2-40B4-BE49-F238E27FC236}">
                <a16:creationId xmlns:a16="http://schemas.microsoft.com/office/drawing/2014/main" id="{99823D8A-ECB9-F8FF-7F12-F67A22EA9E21}"/>
              </a:ext>
            </a:extLst>
          </p:cNvPr>
          <p:cNvSpPr txBox="1"/>
          <p:nvPr/>
        </p:nvSpPr>
        <p:spPr>
          <a:xfrm>
            <a:off x="2705233" y="2185476"/>
            <a:ext cx="1754006" cy="830997"/>
          </a:xfrm>
          <a:prstGeom prst="rect">
            <a:avLst/>
          </a:prstGeom>
          <a:noFill/>
        </p:spPr>
        <p:txBody>
          <a:bodyPr wrap="square" rtlCol="0">
            <a:spAutoFit/>
          </a:bodyPr>
          <a:lstStyle/>
          <a:p>
            <a:pPr algn="ctr"/>
            <a:r>
              <a:rPr lang="en-GB" sz="2400" b="1" dirty="0">
                <a:solidFill>
                  <a:srgbClr val="009EB0"/>
                </a:solidFill>
                <a:latin typeface="Ink Free" panose="03080402000500000000" pitchFamily="66" charset="0"/>
                <a:cs typeface="Dreaming Outloud Script Pro" panose="020F0502020204030204" pitchFamily="66" charset="0"/>
              </a:rPr>
              <a:t>Human readable</a:t>
            </a:r>
          </a:p>
        </p:txBody>
      </p:sp>
      <p:sp>
        <p:nvSpPr>
          <p:cNvPr id="5" name="Vrije vorm: vorm 4">
            <a:extLst>
              <a:ext uri="{FF2B5EF4-FFF2-40B4-BE49-F238E27FC236}">
                <a16:creationId xmlns:a16="http://schemas.microsoft.com/office/drawing/2014/main" id="{BB35E060-FCF8-5262-CC67-9406139E66A8}"/>
              </a:ext>
            </a:extLst>
          </p:cNvPr>
          <p:cNvSpPr/>
          <p:nvPr/>
        </p:nvSpPr>
        <p:spPr>
          <a:xfrm rot="11548186" flipV="1">
            <a:off x="4369404" y="1843043"/>
            <a:ext cx="638174" cy="684868"/>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rgbClr val="009EB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
        <p:nvSpPr>
          <p:cNvPr id="6" name="Tekstvak 5">
            <a:extLst>
              <a:ext uri="{FF2B5EF4-FFF2-40B4-BE49-F238E27FC236}">
                <a16:creationId xmlns:a16="http://schemas.microsoft.com/office/drawing/2014/main" id="{61A323EA-2878-EE8A-64CD-D6E1FA01E971}"/>
              </a:ext>
            </a:extLst>
          </p:cNvPr>
          <p:cNvSpPr txBox="1"/>
          <p:nvPr/>
        </p:nvSpPr>
        <p:spPr>
          <a:xfrm>
            <a:off x="9578985" y="2201669"/>
            <a:ext cx="1754006" cy="830997"/>
          </a:xfrm>
          <a:prstGeom prst="rect">
            <a:avLst/>
          </a:prstGeom>
          <a:noFill/>
        </p:spPr>
        <p:txBody>
          <a:bodyPr wrap="square" rtlCol="0">
            <a:spAutoFit/>
          </a:bodyPr>
          <a:lstStyle/>
          <a:p>
            <a:pPr algn="ctr"/>
            <a:r>
              <a:rPr lang="en-GB" sz="2400" b="1" dirty="0">
                <a:solidFill>
                  <a:srgbClr val="009EB0"/>
                </a:solidFill>
                <a:latin typeface="Ink Free" panose="03080402000500000000" pitchFamily="66" charset="0"/>
                <a:cs typeface="Dreaming Outloud Script Pro" panose="020F0502020204030204" pitchFamily="66" charset="0"/>
              </a:rPr>
              <a:t>Machine readable</a:t>
            </a:r>
          </a:p>
        </p:txBody>
      </p:sp>
      <p:sp>
        <p:nvSpPr>
          <p:cNvPr id="7" name="Vrije vorm: vorm 6">
            <a:extLst>
              <a:ext uri="{FF2B5EF4-FFF2-40B4-BE49-F238E27FC236}">
                <a16:creationId xmlns:a16="http://schemas.microsoft.com/office/drawing/2014/main" id="{8A1816C8-87DE-B62C-9B58-1CBF946F8443}"/>
              </a:ext>
            </a:extLst>
          </p:cNvPr>
          <p:cNvSpPr/>
          <p:nvPr/>
        </p:nvSpPr>
        <p:spPr>
          <a:xfrm>
            <a:off x="9157944" y="1857711"/>
            <a:ext cx="635061" cy="687916"/>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rgbClr val="009EB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pic>
        <p:nvPicPr>
          <p:cNvPr id="9" name="Tijdelijke aanduiding voor inhoud 3">
            <a:extLst>
              <a:ext uri="{FF2B5EF4-FFF2-40B4-BE49-F238E27FC236}">
                <a16:creationId xmlns:a16="http://schemas.microsoft.com/office/drawing/2014/main" id="{F542008F-2009-1F95-E48C-1FD917CC01EC}"/>
              </a:ext>
            </a:extLst>
          </p:cNvPr>
          <p:cNvPicPr>
            <a:picLocks noChangeAspect="1"/>
          </p:cNvPicPr>
          <p:nvPr/>
        </p:nvPicPr>
        <p:blipFill>
          <a:blip r:embed="rId2"/>
          <a:stretch>
            <a:fillRect/>
          </a:stretch>
        </p:blipFill>
        <p:spPr>
          <a:xfrm>
            <a:off x="1976437" y="2600974"/>
            <a:ext cx="8239125" cy="3409950"/>
          </a:xfrm>
          <a:prstGeom prst="rect">
            <a:avLst/>
          </a:prstGeom>
        </p:spPr>
      </p:pic>
      <p:sp>
        <p:nvSpPr>
          <p:cNvPr id="11" name="Tekstvak 10">
            <a:extLst>
              <a:ext uri="{FF2B5EF4-FFF2-40B4-BE49-F238E27FC236}">
                <a16:creationId xmlns:a16="http://schemas.microsoft.com/office/drawing/2014/main" id="{33373F48-1EDA-C056-94F9-BB337C8C1846}"/>
              </a:ext>
            </a:extLst>
          </p:cNvPr>
          <p:cNvSpPr txBox="1"/>
          <p:nvPr/>
        </p:nvSpPr>
        <p:spPr>
          <a:xfrm>
            <a:off x="4024782" y="5780062"/>
            <a:ext cx="6096000" cy="276999"/>
          </a:xfrm>
          <a:prstGeom prst="rect">
            <a:avLst/>
          </a:prstGeom>
          <a:noFill/>
        </p:spPr>
        <p:txBody>
          <a:bodyPr wrap="square">
            <a:spAutoFit/>
          </a:bodyPr>
          <a:lstStyle/>
          <a:p>
            <a:pPr algn="r"/>
            <a:r>
              <a:rPr lang="en-US" sz="1200" dirty="0"/>
              <a:t>© </a:t>
            </a:r>
            <a:r>
              <a:rPr lang="en-US" sz="1200" dirty="0" err="1"/>
              <a:t>buildingSMART</a:t>
            </a:r>
            <a:r>
              <a:rPr lang="en-US" sz="1200" dirty="0"/>
              <a:t> International – IDS User Manual (GitHub), CC BY-ND 4.0.</a:t>
            </a:r>
            <a:endParaRPr lang="nl-BE" sz="1200" dirty="0"/>
          </a:p>
        </p:txBody>
      </p:sp>
    </p:spTree>
    <p:extLst>
      <p:ext uri="{BB962C8B-B14F-4D97-AF65-F5344CB8AC3E}">
        <p14:creationId xmlns:p14="http://schemas.microsoft.com/office/powerpoint/2010/main" val="75055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43096-EA43-2B1B-4EAD-2DCE1BB9FF0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66FE4EA-96A6-50FF-9D33-FD353FF12BB6}"/>
              </a:ext>
            </a:extLst>
          </p:cNvPr>
          <p:cNvSpPr>
            <a:spLocks noGrp="1"/>
          </p:cNvSpPr>
          <p:nvPr>
            <p:ph type="title"/>
          </p:nvPr>
        </p:nvSpPr>
        <p:spPr/>
        <p:txBody>
          <a:bodyPr/>
          <a:lstStyle/>
          <a:p>
            <a:r>
              <a:rPr lang="nl-BE" dirty="0"/>
              <a:t>IDS </a:t>
            </a:r>
            <a:r>
              <a:rPr lang="nl-BE" dirty="0" err="1"/>
              <a:t>Structure</a:t>
            </a:r>
            <a:r>
              <a:rPr lang="nl-BE" dirty="0"/>
              <a:t> | </a:t>
            </a:r>
            <a:r>
              <a:rPr lang="nl-BE" dirty="0" err="1"/>
              <a:t>Specification</a:t>
            </a:r>
            <a:r>
              <a:rPr lang="nl-BE" dirty="0"/>
              <a:t> metadata</a:t>
            </a:r>
          </a:p>
        </p:txBody>
      </p:sp>
      <p:sp>
        <p:nvSpPr>
          <p:cNvPr id="3" name="Tijdelijke aanduiding voor inhoud 2">
            <a:extLst>
              <a:ext uri="{FF2B5EF4-FFF2-40B4-BE49-F238E27FC236}">
                <a16:creationId xmlns:a16="http://schemas.microsoft.com/office/drawing/2014/main" id="{B1BBCAEC-C9A3-083F-1828-FF7DC7DF2D00}"/>
              </a:ext>
            </a:extLst>
          </p:cNvPr>
          <p:cNvSpPr>
            <a:spLocks noGrp="1"/>
          </p:cNvSpPr>
          <p:nvPr>
            <p:ph idx="1"/>
          </p:nvPr>
        </p:nvSpPr>
        <p:spPr/>
        <p:txBody>
          <a:bodyPr>
            <a:normAutofit/>
          </a:bodyPr>
          <a:lstStyle/>
          <a:p>
            <a:r>
              <a:rPr lang="en-US" sz="1800" dirty="0"/>
              <a:t>Serves to describe the purpose, intentions and usefulness of these Specifications for the recipients of the IDS: </a:t>
            </a:r>
          </a:p>
          <a:p>
            <a:pPr lvl="3"/>
            <a:r>
              <a:rPr lang="en-US" sz="1800" dirty="0"/>
              <a:t>why information is needed
who will benefit 
when it will be used.</a:t>
            </a:r>
          </a:p>
          <a:p>
            <a:r>
              <a:rPr lang="en-US" sz="1800" dirty="0"/>
              <a:t>
This helps to ensure that the requirements are effectively adhered to.</a:t>
            </a:r>
            <a:endParaRPr lang="nl-NL" sz="1800" dirty="0"/>
          </a:p>
        </p:txBody>
      </p:sp>
    </p:spTree>
    <p:extLst>
      <p:ext uri="{BB962C8B-B14F-4D97-AF65-F5344CB8AC3E}">
        <p14:creationId xmlns:p14="http://schemas.microsoft.com/office/powerpoint/2010/main" val="3978497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tekst, schermopname, Lettertype, document&#10;&#10;Door AI gegenereerde inhoud is mogelijk onjuist.">
            <a:extLst>
              <a:ext uri="{FF2B5EF4-FFF2-40B4-BE49-F238E27FC236}">
                <a16:creationId xmlns:a16="http://schemas.microsoft.com/office/drawing/2014/main" id="{B825986A-CBAA-A490-2D0B-339505B645CD}"/>
              </a:ext>
            </a:extLst>
          </p:cNvPr>
          <p:cNvPicPr>
            <a:picLocks noChangeAspect="1"/>
          </p:cNvPicPr>
          <p:nvPr/>
        </p:nvPicPr>
        <p:blipFill>
          <a:blip r:embed="rId2"/>
          <a:stretch>
            <a:fillRect/>
          </a:stretch>
        </p:blipFill>
        <p:spPr>
          <a:xfrm>
            <a:off x="2080289" y="0"/>
            <a:ext cx="8031422" cy="6858000"/>
          </a:xfrm>
          <a:prstGeom prst="rect">
            <a:avLst/>
          </a:prstGeom>
        </p:spPr>
      </p:pic>
    </p:spTree>
    <p:extLst>
      <p:ext uri="{BB962C8B-B14F-4D97-AF65-F5344CB8AC3E}">
        <p14:creationId xmlns:p14="http://schemas.microsoft.com/office/powerpoint/2010/main" val="8831850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DAF2D-FA43-3014-E5A6-2FA143C06422}"/>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CC5EE954-A268-5261-11AC-ABA7D425BDB8}"/>
              </a:ext>
            </a:extLst>
          </p:cNvPr>
          <p:cNvSpPr>
            <a:spLocks noGrp="1"/>
          </p:cNvSpPr>
          <p:nvPr>
            <p:ph type="title"/>
          </p:nvPr>
        </p:nvSpPr>
        <p:spPr/>
        <p:txBody>
          <a:bodyPr/>
          <a:lstStyle/>
          <a:p>
            <a:r>
              <a:rPr lang="nl-BE" dirty="0" err="1"/>
              <a:t>Introduction</a:t>
            </a:r>
            <a:r>
              <a:rPr lang="nl-BE" dirty="0"/>
              <a:t> IDS</a:t>
            </a:r>
          </a:p>
        </p:txBody>
      </p:sp>
      <p:pic>
        <p:nvPicPr>
          <p:cNvPr id="6" name="Picture 2">
            <a:extLst>
              <a:ext uri="{FF2B5EF4-FFF2-40B4-BE49-F238E27FC236}">
                <a16:creationId xmlns:a16="http://schemas.microsoft.com/office/drawing/2014/main" id="{A69D0FAE-7712-2323-B2C4-102F7E8058F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640079" y="4891087"/>
            <a:ext cx="2381250" cy="119062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DS Diagram">
            <a:extLst>
              <a:ext uri="{FF2B5EF4-FFF2-40B4-BE49-F238E27FC236}">
                <a16:creationId xmlns:a16="http://schemas.microsoft.com/office/drawing/2014/main" id="{8ECF9C6E-F546-8AA8-C484-9870C12197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0" y="2528888"/>
            <a:ext cx="5715000" cy="1800225"/>
          </a:xfrm>
          <a:prstGeom prst="rect">
            <a:avLst/>
          </a:prstGeom>
          <a:noFill/>
          <a:extLst>
            <a:ext uri="{909E8E84-426E-40DD-AFC4-6F175D3DCCD1}">
              <a14:hiddenFill xmlns:a14="http://schemas.microsoft.com/office/drawing/2010/main">
                <a:solidFill>
                  <a:srgbClr val="FFFFFF"/>
                </a:solidFill>
              </a14:hiddenFill>
            </a:ext>
          </a:extLst>
        </p:spPr>
      </p:pic>
      <p:sp>
        <p:nvSpPr>
          <p:cNvPr id="7" name="Tekstvak 6">
            <a:extLst>
              <a:ext uri="{FF2B5EF4-FFF2-40B4-BE49-F238E27FC236}">
                <a16:creationId xmlns:a16="http://schemas.microsoft.com/office/drawing/2014/main" id="{B12384B5-3F54-0EAC-4472-F638C07CAB92}"/>
              </a:ext>
            </a:extLst>
          </p:cNvPr>
          <p:cNvSpPr txBox="1"/>
          <p:nvPr/>
        </p:nvSpPr>
        <p:spPr>
          <a:xfrm>
            <a:off x="7381875" y="5430320"/>
            <a:ext cx="4541521" cy="646331"/>
          </a:xfrm>
          <a:prstGeom prst="rect">
            <a:avLst/>
          </a:prstGeom>
          <a:noFill/>
        </p:spPr>
        <p:txBody>
          <a:bodyPr wrap="square">
            <a:spAutoFit/>
          </a:bodyPr>
          <a:lstStyle/>
          <a:p>
            <a:pPr algn="r"/>
            <a:r>
              <a:rPr lang="nl-BE" dirty="0"/>
              <a:t>https://github.com/buildingSMART/IDS/tree/development/Documentation/UserManual</a:t>
            </a:r>
          </a:p>
        </p:txBody>
      </p:sp>
      <p:pic>
        <p:nvPicPr>
          <p:cNvPr id="9" name="Graphic 8" descr="Cursor silhouet">
            <a:extLst>
              <a:ext uri="{FF2B5EF4-FFF2-40B4-BE49-F238E27FC236}">
                <a16:creationId xmlns:a16="http://schemas.microsoft.com/office/drawing/2014/main" id="{56948C6F-B5C7-37F0-03B2-CAEC9B8BF34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835183" y="5476576"/>
            <a:ext cx="600075" cy="600075"/>
          </a:xfrm>
          <a:prstGeom prst="rect">
            <a:avLst/>
          </a:prstGeom>
        </p:spPr>
      </p:pic>
      <p:sp>
        <p:nvSpPr>
          <p:cNvPr id="3" name="Tekstvak 2">
            <a:extLst>
              <a:ext uri="{FF2B5EF4-FFF2-40B4-BE49-F238E27FC236}">
                <a16:creationId xmlns:a16="http://schemas.microsoft.com/office/drawing/2014/main" id="{83024F8F-F548-CBB8-9713-75B7CC2AD6D5}"/>
              </a:ext>
            </a:extLst>
          </p:cNvPr>
          <p:cNvSpPr txBox="1"/>
          <p:nvPr/>
        </p:nvSpPr>
        <p:spPr>
          <a:xfrm>
            <a:off x="2857500" y="4389120"/>
            <a:ext cx="6096000" cy="276999"/>
          </a:xfrm>
          <a:prstGeom prst="rect">
            <a:avLst/>
          </a:prstGeom>
          <a:noFill/>
        </p:spPr>
        <p:txBody>
          <a:bodyPr wrap="square">
            <a:spAutoFit/>
          </a:bodyPr>
          <a:lstStyle/>
          <a:p>
            <a:pPr algn="r"/>
            <a:r>
              <a:rPr lang="en-US" sz="1200" dirty="0"/>
              <a:t>© </a:t>
            </a:r>
            <a:r>
              <a:rPr lang="en-US" sz="1200" dirty="0" err="1"/>
              <a:t>buildingSMART</a:t>
            </a:r>
            <a:r>
              <a:rPr lang="en-US" sz="1200" dirty="0"/>
              <a:t> International – IDS User Manual (GitHub), CC BY-ND 4.0.</a:t>
            </a:r>
            <a:endParaRPr lang="nl-BE" sz="1200" dirty="0"/>
          </a:p>
        </p:txBody>
      </p:sp>
    </p:spTree>
    <p:extLst>
      <p:ext uri="{BB962C8B-B14F-4D97-AF65-F5344CB8AC3E}">
        <p14:creationId xmlns:p14="http://schemas.microsoft.com/office/powerpoint/2010/main" val="2837214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tekst, schermopname, Lettertype, nummer&#10;&#10;Door AI gegenereerde inhoud is mogelijk onjuist.">
            <a:extLst>
              <a:ext uri="{FF2B5EF4-FFF2-40B4-BE49-F238E27FC236}">
                <a16:creationId xmlns:a16="http://schemas.microsoft.com/office/drawing/2014/main" id="{28DCAA43-9509-BC9A-4716-A7269EBE91DC}"/>
              </a:ext>
            </a:extLst>
          </p:cNvPr>
          <p:cNvPicPr>
            <a:picLocks noChangeAspect="1"/>
          </p:cNvPicPr>
          <p:nvPr/>
        </p:nvPicPr>
        <p:blipFill>
          <a:blip r:embed="rId2"/>
          <a:srcRect t="32222" b="3194"/>
          <a:stretch>
            <a:fillRect/>
          </a:stretch>
        </p:blipFill>
        <p:spPr>
          <a:xfrm>
            <a:off x="2080289" y="1214437"/>
            <a:ext cx="8031422" cy="4429125"/>
          </a:xfrm>
          <a:prstGeom prst="rect">
            <a:avLst/>
          </a:prstGeom>
        </p:spPr>
      </p:pic>
      <p:sp>
        <p:nvSpPr>
          <p:cNvPr id="2" name="Tekstvak 1">
            <a:extLst>
              <a:ext uri="{FF2B5EF4-FFF2-40B4-BE49-F238E27FC236}">
                <a16:creationId xmlns:a16="http://schemas.microsoft.com/office/drawing/2014/main" id="{5AE7AF23-FF8E-B18D-0DE2-F51F55F1B7CB}"/>
              </a:ext>
            </a:extLst>
          </p:cNvPr>
          <p:cNvSpPr txBox="1"/>
          <p:nvPr/>
        </p:nvSpPr>
        <p:spPr>
          <a:xfrm>
            <a:off x="4015711" y="5505062"/>
            <a:ext cx="6096000" cy="276999"/>
          </a:xfrm>
          <a:prstGeom prst="rect">
            <a:avLst/>
          </a:prstGeom>
          <a:noFill/>
        </p:spPr>
        <p:txBody>
          <a:bodyPr wrap="square">
            <a:spAutoFit/>
          </a:bodyPr>
          <a:lstStyle/>
          <a:p>
            <a:pPr algn="r"/>
            <a:r>
              <a:rPr lang="en-US" sz="1200" dirty="0"/>
              <a:t>© </a:t>
            </a:r>
            <a:r>
              <a:rPr lang="en-US" sz="1200" dirty="0" err="1"/>
              <a:t>buildingSMART</a:t>
            </a:r>
            <a:r>
              <a:rPr lang="en-US" sz="1200" dirty="0"/>
              <a:t> International – IDS User Manual (GitHub), CC BY-ND 4.0.</a:t>
            </a:r>
            <a:endParaRPr lang="nl-BE" sz="1200" dirty="0"/>
          </a:p>
        </p:txBody>
      </p:sp>
    </p:spTree>
    <p:extLst>
      <p:ext uri="{BB962C8B-B14F-4D97-AF65-F5344CB8AC3E}">
        <p14:creationId xmlns:p14="http://schemas.microsoft.com/office/powerpoint/2010/main" val="5470394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072B3A-0404-2C81-E251-5E1A46F36AB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3193FF6-6391-869B-A346-A6F864CDE2E7}"/>
              </a:ext>
            </a:extLst>
          </p:cNvPr>
          <p:cNvSpPr>
            <a:spLocks noGrp="1"/>
          </p:cNvSpPr>
          <p:nvPr>
            <p:ph type="title"/>
          </p:nvPr>
        </p:nvSpPr>
        <p:spPr/>
        <p:txBody>
          <a:bodyPr/>
          <a:lstStyle/>
          <a:p>
            <a:r>
              <a:rPr lang="nl-BE" dirty="0"/>
              <a:t>IDS </a:t>
            </a:r>
            <a:r>
              <a:rPr lang="nl-BE" dirty="0" err="1"/>
              <a:t>Structure</a:t>
            </a:r>
            <a:r>
              <a:rPr lang="nl-BE" dirty="0"/>
              <a:t> | </a:t>
            </a:r>
            <a:r>
              <a:rPr lang="nl-BE" dirty="0" err="1"/>
              <a:t>Specifications</a:t>
            </a:r>
            <a:endParaRPr lang="nl-BE" dirty="0"/>
          </a:p>
        </p:txBody>
      </p:sp>
      <p:sp>
        <p:nvSpPr>
          <p:cNvPr id="3" name="Tijdelijke aanduiding voor dianummer 2">
            <a:extLst>
              <a:ext uri="{FF2B5EF4-FFF2-40B4-BE49-F238E27FC236}">
                <a16:creationId xmlns:a16="http://schemas.microsoft.com/office/drawing/2014/main" id="{462A07A2-2FB4-4CED-3048-BB11D5F06743}"/>
              </a:ext>
            </a:extLst>
          </p:cNvPr>
          <p:cNvSpPr>
            <a:spLocks noGrp="1"/>
          </p:cNvSpPr>
          <p:nvPr>
            <p:ph type="sldNum" sz="quarter" idx="10"/>
          </p:nvPr>
        </p:nvSpPr>
        <p:spPr/>
        <p:txBody>
          <a:bodyPr/>
          <a:lstStyle/>
          <a:p>
            <a:fld id="{70C12960-6E85-460F-B6E3-5B82CB31AF3D}" type="slidenum">
              <a:rPr lang="en-US" smtClean="0"/>
              <a:pPr/>
              <a:t>21</a:t>
            </a:fld>
            <a:endParaRPr lang="en-US" sz="1400" dirty="0"/>
          </a:p>
        </p:txBody>
      </p:sp>
      <p:sp>
        <p:nvSpPr>
          <p:cNvPr id="4" name="Tijdelijke aanduiding voor inhoud 3">
            <a:extLst>
              <a:ext uri="{FF2B5EF4-FFF2-40B4-BE49-F238E27FC236}">
                <a16:creationId xmlns:a16="http://schemas.microsoft.com/office/drawing/2014/main" id="{7EC62AC5-6C27-E74C-D6A0-2EB4D8F61D78}"/>
              </a:ext>
            </a:extLst>
          </p:cNvPr>
          <p:cNvSpPr>
            <a:spLocks noGrp="1"/>
          </p:cNvSpPr>
          <p:nvPr>
            <p:ph idx="1"/>
          </p:nvPr>
        </p:nvSpPr>
        <p:spPr/>
        <p:txBody>
          <a:bodyPr>
            <a:normAutofit/>
          </a:bodyPr>
          <a:lstStyle/>
          <a:p>
            <a:r>
              <a:rPr lang="en-US" dirty="0"/>
              <a:t>Specifications consist of two parts: </a:t>
            </a:r>
          </a:p>
          <a:p>
            <a:pPr lvl="3"/>
            <a:r>
              <a:rPr lang="nl-NL" sz="1800" b="1" dirty="0" err="1">
                <a:latin typeface="Open Sans bold" pitchFamily="2" charset="0"/>
                <a:ea typeface="Open Sans bold" pitchFamily="2" charset="0"/>
                <a:cs typeface="Open Sans bold" pitchFamily="2" charset="0"/>
              </a:rPr>
              <a:t>Applicability</a:t>
            </a:r>
            <a:r>
              <a:rPr lang="nl-NL" sz="1800" b="1" dirty="0"/>
              <a:t> </a:t>
            </a:r>
          </a:p>
          <a:p>
            <a:pPr marL="266700" lvl="3" indent="0">
              <a:buNone/>
            </a:pPr>
            <a:r>
              <a:rPr lang="en-US" sz="1800" dirty="0"/>
              <a:t>Identifies the subset of the model that we are intending to specify. </a:t>
            </a:r>
          </a:p>
          <a:p>
            <a:pPr marL="266700" lvl="3" indent="0">
              <a:buNone/>
            </a:pPr>
            <a:r>
              <a:rPr lang="en-US" sz="1800" dirty="0"/>
              <a:t>It identifies the subset of the model to which the Specification should be applied. This subset can be determined using the available facets, such as entity (e.g., walls, windows), classification, and others.</a:t>
            </a:r>
          </a:p>
          <a:p>
            <a:pPr lvl="3">
              <a:spcBef>
                <a:spcPts val="1800"/>
              </a:spcBef>
              <a:tabLst>
                <a:tab pos="2152650" algn="l"/>
                <a:tab pos="2514600" algn="l"/>
              </a:tabLst>
            </a:pPr>
            <a:r>
              <a:rPr lang="nl-NL" sz="1800" b="1" dirty="0" err="1">
                <a:latin typeface="Open Sans bold" pitchFamily="2" charset="0"/>
                <a:ea typeface="Open Sans bold" pitchFamily="2" charset="0"/>
                <a:cs typeface="Open Sans bold" pitchFamily="2" charset="0"/>
              </a:rPr>
              <a:t>Requirements</a:t>
            </a:r>
            <a:r>
              <a:rPr lang="nl-NL" sz="1800" b="1" dirty="0">
                <a:latin typeface="Open Sans bold" pitchFamily="2" charset="0"/>
                <a:ea typeface="Open Sans bold" pitchFamily="2" charset="0"/>
                <a:cs typeface="Open Sans bold" pitchFamily="2" charset="0"/>
              </a:rPr>
              <a:t> </a:t>
            </a:r>
            <a:r>
              <a:rPr lang="nl-NL" sz="1800" b="1" dirty="0"/>
              <a:t>	</a:t>
            </a:r>
          </a:p>
          <a:p>
            <a:pPr marL="266700" lvl="3" indent="0">
              <a:buNone/>
              <a:tabLst>
                <a:tab pos="2152650" algn="l"/>
                <a:tab pos="2514600" algn="l"/>
              </a:tabLst>
            </a:pPr>
            <a:r>
              <a:rPr lang="en-US" sz="1800" dirty="0"/>
              <a:t>Specifies what these elements should or should not have. </a:t>
            </a:r>
            <a:r>
              <a:rPr lang="nl-NL" sz="1800" b="1" dirty="0"/>
              <a:t> </a:t>
            </a:r>
          </a:p>
          <a:p>
            <a:pPr marL="266700" lvl="3" indent="0">
              <a:buNone/>
              <a:tabLst>
                <a:tab pos="2152650" algn="l"/>
                <a:tab pos="2514600" algn="l"/>
              </a:tabLst>
            </a:pPr>
            <a:r>
              <a:rPr lang="en-US" sz="1800" dirty="0"/>
              <a:t>It describes which information is required for the subset defined in the Applicability, such as mandatory properties or materials.</a:t>
            </a:r>
            <a:endParaRPr lang="nl-BE" sz="1800" dirty="0"/>
          </a:p>
        </p:txBody>
      </p:sp>
      <p:pic>
        <p:nvPicPr>
          <p:cNvPr id="5" name="Graphic 4" descr="Gamecontroller met effen opvulling">
            <a:extLst>
              <a:ext uri="{FF2B5EF4-FFF2-40B4-BE49-F238E27FC236}">
                <a16:creationId xmlns:a16="http://schemas.microsoft.com/office/drawing/2014/main" id="{CFAC31E0-5A27-F64B-521A-9D71C050BC5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1094720" y="70734"/>
            <a:ext cx="914400" cy="914400"/>
          </a:xfrm>
          <a:prstGeom prst="rect">
            <a:avLst/>
          </a:prstGeom>
        </p:spPr>
      </p:pic>
    </p:spTree>
    <p:extLst>
      <p:ext uri="{BB962C8B-B14F-4D97-AF65-F5344CB8AC3E}">
        <p14:creationId xmlns:p14="http://schemas.microsoft.com/office/powerpoint/2010/main" val="5319352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438FF-D5C8-227E-D0AE-68BC25FB96B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09ADC23-C6AA-1586-0802-B0613FE8A9BB}"/>
              </a:ext>
            </a:extLst>
          </p:cNvPr>
          <p:cNvSpPr>
            <a:spLocks noGrp="1"/>
          </p:cNvSpPr>
          <p:nvPr>
            <p:ph type="title"/>
          </p:nvPr>
        </p:nvSpPr>
        <p:spPr/>
        <p:txBody>
          <a:bodyPr/>
          <a:lstStyle/>
          <a:p>
            <a:r>
              <a:rPr lang="nl-BE" dirty="0"/>
              <a:t>IDS </a:t>
            </a:r>
            <a:r>
              <a:rPr lang="nl-BE" dirty="0" err="1"/>
              <a:t>Structure</a:t>
            </a:r>
            <a:r>
              <a:rPr lang="nl-BE" dirty="0"/>
              <a:t> | </a:t>
            </a:r>
            <a:r>
              <a:rPr lang="nl-BE" dirty="0" err="1"/>
              <a:t>Facets</a:t>
            </a:r>
            <a:endParaRPr lang="nl-BE" dirty="0"/>
          </a:p>
        </p:txBody>
      </p:sp>
      <p:sp>
        <p:nvSpPr>
          <p:cNvPr id="3" name="Tijdelijke aanduiding voor dianummer 2">
            <a:extLst>
              <a:ext uri="{FF2B5EF4-FFF2-40B4-BE49-F238E27FC236}">
                <a16:creationId xmlns:a16="http://schemas.microsoft.com/office/drawing/2014/main" id="{E83D3F0F-17C8-EB46-456A-2F8E893E2213}"/>
              </a:ext>
            </a:extLst>
          </p:cNvPr>
          <p:cNvSpPr>
            <a:spLocks noGrp="1"/>
          </p:cNvSpPr>
          <p:nvPr>
            <p:ph type="sldNum" sz="quarter" idx="10"/>
          </p:nvPr>
        </p:nvSpPr>
        <p:spPr/>
        <p:txBody>
          <a:bodyPr/>
          <a:lstStyle/>
          <a:p>
            <a:fld id="{70C12960-6E85-460F-B6E3-5B82CB31AF3D}" type="slidenum">
              <a:rPr lang="en-US" smtClean="0"/>
              <a:pPr/>
              <a:t>22</a:t>
            </a:fld>
            <a:endParaRPr lang="en-US" sz="1400" dirty="0"/>
          </a:p>
        </p:txBody>
      </p:sp>
      <p:sp>
        <p:nvSpPr>
          <p:cNvPr id="4" name="Tijdelijke aanduiding voor inhoud 3">
            <a:extLst>
              <a:ext uri="{FF2B5EF4-FFF2-40B4-BE49-F238E27FC236}">
                <a16:creationId xmlns:a16="http://schemas.microsoft.com/office/drawing/2014/main" id="{F4F2186E-4175-AC7E-124E-0F7DB661CB2E}"/>
              </a:ext>
            </a:extLst>
          </p:cNvPr>
          <p:cNvSpPr>
            <a:spLocks noGrp="1"/>
          </p:cNvSpPr>
          <p:nvPr>
            <p:ph idx="1"/>
          </p:nvPr>
        </p:nvSpPr>
        <p:spPr/>
        <p:txBody>
          <a:bodyPr>
            <a:normAutofit/>
          </a:bodyPr>
          <a:lstStyle/>
          <a:p>
            <a:r>
              <a:rPr lang="en-US" b="1" dirty="0"/>
              <a:t>Applicability</a:t>
            </a:r>
            <a:r>
              <a:rPr lang="en-US" dirty="0"/>
              <a:t> and </a:t>
            </a:r>
            <a:r>
              <a:rPr lang="en-US" b="1" dirty="0"/>
              <a:t>Requirements</a:t>
            </a:r>
            <a:r>
              <a:rPr lang="en-US" dirty="0"/>
              <a:t> are described using a collection </a:t>
            </a:r>
            <a:r>
              <a:rPr lang="en-US" b="1" dirty="0"/>
              <a:t>Facets</a:t>
            </a:r>
            <a:r>
              <a:rPr lang="en-US" dirty="0"/>
              <a:t>.</a:t>
            </a:r>
          </a:p>
          <a:p>
            <a:pPr lvl="2"/>
            <a:r>
              <a:rPr lang="en-US" sz="1800" dirty="0"/>
              <a:t>A Facet describes its information precisely using fixed </a:t>
            </a:r>
            <a:r>
              <a:rPr lang="en-US" sz="1800" dirty="0">
                <a:latin typeface="Open Sans bold" pitchFamily="2" charset="0"/>
                <a:ea typeface="Open Sans bold" pitchFamily="2" charset="0"/>
                <a:cs typeface="Open Sans bold" pitchFamily="2" charset="0"/>
              </a:rPr>
              <a:t>Facet Parameters </a:t>
            </a:r>
            <a:r>
              <a:rPr lang="en-US" sz="1800" dirty="0"/>
              <a:t>so that computers can understand exactly what information you are after.</a:t>
            </a:r>
          </a:p>
        </p:txBody>
      </p:sp>
      <p:pic>
        <p:nvPicPr>
          <p:cNvPr id="15" name="Afbeelding 14" descr="Afbeelding met tekst, schermopname, Lettertype, nummer&#10;&#10;Door AI gegenereerde inhoud is mogelijk onjuist.">
            <a:extLst>
              <a:ext uri="{FF2B5EF4-FFF2-40B4-BE49-F238E27FC236}">
                <a16:creationId xmlns:a16="http://schemas.microsoft.com/office/drawing/2014/main" id="{A0740D21-6982-4659-94F0-08FDDD219FCF}"/>
              </a:ext>
            </a:extLst>
          </p:cNvPr>
          <p:cNvPicPr>
            <a:picLocks noChangeAspect="1"/>
          </p:cNvPicPr>
          <p:nvPr/>
        </p:nvPicPr>
        <p:blipFill>
          <a:blip r:embed="rId2"/>
          <a:srcRect l="22517" t="32381" r="45704" b="36000"/>
          <a:stretch>
            <a:fillRect/>
          </a:stretch>
        </p:blipFill>
        <p:spPr>
          <a:xfrm>
            <a:off x="6215533" y="3649707"/>
            <a:ext cx="2552282" cy="2168434"/>
          </a:xfrm>
          <a:prstGeom prst="rect">
            <a:avLst/>
          </a:prstGeom>
        </p:spPr>
      </p:pic>
      <p:sp>
        <p:nvSpPr>
          <p:cNvPr id="16" name="Tekstvak 15">
            <a:extLst>
              <a:ext uri="{FF2B5EF4-FFF2-40B4-BE49-F238E27FC236}">
                <a16:creationId xmlns:a16="http://schemas.microsoft.com/office/drawing/2014/main" id="{D8BE92BC-3FC7-9441-B1C2-E164187EDAE6}"/>
              </a:ext>
            </a:extLst>
          </p:cNvPr>
          <p:cNvSpPr txBox="1"/>
          <p:nvPr/>
        </p:nvSpPr>
        <p:spPr>
          <a:xfrm>
            <a:off x="3534848" y="5147248"/>
            <a:ext cx="1754006" cy="461665"/>
          </a:xfrm>
          <a:prstGeom prst="rect">
            <a:avLst/>
          </a:prstGeom>
          <a:noFill/>
        </p:spPr>
        <p:txBody>
          <a:bodyPr wrap="square" rtlCol="0">
            <a:spAutoFit/>
          </a:bodyPr>
          <a:lstStyle/>
          <a:p>
            <a:pPr algn="ctr"/>
            <a:r>
              <a:rPr lang="en-GB" sz="2400" b="1" dirty="0">
                <a:solidFill>
                  <a:srgbClr val="009EB0"/>
                </a:solidFill>
                <a:latin typeface="Ink Free" panose="03080402000500000000" pitchFamily="66" charset="0"/>
                <a:cs typeface="Dreaming Outloud Script Pro" panose="020F0502020204030204" pitchFamily="66" charset="0"/>
              </a:rPr>
              <a:t>Facets</a:t>
            </a:r>
          </a:p>
        </p:txBody>
      </p:sp>
      <p:sp>
        <p:nvSpPr>
          <p:cNvPr id="17" name="Vrije vorm: vorm 16">
            <a:extLst>
              <a:ext uri="{FF2B5EF4-FFF2-40B4-BE49-F238E27FC236}">
                <a16:creationId xmlns:a16="http://schemas.microsoft.com/office/drawing/2014/main" id="{42B99CD5-9AEF-36B9-0281-BDF2195BC3DD}"/>
              </a:ext>
            </a:extLst>
          </p:cNvPr>
          <p:cNvSpPr/>
          <p:nvPr/>
        </p:nvSpPr>
        <p:spPr>
          <a:xfrm rot="12093467" flipV="1">
            <a:off x="5345594" y="3900402"/>
            <a:ext cx="776997" cy="1538508"/>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rgbClr val="009EB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
        <p:nvSpPr>
          <p:cNvPr id="18" name="Vrije vorm: vorm 17">
            <a:extLst>
              <a:ext uri="{FF2B5EF4-FFF2-40B4-BE49-F238E27FC236}">
                <a16:creationId xmlns:a16="http://schemas.microsoft.com/office/drawing/2014/main" id="{AF20F808-08DB-448F-4A8B-C584B462F7FA}"/>
              </a:ext>
            </a:extLst>
          </p:cNvPr>
          <p:cNvSpPr/>
          <p:nvPr/>
        </p:nvSpPr>
        <p:spPr>
          <a:xfrm rot="12093467" flipV="1">
            <a:off x="5233729" y="4756252"/>
            <a:ext cx="1000732" cy="972194"/>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rgbClr val="009EB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
        <p:nvSpPr>
          <p:cNvPr id="19" name="Tekstvak 18">
            <a:extLst>
              <a:ext uri="{FF2B5EF4-FFF2-40B4-BE49-F238E27FC236}">
                <a16:creationId xmlns:a16="http://schemas.microsoft.com/office/drawing/2014/main" id="{BFF86176-2C7C-6447-1CF0-02C67F1368A2}"/>
              </a:ext>
            </a:extLst>
          </p:cNvPr>
          <p:cNvSpPr txBox="1"/>
          <p:nvPr/>
        </p:nvSpPr>
        <p:spPr>
          <a:xfrm>
            <a:off x="9893229" y="3636645"/>
            <a:ext cx="1754006" cy="830997"/>
          </a:xfrm>
          <a:prstGeom prst="rect">
            <a:avLst/>
          </a:prstGeom>
          <a:noFill/>
        </p:spPr>
        <p:txBody>
          <a:bodyPr wrap="square" rtlCol="0">
            <a:spAutoFit/>
          </a:bodyPr>
          <a:lstStyle/>
          <a:p>
            <a:pPr algn="ctr"/>
            <a:r>
              <a:rPr lang="en-GB" sz="2400" b="1" dirty="0">
                <a:solidFill>
                  <a:schemeClr val="accent2"/>
                </a:solidFill>
                <a:latin typeface="Ink Free" panose="03080402000500000000" pitchFamily="66" charset="0"/>
                <a:cs typeface="Dreaming Outloud Script Pro" panose="020F0502020204030204" pitchFamily="66" charset="0"/>
              </a:rPr>
              <a:t>Facet Parameters</a:t>
            </a:r>
          </a:p>
        </p:txBody>
      </p:sp>
      <p:sp>
        <p:nvSpPr>
          <p:cNvPr id="20" name="Vrije vorm: vorm 19">
            <a:extLst>
              <a:ext uri="{FF2B5EF4-FFF2-40B4-BE49-F238E27FC236}">
                <a16:creationId xmlns:a16="http://schemas.microsoft.com/office/drawing/2014/main" id="{F9910B63-BEFD-247D-288E-4701316C6DA2}"/>
              </a:ext>
            </a:extLst>
          </p:cNvPr>
          <p:cNvSpPr/>
          <p:nvPr/>
        </p:nvSpPr>
        <p:spPr>
          <a:xfrm rot="9506533" flipH="1" flipV="1">
            <a:off x="8784686" y="4081991"/>
            <a:ext cx="1156298" cy="340788"/>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
        <p:nvSpPr>
          <p:cNvPr id="21" name="Vrije vorm: vorm 20">
            <a:extLst>
              <a:ext uri="{FF2B5EF4-FFF2-40B4-BE49-F238E27FC236}">
                <a16:creationId xmlns:a16="http://schemas.microsoft.com/office/drawing/2014/main" id="{1338D919-CBE4-0F8B-131D-08BDBB699619}"/>
              </a:ext>
            </a:extLst>
          </p:cNvPr>
          <p:cNvSpPr/>
          <p:nvPr/>
        </p:nvSpPr>
        <p:spPr>
          <a:xfrm rot="9506533" flipH="1">
            <a:off x="8613303" y="4631705"/>
            <a:ext cx="1560555" cy="515106"/>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
        <p:nvSpPr>
          <p:cNvPr id="22" name="Rechthoek 21">
            <a:extLst>
              <a:ext uri="{FF2B5EF4-FFF2-40B4-BE49-F238E27FC236}">
                <a16:creationId xmlns:a16="http://schemas.microsoft.com/office/drawing/2014/main" id="{85986019-9FC0-44EA-D05F-0F5845A0D6C8}"/>
              </a:ext>
            </a:extLst>
          </p:cNvPr>
          <p:cNvSpPr/>
          <p:nvPr/>
        </p:nvSpPr>
        <p:spPr>
          <a:xfrm>
            <a:off x="6378069" y="3943350"/>
            <a:ext cx="2387098" cy="177166"/>
          </a:xfrm>
          <a:custGeom>
            <a:avLst/>
            <a:gdLst>
              <a:gd name="csX0" fmla="*/ 0 w 2387098"/>
              <a:gd name="csY0" fmla="*/ 0 h 177166"/>
              <a:gd name="csX1" fmla="*/ 572904 w 2387098"/>
              <a:gd name="csY1" fmla="*/ 0 h 177166"/>
              <a:gd name="csX2" fmla="*/ 1193549 w 2387098"/>
              <a:gd name="csY2" fmla="*/ 0 h 177166"/>
              <a:gd name="csX3" fmla="*/ 1742582 w 2387098"/>
              <a:gd name="csY3" fmla="*/ 0 h 177166"/>
              <a:gd name="csX4" fmla="*/ 2387098 w 2387098"/>
              <a:gd name="csY4" fmla="*/ 0 h 177166"/>
              <a:gd name="csX5" fmla="*/ 2387098 w 2387098"/>
              <a:gd name="csY5" fmla="*/ 177166 h 177166"/>
              <a:gd name="csX6" fmla="*/ 1838065 w 2387098"/>
              <a:gd name="csY6" fmla="*/ 177166 h 177166"/>
              <a:gd name="csX7" fmla="*/ 1265162 w 2387098"/>
              <a:gd name="csY7" fmla="*/ 177166 h 177166"/>
              <a:gd name="csX8" fmla="*/ 692258 w 2387098"/>
              <a:gd name="csY8" fmla="*/ 177166 h 177166"/>
              <a:gd name="csX9" fmla="*/ 0 w 2387098"/>
              <a:gd name="csY9" fmla="*/ 177166 h 177166"/>
              <a:gd name="csX10" fmla="*/ 0 w 2387098"/>
              <a:gd name="csY10" fmla="*/ 0 h 17716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387098" h="177166" extrusionOk="0">
                <a:moveTo>
                  <a:pt x="0" y="0"/>
                </a:moveTo>
                <a:cubicBezTo>
                  <a:pt x="118868" y="-14083"/>
                  <a:pt x="364156" y="-8653"/>
                  <a:pt x="572904" y="0"/>
                </a:cubicBezTo>
                <a:cubicBezTo>
                  <a:pt x="781652" y="8653"/>
                  <a:pt x="992896" y="-14809"/>
                  <a:pt x="1193549" y="0"/>
                </a:cubicBezTo>
                <a:cubicBezTo>
                  <a:pt x="1394203" y="14809"/>
                  <a:pt x="1597945" y="-15754"/>
                  <a:pt x="1742582" y="0"/>
                </a:cubicBezTo>
                <a:cubicBezTo>
                  <a:pt x="1887219" y="15754"/>
                  <a:pt x="2130849" y="-28590"/>
                  <a:pt x="2387098" y="0"/>
                </a:cubicBezTo>
                <a:cubicBezTo>
                  <a:pt x="2380571" y="70129"/>
                  <a:pt x="2383533" y="128657"/>
                  <a:pt x="2387098" y="177166"/>
                </a:cubicBezTo>
                <a:cubicBezTo>
                  <a:pt x="2237863" y="201767"/>
                  <a:pt x="2031992" y="160974"/>
                  <a:pt x="1838065" y="177166"/>
                </a:cubicBezTo>
                <a:cubicBezTo>
                  <a:pt x="1644138" y="193358"/>
                  <a:pt x="1482996" y="197901"/>
                  <a:pt x="1265162" y="177166"/>
                </a:cubicBezTo>
                <a:cubicBezTo>
                  <a:pt x="1047328" y="156431"/>
                  <a:pt x="811170" y="150082"/>
                  <a:pt x="692258" y="177166"/>
                </a:cubicBezTo>
                <a:cubicBezTo>
                  <a:pt x="573346" y="204250"/>
                  <a:pt x="152664" y="146466"/>
                  <a:pt x="0" y="177166"/>
                </a:cubicBezTo>
                <a:cubicBezTo>
                  <a:pt x="5433" y="136269"/>
                  <a:pt x="-3195" y="49464"/>
                  <a:pt x="0" y="0"/>
                </a:cubicBezTo>
                <a:close/>
              </a:path>
            </a:pathLst>
          </a:custGeom>
          <a:noFill/>
          <a:ln w="28575">
            <a:solidFill>
              <a:srgbClr val="0F9EB0"/>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3" name="Rechthoek 22">
            <a:extLst>
              <a:ext uri="{FF2B5EF4-FFF2-40B4-BE49-F238E27FC236}">
                <a16:creationId xmlns:a16="http://schemas.microsoft.com/office/drawing/2014/main" id="{4E68F5FA-EF92-A98C-A0B9-32374E720750}"/>
              </a:ext>
            </a:extLst>
          </p:cNvPr>
          <p:cNvSpPr/>
          <p:nvPr/>
        </p:nvSpPr>
        <p:spPr>
          <a:xfrm>
            <a:off x="6375421" y="4877217"/>
            <a:ext cx="2387098" cy="175007"/>
          </a:xfrm>
          <a:custGeom>
            <a:avLst/>
            <a:gdLst>
              <a:gd name="csX0" fmla="*/ 0 w 2387098"/>
              <a:gd name="csY0" fmla="*/ 0 h 175007"/>
              <a:gd name="csX1" fmla="*/ 572904 w 2387098"/>
              <a:gd name="csY1" fmla="*/ 0 h 175007"/>
              <a:gd name="csX2" fmla="*/ 1193549 w 2387098"/>
              <a:gd name="csY2" fmla="*/ 0 h 175007"/>
              <a:gd name="csX3" fmla="*/ 1742582 w 2387098"/>
              <a:gd name="csY3" fmla="*/ 0 h 175007"/>
              <a:gd name="csX4" fmla="*/ 2387098 w 2387098"/>
              <a:gd name="csY4" fmla="*/ 0 h 175007"/>
              <a:gd name="csX5" fmla="*/ 2387098 w 2387098"/>
              <a:gd name="csY5" fmla="*/ 175007 h 175007"/>
              <a:gd name="csX6" fmla="*/ 1838065 w 2387098"/>
              <a:gd name="csY6" fmla="*/ 175007 h 175007"/>
              <a:gd name="csX7" fmla="*/ 1265162 w 2387098"/>
              <a:gd name="csY7" fmla="*/ 175007 h 175007"/>
              <a:gd name="csX8" fmla="*/ 692258 w 2387098"/>
              <a:gd name="csY8" fmla="*/ 175007 h 175007"/>
              <a:gd name="csX9" fmla="*/ 0 w 2387098"/>
              <a:gd name="csY9" fmla="*/ 175007 h 175007"/>
              <a:gd name="csX10" fmla="*/ 0 w 2387098"/>
              <a:gd name="csY10" fmla="*/ 0 h 17500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387098" h="175007" extrusionOk="0">
                <a:moveTo>
                  <a:pt x="0" y="0"/>
                </a:moveTo>
                <a:cubicBezTo>
                  <a:pt x="118868" y="-14083"/>
                  <a:pt x="364156" y="-8653"/>
                  <a:pt x="572904" y="0"/>
                </a:cubicBezTo>
                <a:cubicBezTo>
                  <a:pt x="781652" y="8653"/>
                  <a:pt x="992896" y="-14809"/>
                  <a:pt x="1193549" y="0"/>
                </a:cubicBezTo>
                <a:cubicBezTo>
                  <a:pt x="1394203" y="14809"/>
                  <a:pt x="1597945" y="-15754"/>
                  <a:pt x="1742582" y="0"/>
                </a:cubicBezTo>
                <a:cubicBezTo>
                  <a:pt x="1887219" y="15754"/>
                  <a:pt x="2130849" y="-28590"/>
                  <a:pt x="2387098" y="0"/>
                </a:cubicBezTo>
                <a:cubicBezTo>
                  <a:pt x="2385624" y="43109"/>
                  <a:pt x="2382566" y="128708"/>
                  <a:pt x="2387098" y="175007"/>
                </a:cubicBezTo>
                <a:cubicBezTo>
                  <a:pt x="2237863" y="199608"/>
                  <a:pt x="2031992" y="158815"/>
                  <a:pt x="1838065" y="175007"/>
                </a:cubicBezTo>
                <a:cubicBezTo>
                  <a:pt x="1644138" y="191199"/>
                  <a:pt x="1482996" y="195742"/>
                  <a:pt x="1265162" y="175007"/>
                </a:cubicBezTo>
                <a:cubicBezTo>
                  <a:pt x="1047328" y="154272"/>
                  <a:pt x="811170" y="147923"/>
                  <a:pt x="692258" y="175007"/>
                </a:cubicBezTo>
                <a:cubicBezTo>
                  <a:pt x="573346" y="202091"/>
                  <a:pt x="152664" y="144307"/>
                  <a:pt x="0" y="175007"/>
                </a:cubicBezTo>
                <a:cubicBezTo>
                  <a:pt x="-4840" y="103797"/>
                  <a:pt x="105" y="64982"/>
                  <a:pt x="0" y="0"/>
                </a:cubicBezTo>
                <a:close/>
              </a:path>
            </a:pathLst>
          </a:custGeom>
          <a:noFill/>
          <a:ln w="28575">
            <a:solidFill>
              <a:srgbClr val="0F9EB0"/>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4" name="Rechthoek 23">
            <a:extLst>
              <a:ext uri="{FF2B5EF4-FFF2-40B4-BE49-F238E27FC236}">
                <a16:creationId xmlns:a16="http://schemas.microsoft.com/office/drawing/2014/main" id="{6BC8AF4E-9F78-BE7B-4618-D888EE6FD2FC}"/>
              </a:ext>
            </a:extLst>
          </p:cNvPr>
          <p:cNvSpPr/>
          <p:nvPr/>
        </p:nvSpPr>
        <p:spPr>
          <a:xfrm>
            <a:off x="6527949" y="4188009"/>
            <a:ext cx="2237218" cy="175007"/>
          </a:xfrm>
          <a:custGeom>
            <a:avLst/>
            <a:gdLst>
              <a:gd name="csX0" fmla="*/ 0 w 2237218"/>
              <a:gd name="csY0" fmla="*/ 0 h 175007"/>
              <a:gd name="csX1" fmla="*/ 536932 w 2237218"/>
              <a:gd name="csY1" fmla="*/ 0 h 175007"/>
              <a:gd name="csX2" fmla="*/ 1118609 w 2237218"/>
              <a:gd name="csY2" fmla="*/ 0 h 175007"/>
              <a:gd name="csX3" fmla="*/ 1633169 w 2237218"/>
              <a:gd name="csY3" fmla="*/ 0 h 175007"/>
              <a:gd name="csX4" fmla="*/ 2237218 w 2237218"/>
              <a:gd name="csY4" fmla="*/ 0 h 175007"/>
              <a:gd name="csX5" fmla="*/ 2237218 w 2237218"/>
              <a:gd name="csY5" fmla="*/ 175007 h 175007"/>
              <a:gd name="csX6" fmla="*/ 1722658 w 2237218"/>
              <a:gd name="csY6" fmla="*/ 175007 h 175007"/>
              <a:gd name="csX7" fmla="*/ 1185726 w 2237218"/>
              <a:gd name="csY7" fmla="*/ 175007 h 175007"/>
              <a:gd name="csX8" fmla="*/ 648793 w 2237218"/>
              <a:gd name="csY8" fmla="*/ 175007 h 175007"/>
              <a:gd name="csX9" fmla="*/ 0 w 2237218"/>
              <a:gd name="csY9" fmla="*/ 175007 h 175007"/>
              <a:gd name="csX10" fmla="*/ 0 w 2237218"/>
              <a:gd name="csY10" fmla="*/ 0 h 17500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237218" h="175007" extrusionOk="0">
                <a:moveTo>
                  <a:pt x="0" y="0"/>
                </a:moveTo>
                <a:cubicBezTo>
                  <a:pt x="209449" y="13590"/>
                  <a:pt x="378799" y="2613"/>
                  <a:pt x="536932" y="0"/>
                </a:cubicBezTo>
                <a:cubicBezTo>
                  <a:pt x="695065" y="-2613"/>
                  <a:pt x="963798" y="25976"/>
                  <a:pt x="1118609" y="0"/>
                </a:cubicBezTo>
                <a:cubicBezTo>
                  <a:pt x="1273420" y="-25976"/>
                  <a:pt x="1442185" y="-22538"/>
                  <a:pt x="1633169" y="0"/>
                </a:cubicBezTo>
                <a:cubicBezTo>
                  <a:pt x="1824153" y="22538"/>
                  <a:pt x="1944094" y="-9087"/>
                  <a:pt x="2237218" y="0"/>
                </a:cubicBezTo>
                <a:cubicBezTo>
                  <a:pt x="2235744" y="43109"/>
                  <a:pt x="2232686" y="128708"/>
                  <a:pt x="2237218" y="175007"/>
                </a:cubicBezTo>
                <a:cubicBezTo>
                  <a:pt x="2058398" y="171413"/>
                  <a:pt x="1839766" y="181523"/>
                  <a:pt x="1722658" y="175007"/>
                </a:cubicBezTo>
                <a:cubicBezTo>
                  <a:pt x="1605550" y="168491"/>
                  <a:pt x="1321059" y="185565"/>
                  <a:pt x="1185726" y="175007"/>
                </a:cubicBezTo>
                <a:cubicBezTo>
                  <a:pt x="1050393" y="164449"/>
                  <a:pt x="885685" y="152092"/>
                  <a:pt x="648793" y="175007"/>
                </a:cubicBezTo>
                <a:cubicBezTo>
                  <a:pt x="411901" y="197922"/>
                  <a:pt x="276255" y="157830"/>
                  <a:pt x="0" y="175007"/>
                </a:cubicBezTo>
                <a:cubicBezTo>
                  <a:pt x="-4840" y="103797"/>
                  <a:pt x="105" y="64982"/>
                  <a:pt x="0" y="0"/>
                </a:cubicBezTo>
                <a:close/>
              </a:path>
            </a:pathLst>
          </a:custGeom>
          <a:noFill/>
          <a:ln w="28575">
            <a:solidFill>
              <a:schemeClr val="accent2"/>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5" name="Rechthoek 24">
            <a:extLst>
              <a:ext uri="{FF2B5EF4-FFF2-40B4-BE49-F238E27FC236}">
                <a16:creationId xmlns:a16="http://schemas.microsoft.com/office/drawing/2014/main" id="{4F051B4C-3F9E-9A49-85F4-340757010488}"/>
              </a:ext>
            </a:extLst>
          </p:cNvPr>
          <p:cNvSpPr/>
          <p:nvPr/>
        </p:nvSpPr>
        <p:spPr>
          <a:xfrm>
            <a:off x="6525301" y="5100667"/>
            <a:ext cx="2237218" cy="640133"/>
          </a:xfrm>
          <a:custGeom>
            <a:avLst/>
            <a:gdLst>
              <a:gd name="csX0" fmla="*/ 0 w 2237218"/>
              <a:gd name="csY0" fmla="*/ 0 h 640133"/>
              <a:gd name="csX1" fmla="*/ 536932 w 2237218"/>
              <a:gd name="csY1" fmla="*/ 0 h 640133"/>
              <a:gd name="csX2" fmla="*/ 1118609 w 2237218"/>
              <a:gd name="csY2" fmla="*/ 0 h 640133"/>
              <a:gd name="csX3" fmla="*/ 1633169 w 2237218"/>
              <a:gd name="csY3" fmla="*/ 0 h 640133"/>
              <a:gd name="csX4" fmla="*/ 2237218 w 2237218"/>
              <a:gd name="csY4" fmla="*/ 0 h 640133"/>
              <a:gd name="csX5" fmla="*/ 2237218 w 2237218"/>
              <a:gd name="csY5" fmla="*/ 640133 h 640133"/>
              <a:gd name="csX6" fmla="*/ 1722658 w 2237218"/>
              <a:gd name="csY6" fmla="*/ 640133 h 640133"/>
              <a:gd name="csX7" fmla="*/ 1185726 w 2237218"/>
              <a:gd name="csY7" fmla="*/ 640133 h 640133"/>
              <a:gd name="csX8" fmla="*/ 648793 w 2237218"/>
              <a:gd name="csY8" fmla="*/ 640133 h 640133"/>
              <a:gd name="csX9" fmla="*/ 0 w 2237218"/>
              <a:gd name="csY9" fmla="*/ 640133 h 640133"/>
              <a:gd name="csX10" fmla="*/ 0 w 2237218"/>
              <a:gd name="csY10" fmla="*/ 0 h 64013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237218" h="640133" extrusionOk="0">
                <a:moveTo>
                  <a:pt x="0" y="0"/>
                </a:moveTo>
                <a:cubicBezTo>
                  <a:pt x="209449" y="13590"/>
                  <a:pt x="378799" y="2613"/>
                  <a:pt x="536932" y="0"/>
                </a:cubicBezTo>
                <a:cubicBezTo>
                  <a:pt x="695065" y="-2613"/>
                  <a:pt x="963798" y="25976"/>
                  <a:pt x="1118609" y="0"/>
                </a:cubicBezTo>
                <a:cubicBezTo>
                  <a:pt x="1273420" y="-25976"/>
                  <a:pt x="1442185" y="-22538"/>
                  <a:pt x="1633169" y="0"/>
                </a:cubicBezTo>
                <a:cubicBezTo>
                  <a:pt x="1824153" y="22538"/>
                  <a:pt x="1944094" y="-9087"/>
                  <a:pt x="2237218" y="0"/>
                </a:cubicBezTo>
                <a:cubicBezTo>
                  <a:pt x="2230409" y="269371"/>
                  <a:pt x="2228931" y="354063"/>
                  <a:pt x="2237218" y="640133"/>
                </a:cubicBezTo>
                <a:cubicBezTo>
                  <a:pt x="2058398" y="636539"/>
                  <a:pt x="1839766" y="646649"/>
                  <a:pt x="1722658" y="640133"/>
                </a:cubicBezTo>
                <a:cubicBezTo>
                  <a:pt x="1605550" y="633617"/>
                  <a:pt x="1321059" y="650691"/>
                  <a:pt x="1185726" y="640133"/>
                </a:cubicBezTo>
                <a:cubicBezTo>
                  <a:pt x="1050393" y="629575"/>
                  <a:pt x="885685" y="617218"/>
                  <a:pt x="648793" y="640133"/>
                </a:cubicBezTo>
                <a:cubicBezTo>
                  <a:pt x="411901" y="663048"/>
                  <a:pt x="276255" y="622956"/>
                  <a:pt x="0" y="640133"/>
                </a:cubicBezTo>
                <a:cubicBezTo>
                  <a:pt x="29936" y="397963"/>
                  <a:pt x="12871" y="211878"/>
                  <a:pt x="0" y="0"/>
                </a:cubicBezTo>
                <a:close/>
              </a:path>
            </a:pathLst>
          </a:custGeom>
          <a:noFill/>
          <a:ln w="28575">
            <a:solidFill>
              <a:schemeClr val="accent2"/>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5" name="Graphic 4" descr="Gamecontroller met effen opvulling">
            <a:extLst>
              <a:ext uri="{FF2B5EF4-FFF2-40B4-BE49-F238E27FC236}">
                <a16:creationId xmlns:a16="http://schemas.microsoft.com/office/drawing/2014/main" id="{07603424-1B2D-12C7-FE41-EC4E2FC51DF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1094720" y="70734"/>
            <a:ext cx="914400" cy="914400"/>
          </a:xfrm>
          <a:prstGeom prst="rect">
            <a:avLst/>
          </a:prstGeom>
        </p:spPr>
      </p:pic>
    </p:spTree>
    <p:extLst>
      <p:ext uri="{BB962C8B-B14F-4D97-AF65-F5344CB8AC3E}">
        <p14:creationId xmlns:p14="http://schemas.microsoft.com/office/powerpoint/2010/main" val="3608863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P spid="19" grpId="0"/>
      <p:bldP spid="20" grpId="0" animBg="1"/>
      <p:bldP spid="21" grpId="0" animBg="1"/>
      <p:bldP spid="22" grpId="0" animBg="1"/>
      <p:bldP spid="23" grpId="0" animBg="1"/>
      <p:bldP spid="24" grpId="0" animBg="1"/>
      <p:bldP spid="2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01651-7C23-2A84-1EBD-1A1FA112737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03D27A0-743D-10D9-3CA5-0FC123135583}"/>
              </a:ext>
            </a:extLst>
          </p:cNvPr>
          <p:cNvSpPr>
            <a:spLocks noGrp="1"/>
          </p:cNvSpPr>
          <p:nvPr>
            <p:ph type="title"/>
          </p:nvPr>
        </p:nvSpPr>
        <p:spPr/>
        <p:txBody>
          <a:bodyPr/>
          <a:lstStyle/>
          <a:p>
            <a:r>
              <a:rPr lang="nl-BE" dirty="0"/>
              <a:t>IDS </a:t>
            </a:r>
            <a:r>
              <a:rPr lang="nl-BE" dirty="0" err="1"/>
              <a:t>Structure</a:t>
            </a:r>
            <a:r>
              <a:rPr lang="nl-BE" dirty="0"/>
              <a:t> | </a:t>
            </a:r>
            <a:r>
              <a:rPr lang="nl-BE" dirty="0" err="1"/>
              <a:t>Facets</a:t>
            </a:r>
            <a:endParaRPr lang="nl-BE" dirty="0"/>
          </a:p>
        </p:txBody>
      </p:sp>
      <p:sp>
        <p:nvSpPr>
          <p:cNvPr id="3" name="Tijdelijke aanduiding voor dianummer 2">
            <a:extLst>
              <a:ext uri="{FF2B5EF4-FFF2-40B4-BE49-F238E27FC236}">
                <a16:creationId xmlns:a16="http://schemas.microsoft.com/office/drawing/2014/main" id="{F9C00678-FD72-F82B-FA4E-2ADFA41B25B5}"/>
              </a:ext>
            </a:extLst>
          </p:cNvPr>
          <p:cNvSpPr>
            <a:spLocks noGrp="1"/>
          </p:cNvSpPr>
          <p:nvPr>
            <p:ph type="sldNum" sz="quarter" idx="10"/>
          </p:nvPr>
        </p:nvSpPr>
        <p:spPr/>
        <p:txBody>
          <a:bodyPr/>
          <a:lstStyle/>
          <a:p>
            <a:fld id="{70C12960-6E85-460F-B6E3-5B82CB31AF3D}" type="slidenum">
              <a:rPr lang="en-US" smtClean="0"/>
              <a:pPr/>
              <a:t>23</a:t>
            </a:fld>
            <a:endParaRPr lang="en-US" sz="1400" dirty="0"/>
          </a:p>
        </p:txBody>
      </p:sp>
      <p:pic>
        <p:nvPicPr>
          <p:cNvPr id="7" name="Afbeelding 6" descr="Afbeelding met tekst, schermopname, nummer, Lettertype&#10;&#10;Door AI gegenereerde inhoud is mogelijk onjuist.">
            <a:extLst>
              <a:ext uri="{FF2B5EF4-FFF2-40B4-BE49-F238E27FC236}">
                <a16:creationId xmlns:a16="http://schemas.microsoft.com/office/drawing/2014/main" id="{E3DB3A27-5D56-0B6C-D097-B3E692E666BE}"/>
              </a:ext>
            </a:extLst>
          </p:cNvPr>
          <p:cNvPicPr>
            <a:picLocks noChangeAspect="1"/>
          </p:cNvPicPr>
          <p:nvPr/>
        </p:nvPicPr>
        <p:blipFill>
          <a:blip r:embed="rId2"/>
          <a:srcRect t="17223" b="31388"/>
          <a:stretch>
            <a:fillRect/>
          </a:stretch>
        </p:blipFill>
        <p:spPr>
          <a:xfrm>
            <a:off x="2080289" y="2219325"/>
            <a:ext cx="8031422" cy="3524250"/>
          </a:xfrm>
          <a:prstGeom prst="rect">
            <a:avLst/>
          </a:prstGeom>
        </p:spPr>
      </p:pic>
      <p:sp>
        <p:nvSpPr>
          <p:cNvPr id="12" name="Rechthoek 11">
            <a:extLst>
              <a:ext uri="{FF2B5EF4-FFF2-40B4-BE49-F238E27FC236}">
                <a16:creationId xmlns:a16="http://schemas.microsoft.com/office/drawing/2014/main" id="{A8C28C2A-13C1-FAF7-358A-1512E5808150}"/>
              </a:ext>
            </a:extLst>
          </p:cNvPr>
          <p:cNvSpPr/>
          <p:nvPr/>
        </p:nvSpPr>
        <p:spPr>
          <a:xfrm>
            <a:off x="2080289" y="2543175"/>
            <a:ext cx="1043911" cy="3200400"/>
          </a:xfrm>
          <a:custGeom>
            <a:avLst/>
            <a:gdLst>
              <a:gd name="csX0" fmla="*/ 0 w 1043911"/>
              <a:gd name="csY0" fmla="*/ 0 h 3200400"/>
              <a:gd name="csX1" fmla="*/ 511516 w 1043911"/>
              <a:gd name="csY1" fmla="*/ 0 h 3200400"/>
              <a:gd name="csX2" fmla="*/ 1043911 w 1043911"/>
              <a:gd name="csY2" fmla="*/ 0 h 3200400"/>
              <a:gd name="csX3" fmla="*/ 1043911 w 1043911"/>
              <a:gd name="csY3" fmla="*/ 576072 h 3200400"/>
              <a:gd name="csX4" fmla="*/ 1043911 w 1043911"/>
              <a:gd name="csY4" fmla="*/ 1216152 h 3200400"/>
              <a:gd name="csX5" fmla="*/ 1043911 w 1043911"/>
              <a:gd name="csY5" fmla="*/ 1760220 h 3200400"/>
              <a:gd name="csX6" fmla="*/ 1043911 w 1043911"/>
              <a:gd name="csY6" fmla="*/ 2336292 h 3200400"/>
              <a:gd name="csX7" fmla="*/ 1043911 w 1043911"/>
              <a:gd name="csY7" fmla="*/ 3200400 h 3200400"/>
              <a:gd name="csX8" fmla="*/ 521956 w 1043911"/>
              <a:gd name="csY8" fmla="*/ 3200400 h 3200400"/>
              <a:gd name="csX9" fmla="*/ 0 w 1043911"/>
              <a:gd name="csY9" fmla="*/ 3200400 h 3200400"/>
              <a:gd name="csX10" fmla="*/ 0 w 1043911"/>
              <a:gd name="csY10" fmla="*/ 2592324 h 3200400"/>
              <a:gd name="csX11" fmla="*/ 0 w 1043911"/>
              <a:gd name="csY11" fmla="*/ 2048256 h 3200400"/>
              <a:gd name="csX12" fmla="*/ 0 w 1043911"/>
              <a:gd name="csY12" fmla="*/ 1376172 h 3200400"/>
              <a:gd name="csX13" fmla="*/ 0 w 1043911"/>
              <a:gd name="csY13" fmla="*/ 736092 h 3200400"/>
              <a:gd name="csX14" fmla="*/ 0 w 1043911"/>
              <a:gd name="csY14" fmla="*/ 0 h 32004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1043911" h="3200400" extrusionOk="0">
                <a:moveTo>
                  <a:pt x="0" y="0"/>
                </a:moveTo>
                <a:cubicBezTo>
                  <a:pt x="247302" y="-428"/>
                  <a:pt x="294145" y="340"/>
                  <a:pt x="511516" y="0"/>
                </a:cubicBezTo>
                <a:cubicBezTo>
                  <a:pt x="728887" y="-340"/>
                  <a:pt x="825290" y="5406"/>
                  <a:pt x="1043911" y="0"/>
                </a:cubicBezTo>
                <a:cubicBezTo>
                  <a:pt x="1031542" y="190361"/>
                  <a:pt x="1046763" y="429621"/>
                  <a:pt x="1043911" y="576072"/>
                </a:cubicBezTo>
                <a:cubicBezTo>
                  <a:pt x="1041059" y="722523"/>
                  <a:pt x="1067511" y="952518"/>
                  <a:pt x="1043911" y="1216152"/>
                </a:cubicBezTo>
                <a:cubicBezTo>
                  <a:pt x="1020311" y="1479786"/>
                  <a:pt x="1063810" y="1510640"/>
                  <a:pt x="1043911" y="1760220"/>
                </a:cubicBezTo>
                <a:cubicBezTo>
                  <a:pt x="1024012" y="2009800"/>
                  <a:pt x="1050271" y="2057792"/>
                  <a:pt x="1043911" y="2336292"/>
                </a:cubicBezTo>
                <a:cubicBezTo>
                  <a:pt x="1037551" y="2614792"/>
                  <a:pt x="1023858" y="2858216"/>
                  <a:pt x="1043911" y="3200400"/>
                </a:cubicBezTo>
                <a:cubicBezTo>
                  <a:pt x="881124" y="3177434"/>
                  <a:pt x="685029" y="3222073"/>
                  <a:pt x="521956" y="3200400"/>
                </a:cubicBezTo>
                <a:cubicBezTo>
                  <a:pt x="358884" y="3178727"/>
                  <a:pt x="171850" y="3223790"/>
                  <a:pt x="0" y="3200400"/>
                </a:cubicBezTo>
                <a:cubicBezTo>
                  <a:pt x="12078" y="3071519"/>
                  <a:pt x="-8978" y="2871872"/>
                  <a:pt x="0" y="2592324"/>
                </a:cubicBezTo>
                <a:cubicBezTo>
                  <a:pt x="8978" y="2312776"/>
                  <a:pt x="17197" y="2202420"/>
                  <a:pt x="0" y="2048256"/>
                </a:cubicBezTo>
                <a:cubicBezTo>
                  <a:pt x="-17197" y="1894092"/>
                  <a:pt x="-24261" y="1614222"/>
                  <a:pt x="0" y="1376172"/>
                </a:cubicBezTo>
                <a:cubicBezTo>
                  <a:pt x="24261" y="1138122"/>
                  <a:pt x="-4351" y="880689"/>
                  <a:pt x="0" y="736092"/>
                </a:cubicBezTo>
                <a:cubicBezTo>
                  <a:pt x="4351" y="591495"/>
                  <a:pt x="36246" y="356619"/>
                  <a:pt x="0" y="0"/>
                </a:cubicBezTo>
                <a:close/>
              </a:path>
            </a:pathLst>
          </a:custGeom>
          <a:noFill/>
          <a:ln w="28575">
            <a:solidFill>
              <a:srgbClr val="0F9EB0"/>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 name="Tekstvak 12">
            <a:extLst>
              <a:ext uri="{FF2B5EF4-FFF2-40B4-BE49-F238E27FC236}">
                <a16:creationId xmlns:a16="http://schemas.microsoft.com/office/drawing/2014/main" id="{AE0AC1A6-35D3-A36E-E8FD-F26622B06981}"/>
              </a:ext>
            </a:extLst>
          </p:cNvPr>
          <p:cNvSpPr txBox="1"/>
          <p:nvPr/>
        </p:nvSpPr>
        <p:spPr>
          <a:xfrm>
            <a:off x="4015711" y="5664135"/>
            <a:ext cx="6096000" cy="276999"/>
          </a:xfrm>
          <a:prstGeom prst="rect">
            <a:avLst/>
          </a:prstGeom>
          <a:noFill/>
        </p:spPr>
        <p:txBody>
          <a:bodyPr wrap="square">
            <a:spAutoFit/>
          </a:bodyPr>
          <a:lstStyle/>
          <a:p>
            <a:pPr algn="r"/>
            <a:r>
              <a:rPr lang="en-US" sz="1200" dirty="0"/>
              <a:t>© </a:t>
            </a:r>
            <a:r>
              <a:rPr lang="en-US" sz="1200" dirty="0" err="1"/>
              <a:t>buildingSMART</a:t>
            </a:r>
            <a:r>
              <a:rPr lang="en-US" sz="1200" dirty="0"/>
              <a:t> International – IDS User Manual (GitHub), CC BY-ND 4.0.</a:t>
            </a:r>
            <a:endParaRPr lang="nl-BE" sz="1200" dirty="0"/>
          </a:p>
        </p:txBody>
      </p:sp>
      <p:sp>
        <p:nvSpPr>
          <p:cNvPr id="14" name="Tijdelijke aanduiding voor inhoud 3">
            <a:extLst>
              <a:ext uri="{FF2B5EF4-FFF2-40B4-BE49-F238E27FC236}">
                <a16:creationId xmlns:a16="http://schemas.microsoft.com/office/drawing/2014/main" id="{9A1E0CA8-3BDC-8345-134A-E1FA3F047DE7}"/>
              </a:ext>
            </a:extLst>
          </p:cNvPr>
          <p:cNvSpPr>
            <a:spLocks noGrp="1"/>
          </p:cNvSpPr>
          <p:nvPr>
            <p:ph idx="1"/>
          </p:nvPr>
        </p:nvSpPr>
        <p:spPr>
          <a:xfrm>
            <a:off x="640080" y="1526875"/>
            <a:ext cx="10890928" cy="4641012"/>
          </a:xfrm>
        </p:spPr>
        <p:txBody>
          <a:bodyPr>
            <a:normAutofit/>
          </a:bodyPr>
          <a:lstStyle/>
          <a:p>
            <a:r>
              <a:rPr lang="en-US" dirty="0">
                <a:latin typeface="Open Sans Light" pitchFamily="2" charset="0"/>
                <a:ea typeface="Open Sans Light" pitchFamily="2" charset="0"/>
                <a:cs typeface="Open Sans Light" pitchFamily="2" charset="0"/>
              </a:rPr>
              <a:t>There are </a:t>
            </a:r>
            <a:r>
              <a:rPr lang="en-US" dirty="0"/>
              <a:t>six different </a:t>
            </a:r>
            <a:r>
              <a:rPr lang="en-US" b="1" dirty="0"/>
              <a:t>Facets</a:t>
            </a:r>
            <a:r>
              <a:rPr lang="en-US" dirty="0"/>
              <a:t> </a:t>
            </a:r>
            <a:r>
              <a:rPr lang="en-US" dirty="0">
                <a:latin typeface="Open Sans Light" pitchFamily="2" charset="0"/>
                <a:ea typeface="Open Sans Light" pitchFamily="2" charset="0"/>
                <a:cs typeface="Open Sans Light" pitchFamily="2" charset="0"/>
              </a:rPr>
              <a:t>of information:</a:t>
            </a:r>
          </a:p>
        </p:txBody>
      </p:sp>
      <p:pic>
        <p:nvPicPr>
          <p:cNvPr id="4" name="Graphic 3" descr="Gamecontroller met effen opvulling">
            <a:extLst>
              <a:ext uri="{FF2B5EF4-FFF2-40B4-BE49-F238E27FC236}">
                <a16:creationId xmlns:a16="http://schemas.microsoft.com/office/drawing/2014/main" id="{BAF8BB7B-BA09-F730-4423-7F424C1C775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1094720" y="70734"/>
            <a:ext cx="914400" cy="914400"/>
          </a:xfrm>
          <a:prstGeom prst="rect">
            <a:avLst/>
          </a:prstGeom>
        </p:spPr>
      </p:pic>
    </p:spTree>
    <p:extLst>
      <p:ext uri="{BB962C8B-B14F-4D97-AF65-F5344CB8AC3E}">
        <p14:creationId xmlns:p14="http://schemas.microsoft.com/office/powerpoint/2010/main" val="3869998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07EDF-CBC7-FB7B-EB7C-CF6065520135}"/>
            </a:ext>
          </a:extLst>
        </p:cNvPr>
        <p:cNvGrpSpPr/>
        <p:nvPr/>
      </p:nvGrpSpPr>
      <p:grpSpPr>
        <a:xfrm>
          <a:off x="0" y="0"/>
          <a:ext cx="0" cy="0"/>
          <a:chOff x="0" y="0"/>
          <a:chExt cx="0" cy="0"/>
        </a:xfrm>
      </p:grpSpPr>
      <p:sp>
        <p:nvSpPr>
          <p:cNvPr id="14" name="Tijdelijke aanduiding voor inhoud 3">
            <a:extLst>
              <a:ext uri="{FF2B5EF4-FFF2-40B4-BE49-F238E27FC236}">
                <a16:creationId xmlns:a16="http://schemas.microsoft.com/office/drawing/2014/main" id="{E1685AA8-4AC5-A82E-A269-980DDBFD91BB}"/>
              </a:ext>
            </a:extLst>
          </p:cNvPr>
          <p:cNvSpPr>
            <a:spLocks noGrp="1"/>
          </p:cNvSpPr>
          <p:nvPr>
            <p:ph idx="1"/>
          </p:nvPr>
        </p:nvSpPr>
        <p:spPr>
          <a:xfrm>
            <a:off x="640080" y="1526875"/>
            <a:ext cx="10890928" cy="4641012"/>
          </a:xfrm>
        </p:spPr>
        <p:txBody>
          <a:bodyPr>
            <a:normAutofit lnSpcReduction="10000"/>
          </a:bodyPr>
          <a:lstStyle/>
          <a:p>
            <a:pPr lvl="2">
              <a:spcAft>
                <a:spcPts val="1800"/>
              </a:spcAft>
            </a:pPr>
            <a:r>
              <a:rPr lang="en-US" sz="1800" dirty="0"/>
              <a:t>This facet either identifies </a:t>
            </a:r>
            <a:r>
              <a:rPr lang="en-US" sz="1800" dirty="0">
                <a:latin typeface="Open Sans bold" pitchFamily="2" charset="0"/>
                <a:ea typeface="Open Sans bold" pitchFamily="2" charset="0"/>
                <a:cs typeface="Open Sans bold" pitchFamily="2" charset="0"/>
              </a:rPr>
              <a:t>objects that are part-of another</a:t>
            </a:r>
            <a:r>
              <a:rPr lang="en-US" sz="1800" dirty="0"/>
              <a:t> (applicability), or require that they are (requirement), </a:t>
            </a:r>
            <a:r>
              <a:rPr lang="nl-BE" sz="1800" dirty="0"/>
              <a:t>in </a:t>
            </a:r>
            <a:r>
              <a:rPr lang="nl-BE" sz="1800" dirty="0" err="1"/>
              <a:t>particular</a:t>
            </a:r>
            <a:r>
              <a:rPr lang="nl-BE" sz="1800" dirty="0"/>
              <a:t> </a:t>
            </a:r>
            <a:r>
              <a:rPr lang="nl-BE" sz="1800" dirty="0" err="1">
                <a:latin typeface="Open Sans bold" pitchFamily="2" charset="0"/>
                <a:ea typeface="Open Sans bold" pitchFamily="2" charset="0"/>
                <a:cs typeface="Open Sans bold" pitchFamily="2" charset="0"/>
              </a:rPr>
              <a:t>the</a:t>
            </a:r>
            <a:r>
              <a:rPr lang="nl-BE" sz="1800" dirty="0">
                <a:latin typeface="Open Sans bold" pitchFamily="2" charset="0"/>
                <a:ea typeface="Open Sans bold" pitchFamily="2" charset="0"/>
                <a:cs typeface="Open Sans bold" pitchFamily="2" charset="0"/>
              </a:rPr>
              <a:t> </a:t>
            </a:r>
            <a:r>
              <a:rPr lang="nl-BE" sz="1800" dirty="0" err="1">
                <a:latin typeface="Open Sans bold" pitchFamily="2" charset="0"/>
                <a:ea typeface="Open Sans bold" pitchFamily="2" charset="0"/>
                <a:cs typeface="Open Sans bold" pitchFamily="2" charset="0"/>
              </a:rPr>
              <a:t>relationships</a:t>
            </a:r>
            <a:r>
              <a:rPr lang="nl-BE" sz="1800" dirty="0"/>
              <a:t>.</a:t>
            </a:r>
            <a:endParaRPr lang="en-US" sz="1800" dirty="0"/>
          </a:p>
          <a:p>
            <a:pPr lvl="3"/>
            <a:r>
              <a:rPr lang="en-US" sz="1800" dirty="0"/>
              <a:t>The </a:t>
            </a:r>
            <a:r>
              <a:rPr lang="en-US" sz="1800" dirty="0">
                <a:latin typeface="Open Sans bold" pitchFamily="2" charset="0"/>
                <a:ea typeface="Open Sans bold" pitchFamily="2" charset="0"/>
                <a:cs typeface="Open Sans bold" pitchFamily="2" charset="0"/>
              </a:rPr>
              <a:t>IFCRELAGGREGATES</a:t>
            </a:r>
            <a:r>
              <a:rPr lang="en-US" sz="1800" dirty="0"/>
              <a:t> relationship describes how multiple smaller sub-objects can be aggregated into a single bigger object</a:t>
            </a:r>
          </a:p>
          <a:p>
            <a:pPr lvl="3"/>
            <a:r>
              <a:rPr lang="en-US" sz="1800" dirty="0"/>
              <a:t> The </a:t>
            </a:r>
            <a:r>
              <a:rPr lang="en-US" sz="1800" dirty="0">
                <a:latin typeface="Open Sans bold" pitchFamily="2" charset="0"/>
                <a:ea typeface="Open Sans bold" pitchFamily="2" charset="0"/>
                <a:cs typeface="Open Sans bold" pitchFamily="2" charset="0"/>
              </a:rPr>
              <a:t>IFCRELASSIGNSTOGROUP </a:t>
            </a:r>
            <a:r>
              <a:rPr lang="en-US" sz="1800" dirty="0"/>
              <a:t>relationship describes how multiple objects can be grouped into a collection of objects any use-case</a:t>
            </a:r>
          </a:p>
          <a:p>
            <a:pPr lvl="3"/>
            <a:r>
              <a:rPr lang="en-US" sz="1800" dirty="0"/>
              <a:t>The </a:t>
            </a:r>
            <a:r>
              <a:rPr lang="en-US" sz="1800" dirty="0">
                <a:latin typeface="Open Sans bold" pitchFamily="2" charset="0"/>
                <a:ea typeface="Open Sans bold" pitchFamily="2" charset="0"/>
                <a:cs typeface="Open Sans bold" pitchFamily="2" charset="0"/>
              </a:rPr>
              <a:t>IFCRELCONTAINEDINSPATIALSTRUCTURE</a:t>
            </a:r>
            <a:r>
              <a:rPr lang="en-US" sz="1800" dirty="0"/>
              <a:t> relationship describes how multiple objects can be located in a particular location</a:t>
            </a:r>
          </a:p>
          <a:p>
            <a:pPr lvl="3"/>
            <a:r>
              <a:rPr lang="en-US" sz="1800" dirty="0"/>
              <a:t>The </a:t>
            </a:r>
            <a:r>
              <a:rPr lang="en-US" sz="1800" dirty="0">
                <a:latin typeface="Open Sans bold" pitchFamily="2" charset="0"/>
                <a:ea typeface="Open Sans bold" pitchFamily="2" charset="0"/>
                <a:cs typeface="Open Sans bold" pitchFamily="2" charset="0"/>
              </a:rPr>
              <a:t>IFCRELNESTS</a:t>
            </a:r>
            <a:r>
              <a:rPr lang="en-US" sz="1800" dirty="0"/>
              <a:t> relationship describes how a physical object may be connected to a larger host object, typically through a physical connection such as a pre-drilled hole or connection terminal. When the host moves, the attached nested objects move with it.</a:t>
            </a:r>
          </a:p>
          <a:p>
            <a:pPr lvl="3"/>
            <a:r>
              <a:rPr lang="en-US" sz="1800" dirty="0"/>
              <a:t>The </a:t>
            </a:r>
            <a:r>
              <a:rPr lang="en-US" sz="1800" dirty="0">
                <a:latin typeface="Open Sans bold" pitchFamily="2" charset="0"/>
                <a:ea typeface="Open Sans bold" pitchFamily="2" charset="0"/>
                <a:cs typeface="Open Sans bold" pitchFamily="2" charset="0"/>
              </a:rPr>
              <a:t>IFCRELVOIDSELEMENT </a:t>
            </a:r>
            <a:r>
              <a:rPr lang="en-US" sz="1800" dirty="0"/>
              <a:t>relationship describes how a void belongs to an element.</a:t>
            </a:r>
          </a:p>
          <a:p>
            <a:pPr lvl="3"/>
            <a:r>
              <a:rPr lang="en-US" sz="1800" dirty="0"/>
              <a:t>The </a:t>
            </a:r>
            <a:r>
              <a:rPr lang="en-US" sz="1800" dirty="0">
                <a:latin typeface="Open Sans bold" pitchFamily="2" charset="0"/>
                <a:ea typeface="Open Sans bold" pitchFamily="2" charset="0"/>
                <a:cs typeface="Open Sans bold" pitchFamily="2" charset="0"/>
              </a:rPr>
              <a:t>IFCRELFILLSELEMENT </a:t>
            </a:r>
            <a:r>
              <a:rPr lang="en-US" sz="1800" dirty="0"/>
              <a:t>relationship describes how an element fills a void, making it part of the void.</a:t>
            </a:r>
          </a:p>
        </p:txBody>
      </p:sp>
      <p:sp>
        <p:nvSpPr>
          <p:cNvPr id="2" name="Titel 1">
            <a:extLst>
              <a:ext uri="{FF2B5EF4-FFF2-40B4-BE49-F238E27FC236}">
                <a16:creationId xmlns:a16="http://schemas.microsoft.com/office/drawing/2014/main" id="{DC7824B1-85A3-7622-D601-D0CF8B769094}"/>
              </a:ext>
            </a:extLst>
          </p:cNvPr>
          <p:cNvSpPr>
            <a:spLocks noGrp="1"/>
          </p:cNvSpPr>
          <p:nvPr>
            <p:ph type="title"/>
          </p:nvPr>
        </p:nvSpPr>
        <p:spPr/>
        <p:txBody>
          <a:bodyPr/>
          <a:lstStyle/>
          <a:p>
            <a:r>
              <a:rPr lang="nl-BE" dirty="0"/>
              <a:t>IDS </a:t>
            </a:r>
            <a:r>
              <a:rPr lang="nl-BE" dirty="0" err="1"/>
              <a:t>Structure</a:t>
            </a:r>
            <a:r>
              <a:rPr lang="nl-BE" dirty="0"/>
              <a:t> | Facet </a:t>
            </a:r>
            <a:r>
              <a:rPr lang="nl-BE" dirty="0" err="1"/>
              <a:t>Parts</a:t>
            </a:r>
            <a:endParaRPr lang="nl-BE" dirty="0"/>
          </a:p>
        </p:txBody>
      </p:sp>
      <p:sp>
        <p:nvSpPr>
          <p:cNvPr id="3" name="Tijdelijke aanduiding voor dianummer 2">
            <a:extLst>
              <a:ext uri="{FF2B5EF4-FFF2-40B4-BE49-F238E27FC236}">
                <a16:creationId xmlns:a16="http://schemas.microsoft.com/office/drawing/2014/main" id="{BEA56276-ABA1-B71E-2002-4594152E8A74}"/>
              </a:ext>
            </a:extLst>
          </p:cNvPr>
          <p:cNvSpPr>
            <a:spLocks noGrp="1"/>
          </p:cNvSpPr>
          <p:nvPr>
            <p:ph type="sldNum" sz="quarter" idx="10"/>
          </p:nvPr>
        </p:nvSpPr>
        <p:spPr/>
        <p:txBody>
          <a:bodyPr/>
          <a:lstStyle/>
          <a:p>
            <a:fld id="{70C12960-6E85-460F-B6E3-5B82CB31AF3D}" type="slidenum">
              <a:rPr lang="en-US" smtClean="0"/>
              <a:pPr/>
              <a:t>24</a:t>
            </a:fld>
            <a:endParaRPr lang="en-US" sz="1400" dirty="0"/>
          </a:p>
        </p:txBody>
      </p:sp>
      <p:pic>
        <p:nvPicPr>
          <p:cNvPr id="4" name="Graphic 3" descr="Gamecontroller met effen opvulling">
            <a:extLst>
              <a:ext uri="{FF2B5EF4-FFF2-40B4-BE49-F238E27FC236}">
                <a16:creationId xmlns:a16="http://schemas.microsoft.com/office/drawing/2014/main" id="{B299221C-22B1-6AC9-3014-539759058E0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1094720" y="70734"/>
            <a:ext cx="914400" cy="914400"/>
          </a:xfrm>
          <a:prstGeom prst="rect">
            <a:avLst/>
          </a:prstGeom>
        </p:spPr>
      </p:pic>
    </p:spTree>
    <p:extLst>
      <p:ext uri="{BB962C8B-B14F-4D97-AF65-F5344CB8AC3E}">
        <p14:creationId xmlns:p14="http://schemas.microsoft.com/office/powerpoint/2010/main" val="869771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25BFE7-92FC-7C2F-BB1B-30F00CB122EA}"/>
              </a:ext>
            </a:extLst>
          </p:cNvPr>
          <p:cNvSpPr>
            <a:spLocks noGrp="1"/>
          </p:cNvSpPr>
          <p:nvPr>
            <p:ph type="title"/>
          </p:nvPr>
        </p:nvSpPr>
        <p:spPr/>
        <p:txBody>
          <a:bodyPr/>
          <a:lstStyle/>
          <a:p>
            <a:r>
              <a:rPr lang="nl-BE" dirty="0"/>
              <a:t>IDS </a:t>
            </a:r>
            <a:r>
              <a:rPr lang="nl-BE" dirty="0" err="1"/>
              <a:t>Structure</a:t>
            </a:r>
            <a:r>
              <a:rPr lang="nl-BE" dirty="0"/>
              <a:t> | Facet Parameters</a:t>
            </a:r>
          </a:p>
        </p:txBody>
      </p:sp>
      <p:sp>
        <p:nvSpPr>
          <p:cNvPr id="3" name="Tijdelijke aanduiding voor dianummer 2">
            <a:extLst>
              <a:ext uri="{FF2B5EF4-FFF2-40B4-BE49-F238E27FC236}">
                <a16:creationId xmlns:a16="http://schemas.microsoft.com/office/drawing/2014/main" id="{07C6CD60-633D-C24B-7B2C-2A56F482762B}"/>
              </a:ext>
            </a:extLst>
          </p:cNvPr>
          <p:cNvSpPr>
            <a:spLocks noGrp="1"/>
          </p:cNvSpPr>
          <p:nvPr>
            <p:ph type="sldNum" sz="quarter" idx="10"/>
          </p:nvPr>
        </p:nvSpPr>
        <p:spPr/>
        <p:txBody>
          <a:bodyPr/>
          <a:lstStyle/>
          <a:p>
            <a:fld id="{70C12960-6E85-460F-B6E3-5B82CB31AF3D}" type="slidenum">
              <a:rPr lang="en-US" smtClean="0"/>
              <a:pPr/>
              <a:t>25</a:t>
            </a:fld>
            <a:endParaRPr lang="en-US" sz="1400" dirty="0"/>
          </a:p>
        </p:txBody>
      </p:sp>
      <p:sp>
        <p:nvSpPr>
          <p:cNvPr id="4" name="Tijdelijke aanduiding voor inhoud 3">
            <a:extLst>
              <a:ext uri="{FF2B5EF4-FFF2-40B4-BE49-F238E27FC236}">
                <a16:creationId xmlns:a16="http://schemas.microsoft.com/office/drawing/2014/main" id="{49E78675-EEFF-9EF0-FB34-A76E4CA96D73}"/>
              </a:ext>
            </a:extLst>
          </p:cNvPr>
          <p:cNvSpPr>
            <a:spLocks noGrp="1"/>
          </p:cNvSpPr>
          <p:nvPr>
            <p:ph idx="1"/>
          </p:nvPr>
        </p:nvSpPr>
        <p:spPr/>
        <p:txBody>
          <a:bodyPr>
            <a:normAutofit/>
          </a:bodyPr>
          <a:lstStyle/>
          <a:p>
            <a:pPr lvl="2"/>
            <a:r>
              <a:rPr lang="en-US" sz="1800" dirty="0"/>
              <a:t>The </a:t>
            </a:r>
            <a:r>
              <a:rPr lang="en-US" sz="1800" dirty="0">
                <a:latin typeface="Open Sans bold" pitchFamily="2" charset="0"/>
                <a:ea typeface="Open Sans bold" pitchFamily="2" charset="0"/>
                <a:cs typeface="Open Sans bold" pitchFamily="2" charset="0"/>
              </a:rPr>
              <a:t>Facet </a:t>
            </a:r>
            <a:r>
              <a:rPr lang="en-US" sz="1800">
                <a:latin typeface="Open Sans bold" pitchFamily="2" charset="0"/>
                <a:ea typeface="Open Sans bold" pitchFamily="2" charset="0"/>
                <a:cs typeface="Open Sans bold" pitchFamily="2" charset="0"/>
              </a:rPr>
              <a:t>parameters </a:t>
            </a:r>
            <a:r>
              <a:rPr lang="en-US" sz="1800"/>
              <a:t>are </a:t>
            </a:r>
            <a:r>
              <a:rPr lang="en-US" sz="1800" dirty="0"/>
              <a:t>specified based on either a </a:t>
            </a:r>
            <a:r>
              <a:rPr lang="en-US" sz="1800" dirty="0">
                <a:latin typeface="Open Sans bold" pitchFamily="2" charset="0"/>
                <a:ea typeface="Open Sans bold" pitchFamily="2" charset="0"/>
                <a:cs typeface="Open Sans bold" pitchFamily="2" charset="0"/>
              </a:rPr>
              <a:t>Simple Value </a:t>
            </a:r>
            <a:r>
              <a:rPr lang="en-US" sz="1800" dirty="0"/>
              <a:t>or a </a:t>
            </a:r>
            <a:r>
              <a:rPr lang="en-US" sz="1800" dirty="0">
                <a:latin typeface="Open Sans bold" pitchFamily="2" charset="0"/>
                <a:ea typeface="Open Sans bold" pitchFamily="2" charset="0"/>
                <a:cs typeface="Open Sans bold" pitchFamily="2" charset="0"/>
              </a:rPr>
              <a:t>Complex Restriction.</a:t>
            </a:r>
          </a:p>
          <a:p>
            <a:endParaRPr lang="nl-BE" dirty="0"/>
          </a:p>
        </p:txBody>
      </p:sp>
      <p:sp>
        <p:nvSpPr>
          <p:cNvPr id="5" name="Tijdelijke aanduiding voor inhoud 3">
            <a:extLst>
              <a:ext uri="{FF2B5EF4-FFF2-40B4-BE49-F238E27FC236}">
                <a16:creationId xmlns:a16="http://schemas.microsoft.com/office/drawing/2014/main" id="{6D82F4A0-DEDE-3387-5A61-1C47F753FEAA}"/>
              </a:ext>
            </a:extLst>
          </p:cNvPr>
          <p:cNvSpPr txBox="1">
            <a:spLocks/>
          </p:cNvSpPr>
          <p:nvPr/>
        </p:nvSpPr>
        <p:spPr>
          <a:xfrm>
            <a:off x="660992" y="2627012"/>
            <a:ext cx="10890928" cy="2440737"/>
          </a:xfrm>
          <a:prstGeom prst="rect">
            <a:avLst/>
          </a:prstGeom>
        </p:spPr>
        <p:txBody>
          <a:bodyPr vert="horz" lIns="0" tIns="0" rIns="0" bIns="0" numCol="2" rtlCol="0">
            <a:noAutofit/>
          </a:bodyPr>
          <a:lstStyle>
            <a:lvl1pPr marL="0" indent="0" algn="l" defTabSz="914400" rtl="0" eaLnBrk="1" latinLnBrk="0" hangingPunct="1">
              <a:lnSpc>
                <a:spcPct val="120000"/>
              </a:lnSpc>
              <a:spcBef>
                <a:spcPts val="0"/>
              </a:spcBef>
              <a:spcAft>
                <a:spcPts val="2400"/>
              </a:spcAft>
              <a:buSzPct val="87000"/>
              <a:buFont typeface="Arial" panose="020B0604020202020204" pitchFamily="34" charset="0"/>
              <a:buNone/>
              <a:defRPr sz="2000" kern="1200">
                <a:solidFill>
                  <a:schemeClr val="tx1"/>
                </a:solidFill>
                <a:latin typeface="Open Sans bold" pitchFamily="2" charset="0"/>
                <a:ea typeface="Open Sans bold" pitchFamily="2" charset="0"/>
                <a:cs typeface="Open Sans bold" pitchFamily="2" charset="0"/>
              </a:defRPr>
            </a:lvl1pPr>
            <a:lvl2pPr marL="0" indent="0" algn="l" defTabSz="914400" rtl="0" eaLnBrk="1" latinLnBrk="0" hangingPunct="1">
              <a:lnSpc>
                <a:spcPct val="120000"/>
              </a:lnSpc>
              <a:spcBef>
                <a:spcPts val="0"/>
              </a:spcBef>
              <a:spcAft>
                <a:spcPts val="600"/>
              </a:spcAft>
              <a:buSzPct val="87000"/>
              <a:buFont typeface="Arial" panose="020B0604020202020204" pitchFamily="34" charset="0"/>
              <a:buNone/>
              <a:defRPr sz="1600" kern="1200">
                <a:solidFill>
                  <a:schemeClr val="tx1"/>
                </a:solidFill>
                <a:latin typeface="Open Sans bold" pitchFamily="2" charset="0"/>
                <a:ea typeface="Open Sans bold" pitchFamily="2" charset="0"/>
                <a:cs typeface="Open Sans bold" pitchFamily="2" charset="0"/>
              </a:defRPr>
            </a:lvl2pPr>
            <a:lvl3pPr marL="0" indent="0" algn="just" defTabSz="914400" rtl="0" eaLnBrk="1" latinLnBrk="0" hangingPunct="1">
              <a:lnSpc>
                <a:spcPct val="120000"/>
              </a:lnSpc>
              <a:spcBef>
                <a:spcPts val="0"/>
              </a:spcBef>
              <a:spcAft>
                <a:spcPts val="600"/>
              </a:spcAft>
              <a:buSzPct val="87000"/>
              <a:buFont typeface="Arial" panose="020B0604020202020204" pitchFamily="34" charset="0"/>
              <a:buNone/>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3pPr>
            <a:lvl4pPr marL="285750" indent="-285750" algn="l" defTabSz="914400" rtl="0" eaLnBrk="1" latinLnBrk="0" hangingPunct="1">
              <a:lnSpc>
                <a:spcPct val="120000"/>
              </a:lnSpc>
              <a:spcBef>
                <a:spcPts val="0"/>
              </a:spcBef>
              <a:buSzPct val="100000"/>
              <a:buFontTx/>
              <a:buBlip>
                <a:blip r:embed="rId2"/>
              </a:buBlip>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4pPr>
            <a:lvl5pPr marL="536575" indent="-273050" algn="l" defTabSz="914400" rtl="0" eaLnBrk="1" latinLnBrk="0" hangingPunct="1">
              <a:lnSpc>
                <a:spcPct val="120000"/>
              </a:lnSpc>
              <a:spcBef>
                <a:spcPts val="0"/>
              </a:spcBef>
              <a:buSzPct val="87000"/>
              <a:buFont typeface="Open Sans Light" panose="020B0306030504020204" pitchFamily="2" charset="0"/>
              <a:buChar char="–"/>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dirty="0"/>
              <a:t>Simple Value</a:t>
            </a:r>
            <a:endParaRPr lang="en-US" sz="1800" dirty="0"/>
          </a:p>
          <a:p>
            <a:pPr lvl="3"/>
            <a:r>
              <a:rPr lang="en-US" sz="1800" dirty="0"/>
              <a:t>Text</a:t>
            </a:r>
          </a:p>
          <a:p>
            <a:pPr lvl="3"/>
            <a:r>
              <a:rPr lang="en-US" sz="1800" dirty="0"/>
              <a:t>Number</a:t>
            </a:r>
          </a:p>
          <a:p>
            <a:pPr lvl="3"/>
            <a:r>
              <a:rPr lang="en-US" sz="1800" dirty="0"/>
              <a:t>Boolean (TRUE / FALSE)</a:t>
            </a:r>
          </a:p>
          <a:p>
            <a:pPr marL="0" lvl="3" indent="0">
              <a:buNone/>
            </a:pPr>
            <a:endParaRPr lang="en-US" sz="1800" dirty="0"/>
          </a:p>
          <a:p>
            <a:pPr marL="0" lvl="3" indent="0">
              <a:buNone/>
            </a:pPr>
            <a:endParaRPr lang="en-US" sz="1800" dirty="0"/>
          </a:p>
          <a:p>
            <a:pPr marL="0" lvl="3" indent="0">
              <a:buNone/>
            </a:pPr>
            <a:endParaRPr lang="en-US" sz="1800" dirty="0"/>
          </a:p>
          <a:p>
            <a:r>
              <a:rPr lang="en-US" sz="1800" b="1" dirty="0"/>
              <a:t>Complex Restriction</a:t>
            </a:r>
            <a:endParaRPr lang="en-US" sz="1800" dirty="0"/>
          </a:p>
          <a:p>
            <a:pPr lvl="3"/>
            <a:r>
              <a:rPr lang="en-US" sz="1800" dirty="0"/>
              <a:t>Enumeration [</a:t>
            </a:r>
            <a:r>
              <a:rPr lang="en-US" sz="1800" dirty="0" err="1"/>
              <a:t>bSDD</a:t>
            </a:r>
            <a:r>
              <a:rPr lang="en-US" sz="1800" dirty="0"/>
              <a:t>]</a:t>
            </a:r>
          </a:p>
          <a:p>
            <a:pPr lvl="3"/>
            <a:r>
              <a:rPr lang="en-US" sz="1800" dirty="0"/>
              <a:t>Pattern [Regex]</a:t>
            </a:r>
          </a:p>
          <a:p>
            <a:pPr lvl="3"/>
            <a:r>
              <a:rPr lang="en-US" sz="1800" dirty="0"/>
              <a:t>Bounds</a:t>
            </a:r>
          </a:p>
          <a:p>
            <a:pPr lvl="3"/>
            <a:r>
              <a:rPr lang="en-US" sz="1800" dirty="0"/>
              <a:t>Length</a:t>
            </a:r>
          </a:p>
          <a:p>
            <a:endParaRPr lang="nl-BE" sz="1800" dirty="0"/>
          </a:p>
        </p:txBody>
      </p:sp>
      <p:pic>
        <p:nvPicPr>
          <p:cNvPr id="6" name="Graphic 5" descr="Gamecontroller met effen opvulling">
            <a:extLst>
              <a:ext uri="{FF2B5EF4-FFF2-40B4-BE49-F238E27FC236}">
                <a16:creationId xmlns:a16="http://schemas.microsoft.com/office/drawing/2014/main" id="{516376DC-7322-984A-738D-50FC7EC8C2C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1094720" y="70734"/>
            <a:ext cx="914400" cy="914400"/>
          </a:xfrm>
          <a:prstGeom prst="rect">
            <a:avLst/>
          </a:prstGeom>
        </p:spPr>
      </p:pic>
    </p:spTree>
    <p:extLst>
      <p:ext uri="{BB962C8B-B14F-4D97-AF65-F5344CB8AC3E}">
        <p14:creationId xmlns:p14="http://schemas.microsoft.com/office/powerpoint/2010/main" val="8541486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5E805-3878-7FE3-3A56-32FFBAEA156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249A721-8625-5F5D-7D9B-B2BFBD3795B4}"/>
              </a:ext>
            </a:extLst>
          </p:cNvPr>
          <p:cNvSpPr>
            <a:spLocks noGrp="1"/>
          </p:cNvSpPr>
          <p:nvPr>
            <p:ph type="title"/>
          </p:nvPr>
        </p:nvSpPr>
        <p:spPr/>
        <p:txBody>
          <a:bodyPr/>
          <a:lstStyle/>
          <a:p>
            <a:r>
              <a:rPr lang="nl-BE" dirty="0"/>
              <a:t>IDS </a:t>
            </a:r>
            <a:r>
              <a:rPr lang="nl-BE" dirty="0" err="1"/>
              <a:t>Structure</a:t>
            </a:r>
            <a:r>
              <a:rPr lang="nl-BE" dirty="0"/>
              <a:t> | Complex </a:t>
            </a:r>
            <a:r>
              <a:rPr lang="nl-BE" dirty="0" err="1"/>
              <a:t>Restrictions</a:t>
            </a:r>
            <a:endParaRPr lang="nl-BE" dirty="0"/>
          </a:p>
        </p:txBody>
      </p:sp>
      <p:sp>
        <p:nvSpPr>
          <p:cNvPr id="3" name="Tijdelijke aanduiding voor inhoud 2">
            <a:extLst>
              <a:ext uri="{FF2B5EF4-FFF2-40B4-BE49-F238E27FC236}">
                <a16:creationId xmlns:a16="http://schemas.microsoft.com/office/drawing/2014/main" id="{13999E17-FCD5-F173-54DA-85AE8B470EFF}"/>
              </a:ext>
            </a:extLst>
          </p:cNvPr>
          <p:cNvSpPr>
            <a:spLocks noGrp="1"/>
          </p:cNvSpPr>
          <p:nvPr>
            <p:ph idx="1"/>
          </p:nvPr>
        </p:nvSpPr>
        <p:spPr/>
        <p:txBody>
          <a:bodyPr>
            <a:normAutofit/>
          </a:bodyPr>
          <a:lstStyle/>
          <a:p>
            <a:pPr lvl="3">
              <a:lnSpc>
                <a:spcPct val="200000"/>
              </a:lnSpc>
            </a:pPr>
            <a:r>
              <a:rPr lang="en-US" sz="2400" dirty="0"/>
              <a:t>A list of valid values
A range of numbers 
Specify a text pattern</a:t>
            </a:r>
            <a:endParaRPr lang="nl-NL" b="1" dirty="0"/>
          </a:p>
          <a:p>
            <a:endParaRPr lang="en-US" b="1" i="1" dirty="0">
              <a:solidFill>
                <a:schemeClr val="accent4"/>
              </a:solidFill>
            </a:endParaRPr>
          </a:p>
          <a:p>
            <a:r>
              <a:rPr lang="en-US" b="1" i="1" dirty="0">
                <a:solidFill>
                  <a:schemeClr val="accent4"/>
                </a:solidFill>
              </a:rPr>
              <a:t>For example: to specify that a fire resistance property must only have one of the following values: "REI30", "REI60" or "REI120".</a:t>
            </a:r>
            <a:endParaRPr lang="nl-BE" i="1" dirty="0">
              <a:solidFill>
                <a:schemeClr val="accent4"/>
              </a:solidFill>
            </a:endParaRPr>
          </a:p>
        </p:txBody>
      </p:sp>
      <p:pic>
        <p:nvPicPr>
          <p:cNvPr id="4" name="Picture 2">
            <a:extLst>
              <a:ext uri="{FF2B5EF4-FFF2-40B4-BE49-F238E27FC236}">
                <a16:creationId xmlns:a16="http://schemas.microsoft.com/office/drawing/2014/main" id="{3EFB7D5C-9DED-FFDB-33BD-214149930DD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5910169" y="1613473"/>
            <a:ext cx="2381250" cy="1190624"/>
          </a:xfrm>
          <a:prstGeom prst="rect">
            <a:avLst/>
          </a:prstGeom>
          <a:noFill/>
          <a:extLst>
            <a:ext uri="{909E8E84-426E-40DD-AFC4-6F175D3DCCD1}">
              <a14:hiddenFill xmlns:a14="http://schemas.microsoft.com/office/drawing/2010/main">
                <a:solidFill>
                  <a:srgbClr val="FFFFFF"/>
                </a:solidFill>
              </a14:hiddenFill>
            </a:ext>
          </a:extLst>
        </p:spPr>
      </p:pic>
      <p:sp>
        <p:nvSpPr>
          <p:cNvPr id="5" name="Vrije vorm: vorm 4">
            <a:extLst>
              <a:ext uri="{FF2B5EF4-FFF2-40B4-BE49-F238E27FC236}">
                <a16:creationId xmlns:a16="http://schemas.microsoft.com/office/drawing/2014/main" id="{A955CCED-02E9-41CC-1DD8-D84D6FDF7918}"/>
              </a:ext>
            </a:extLst>
          </p:cNvPr>
          <p:cNvSpPr/>
          <p:nvPr/>
        </p:nvSpPr>
        <p:spPr>
          <a:xfrm rot="2804374" flipV="1">
            <a:off x="4575582" y="1554567"/>
            <a:ext cx="1000732" cy="972194"/>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rgbClr val="009EB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pic>
        <p:nvPicPr>
          <p:cNvPr id="7" name="Graphic 6" descr="Gamecontroller met effen opvulling">
            <a:extLst>
              <a:ext uri="{FF2B5EF4-FFF2-40B4-BE49-F238E27FC236}">
                <a16:creationId xmlns:a16="http://schemas.microsoft.com/office/drawing/2014/main" id="{12B340A3-3038-6057-C2DD-FDAF203FEE1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1094720" y="70734"/>
            <a:ext cx="914400" cy="914400"/>
          </a:xfrm>
          <a:prstGeom prst="rect">
            <a:avLst/>
          </a:prstGeom>
        </p:spPr>
      </p:pic>
    </p:spTree>
    <p:extLst>
      <p:ext uri="{BB962C8B-B14F-4D97-AF65-F5344CB8AC3E}">
        <p14:creationId xmlns:p14="http://schemas.microsoft.com/office/powerpoint/2010/main" val="1161950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9A33B-9CFF-9357-3B5D-C75DD5D3300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B1C0CB1-3696-6532-54F1-DCDC6DB60C34}"/>
              </a:ext>
            </a:extLst>
          </p:cNvPr>
          <p:cNvSpPr>
            <a:spLocks noGrp="1"/>
          </p:cNvSpPr>
          <p:nvPr>
            <p:ph type="title"/>
          </p:nvPr>
        </p:nvSpPr>
        <p:spPr/>
        <p:txBody>
          <a:bodyPr/>
          <a:lstStyle/>
          <a:p>
            <a:r>
              <a:rPr lang="nl-BE" dirty="0"/>
              <a:t>IDS </a:t>
            </a:r>
            <a:r>
              <a:rPr lang="nl-BE" dirty="0" err="1"/>
              <a:t>Structure</a:t>
            </a:r>
            <a:r>
              <a:rPr lang="nl-BE" dirty="0"/>
              <a:t> | Complex </a:t>
            </a:r>
            <a:r>
              <a:rPr lang="nl-BE" dirty="0" err="1"/>
              <a:t>Restrictions</a:t>
            </a:r>
            <a:endParaRPr lang="nl-BE" dirty="0"/>
          </a:p>
        </p:txBody>
      </p:sp>
      <p:sp>
        <p:nvSpPr>
          <p:cNvPr id="3" name="Tijdelijke aanduiding voor inhoud 2">
            <a:extLst>
              <a:ext uri="{FF2B5EF4-FFF2-40B4-BE49-F238E27FC236}">
                <a16:creationId xmlns:a16="http://schemas.microsoft.com/office/drawing/2014/main" id="{1F39E062-3C92-BF77-2EEC-755F21A31CB5}"/>
              </a:ext>
            </a:extLst>
          </p:cNvPr>
          <p:cNvSpPr>
            <a:spLocks noGrp="1"/>
          </p:cNvSpPr>
          <p:nvPr>
            <p:ph idx="1"/>
          </p:nvPr>
        </p:nvSpPr>
        <p:spPr/>
        <p:txBody>
          <a:bodyPr>
            <a:normAutofit/>
          </a:bodyPr>
          <a:lstStyle/>
          <a:p>
            <a:pPr lvl="3">
              <a:lnSpc>
                <a:spcPct val="200000"/>
              </a:lnSpc>
            </a:pPr>
            <a:r>
              <a:rPr lang="en-US" sz="2400" dirty="0"/>
              <a:t>A list of valid values
A range of numbers 
Specify a text pattern</a:t>
            </a:r>
            <a:endParaRPr lang="nl-NL" sz="2400" b="1" dirty="0"/>
          </a:p>
          <a:p>
            <a:endParaRPr lang="en-US" b="1" i="1" dirty="0">
              <a:solidFill>
                <a:schemeClr val="accent2"/>
              </a:solidFill>
            </a:endParaRPr>
          </a:p>
          <a:p>
            <a:r>
              <a:rPr lang="en-US" b="1" i="1" dirty="0">
                <a:solidFill>
                  <a:schemeClr val="accent2"/>
                </a:solidFill>
              </a:rPr>
              <a:t>For example: to specify that naming must comply with a naming standard</a:t>
            </a:r>
            <a:endParaRPr lang="nl-BE" i="1" dirty="0">
              <a:solidFill>
                <a:schemeClr val="accent2"/>
              </a:solidFill>
            </a:endParaRPr>
          </a:p>
        </p:txBody>
      </p:sp>
      <p:sp>
        <p:nvSpPr>
          <p:cNvPr id="5" name="Tekstvak 4">
            <a:extLst>
              <a:ext uri="{FF2B5EF4-FFF2-40B4-BE49-F238E27FC236}">
                <a16:creationId xmlns:a16="http://schemas.microsoft.com/office/drawing/2014/main" id="{DB6A99C1-C359-74E0-704D-F853B498D241}"/>
              </a:ext>
            </a:extLst>
          </p:cNvPr>
          <p:cNvSpPr txBox="1"/>
          <p:nvPr/>
        </p:nvSpPr>
        <p:spPr>
          <a:xfrm>
            <a:off x="5731899" y="2505993"/>
            <a:ext cx="3609975" cy="769441"/>
          </a:xfrm>
          <a:prstGeom prst="rect">
            <a:avLst/>
          </a:prstGeom>
          <a:noFill/>
        </p:spPr>
        <p:txBody>
          <a:bodyPr wrap="square">
            <a:spAutoFit/>
          </a:bodyPr>
          <a:lstStyle/>
          <a:p>
            <a:r>
              <a:rPr lang="nl-BE" sz="2400" b="1" dirty="0" err="1">
                <a:solidFill>
                  <a:schemeClr val="accent2"/>
                </a:solidFill>
                <a:latin typeface="Ink Free" panose="03080402000500000000" pitchFamily="66" charset="0"/>
                <a:cs typeface="Dreaming Outloud Script Pro" panose="020F0502020204030204" pitchFamily="66" charset="0"/>
              </a:rPr>
              <a:t>Regex</a:t>
            </a:r>
            <a:br>
              <a:rPr lang="nl-BE" sz="2400" b="1" dirty="0">
                <a:solidFill>
                  <a:schemeClr val="accent2"/>
                </a:solidFill>
                <a:latin typeface="Ink Free" panose="03080402000500000000" pitchFamily="66" charset="0"/>
                <a:cs typeface="Dreaming Outloud Script Pro" panose="020F0502020204030204" pitchFamily="66" charset="0"/>
              </a:rPr>
            </a:br>
            <a:r>
              <a:rPr lang="nl-BE" sz="2000" b="1" dirty="0">
                <a:solidFill>
                  <a:schemeClr val="accent2"/>
                </a:solidFill>
              </a:rPr>
              <a:t>- </a:t>
            </a:r>
            <a:r>
              <a:rPr lang="nl-BE" sz="2000" b="1" dirty="0" err="1">
                <a:solidFill>
                  <a:schemeClr val="accent2"/>
                </a:solidFill>
              </a:rPr>
              <a:t>Regex</a:t>
            </a:r>
            <a:r>
              <a:rPr lang="nl-BE" sz="2000" b="1" dirty="0">
                <a:solidFill>
                  <a:schemeClr val="accent2"/>
                </a:solidFill>
              </a:rPr>
              <a:t> Generator</a:t>
            </a:r>
          </a:p>
        </p:txBody>
      </p:sp>
      <p:sp>
        <p:nvSpPr>
          <p:cNvPr id="6" name="Vrije vorm: vorm 5">
            <a:extLst>
              <a:ext uri="{FF2B5EF4-FFF2-40B4-BE49-F238E27FC236}">
                <a16:creationId xmlns:a16="http://schemas.microsoft.com/office/drawing/2014/main" id="{1BE5812C-9A75-A644-6484-26D92114DDF1}"/>
              </a:ext>
            </a:extLst>
          </p:cNvPr>
          <p:cNvSpPr/>
          <p:nvPr/>
        </p:nvSpPr>
        <p:spPr>
          <a:xfrm rot="2804374" flipV="1">
            <a:off x="4578181" y="2404968"/>
            <a:ext cx="552375" cy="1445469"/>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rgbClr val="E60E2A"/>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27112301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7C9CE-AEA7-DD43-95AC-5FAFA4E6DA2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616CC60-ACE1-35C7-B4FF-0D737043EC23}"/>
              </a:ext>
            </a:extLst>
          </p:cNvPr>
          <p:cNvSpPr>
            <a:spLocks noGrp="1"/>
          </p:cNvSpPr>
          <p:nvPr>
            <p:ph type="title"/>
          </p:nvPr>
        </p:nvSpPr>
        <p:spPr/>
        <p:txBody>
          <a:bodyPr>
            <a:normAutofit/>
          </a:bodyPr>
          <a:lstStyle/>
          <a:p>
            <a:r>
              <a:rPr lang="nl-BE" dirty="0"/>
              <a:t>IDS </a:t>
            </a:r>
            <a:r>
              <a:rPr lang="nl-BE" dirty="0" err="1"/>
              <a:t>Structure</a:t>
            </a:r>
            <a:r>
              <a:rPr lang="nl-BE" dirty="0"/>
              <a:t> | </a:t>
            </a:r>
            <a:r>
              <a:rPr lang="nl-BE" dirty="0" err="1"/>
              <a:t>Cardinality</a:t>
            </a:r>
            <a:endParaRPr lang="nl-BE" dirty="0"/>
          </a:p>
        </p:txBody>
      </p:sp>
      <p:sp>
        <p:nvSpPr>
          <p:cNvPr id="3" name="Tijdelijke aanduiding voor inhoud 2">
            <a:extLst>
              <a:ext uri="{FF2B5EF4-FFF2-40B4-BE49-F238E27FC236}">
                <a16:creationId xmlns:a16="http://schemas.microsoft.com/office/drawing/2014/main" id="{4A9DDD29-CC4E-E816-8AEE-E5E4AA62C132}"/>
              </a:ext>
            </a:extLst>
          </p:cNvPr>
          <p:cNvSpPr>
            <a:spLocks noGrp="1"/>
          </p:cNvSpPr>
          <p:nvPr>
            <p:ph idx="1"/>
          </p:nvPr>
        </p:nvSpPr>
        <p:spPr/>
        <p:txBody>
          <a:bodyPr>
            <a:normAutofit/>
          </a:bodyPr>
          <a:lstStyle/>
          <a:p>
            <a:pPr lvl="2"/>
            <a:r>
              <a:rPr lang="en-US" sz="1800" dirty="0"/>
              <a:t>Cardinality can be set within both the </a:t>
            </a:r>
            <a:r>
              <a:rPr lang="en-US" sz="1800" dirty="0">
                <a:latin typeface="Open Sans bold" pitchFamily="2" charset="0"/>
                <a:ea typeface="Open Sans bold" pitchFamily="2" charset="0"/>
                <a:cs typeface="Open Sans bold" pitchFamily="2" charset="0"/>
              </a:rPr>
              <a:t>Applicability</a:t>
            </a:r>
            <a:r>
              <a:rPr lang="en-US" sz="1800" dirty="0"/>
              <a:t> and the </a:t>
            </a:r>
            <a:r>
              <a:rPr lang="en-US" sz="1800" dirty="0">
                <a:latin typeface="Open Sans bold" pitchFamily="2" charset="0"/>
                <a:ea typeface="Open Sans bold" pitchFamily="2" charset="0"/>
                <a:cs typeface="Open Sans bold" pitchFamily="2" charset="0"/>
              </a:rPr>
              <a:t>Requirements</a:t>
            </a:r>
            <a:r>
              <a:rPr lang="en-US" sz="1800" dirty="0"/>
              <a:t> with one of the following values:</a:t>
            </a:r>
          </a:p>
          <a:p>
            <a:pPr lvl="3">
              <a:lnSpc>
                <a:spcPct val="200000"/>
              </a:lnSpc>
            </a:pPr>
            <a:r>
              <a:rPr lang="nl-NL" sz="1800" dirty="0" err="1"/>
              <a:t>required</a:t>
            </a:r>
            <a:endParaRPr lang="nl-NL" sz="1800" dirty="0"/>
          </a:p>
          <a:p>
            <a:pPr lvl="3">
              <a:lnSpc>
                <a:spcPct val="200000"/>
              </a:lnSpc>
            </a:pPr>
            <a:r>
              <a:rPr lang="nl-NL" sz="1800" dirty="0" err="1"/>
              <a:t>optional</a:t>
            </a:r>
            <a:endParaRPr lang="nl-NL" sz="1800" dirty="0"/>
          </a:p>
          <a:p>
            <a:pPr lvl="3">
              <a:lnSpc>
                <a:spcPct val="200000"/>
              </a:lnSpc>
            </a:pPr>
            <a:r>
              <a:rPr lang="nl-NL" sz="1800" dirty="0" err="1"/>
              <a:t>prohibed</a:t>
            </a:r>
            <a:endParaRPr lang="nl-NL" sz="1800" dirty="0"/>
          </a:p>
          <a:p>
            <a:pPr marL="0" indent="0">
              <a:buNone/>
            </a:pPr>
            <a:endParaRPr lang="nl-NL" b="1" dirty="0"/>
          </a:p>
        </p:txBody>
      </p:sp>
    </p:spTree>
    <p:extLst>
      <p:ext uri="{BB962C8B-B14F-4D97-AF65-F5344CB8AC3E}">
        <p14:creationId xmlns:p14="http://schemas.microsoft.com/office/powerpoint/2010/main" val="9500221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AD81E1-5C0E-3D28-89A2-AE09C937432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8319E22-0898-2332-E214-8919804BAE8D}"/>
              </a:ext>
            </a:extLst>
          </p:cNvPr>
          <p:cNvSpPr>
            <a:spLocks noGrp="1"/>
          </p:cNvSpPr>
          <p:nvPr>
            <p:ph type="title"/>
          </p:nvPr>
        </p:nvSpPr>
        <p:spPr/>
        <p:txBody>
          <a:bodyPr>
            <a:normAutofit/>
          </a:bodyPr>
          <a:lstStyle/>
          <a:p>
            <a:r>
              <a:rPr lang="nl-BE" dirty="0"/>
              <a:t>IDS </a:t>
            </a:r>
            <a:r>
              <a:rPr lang="nl-BE" dirty="0" err="1"/>
              <a:t>Structure</a:t>
            </a:r>
            <a:r>
              <a:rPr lang="nl-BE" dirty="0"/>
              <a:t> | </a:t>
            </a:r>
            <a:r>
              <a:rPr lang="nl-BE" dirty="0" err="1"/>
              <a:t>Cardinality</a:t>
            </a:r>
            <a:endParaRPr lang="nl-BE" dirty="0"/>
          </a:p>
        </p:txBody>
      </p:sp>
      <p:pic>
        <p:nvPicPr>
          <p:cNvPr id="4" name="Tijdelijke aanduiding voor inhoud 3">
            <a:extLst>
              <a:ext uri="{FF2B5EF4-FFF2-40B4-BE49-F238E27FC236}">
                <a16:creationId xmlns:a16="http://schemas.microsoft.com/office/drawing/2014/main" id="{0DFB2AAE-2C43-E781-AA00-5E332E717A64}"/>
              </a:ext>
            </a:extLst>
          </p:cNvPr>
          <p:cNvPicPr>
            <a:picLocks noGrp="1" noChangeAspect="1"/>
          </p:cNvPicPr>
          <p:nvPr>
            <p:ph idx="1"/>
          </p:nvPr>
        </p:nvPicPr>
        <p:blipFill>
          <a:blip r:embed="rId3"/>
          <a:stretch>
            <a:fillRect/>
          </a:stretch>
        </p:blipFill>
        <p:spPr>
          <a:xfrm>
            <a:off x="2068069" y="2073073"/>
            <a:ext cx="8035224" cy="3054361"/>
          </a:xfrm>
          <a:prstGeom prst="rect">
            <a:avLst/>
          </a:prstGeom>
        </p:spPr>
      </p:pic>
      <p:sp>
        <p:nvSpPr>
          <p:cNvPr id="5" name="Tekstvak 4">
            <a:extLst>
              <a:ext uri="{FF2B5EF4-FFF2-40B4-BE49-F238E27FC236}">
                <a16:creationId xmlns:a16="http://schemas.microsoft.com/office/drawing/2014/main" id="{AEF37F3B-FCE3-FBFC-82DB-1F61125716B6}"/>
              </a:ext>
            </a:extLst>
          </p:cNvPr>
          <p:cNvSpPr txBox="1"/>
          <p:nvPr/>
        </p:nvSpPr>
        <p:spPr>
          <a:xfrm>
            <a:off x="7997754" y="2151163"/>
            <a:ext cx="1754006" cy="461665"/>
          </a:xfrm>
          <a:prstGeom prst="rect">
            <a:avLst/>
          </a:prstGeom>
          <a:noFill/>
        </p:spPr>
        <p:txBody>
          <a:bodyPr wrap="square" rtlCol="0">
            <a:spAutoFit/>
          </a:bodyPr>
          <a:lstStyle/>
          <a:p>
            <a:pPr algn="ctr"/>
            <a:r>
              <a:rPr lang="en-GB" sz="2400" b="1" dirty="0">
                <a:solidFill>
                  <a:schemeClr val="accent4"/>
                </a:solidFill>
                <a:latin typeface="Ink Free" panose="03080402000500000000" pitchFamily="66" charset="0"/>
                <a:cs typeface="Dreaming Outloud Script Pro" panose="020F0502020204030204" pitchFamily="66" charset="0"/>
              </a:rPr>
              <a:t>Applicability</a:t>
            </a:r>
          </a:p>
        </p:txBody>
      </p:sp>
      <p:sp>
        <p:nvSpPr>
          <p:cNvPr id="6" name="Rechthoek 5">
            <a:extLst>
              <a:ext uri="{FF2B5EF4-FFF2-40B4-BE49-F238E27FC236}">
                <a16:creationId xmlns:a16="http://schemas.microsoft.com/office/drawing/2014/main" id="{EFBF9DE4-408F-F953-274E-D396CA4C2C13}"/>
              </a:ext>
            </a:extLst>
          </p:cNvPr>
          <p:cNvSpPr/>
          <p:nvPr/>
        </p:nvSpPr>
        <p:spPr>
          <a:xfrm>
            <a:off x="2047431" y="3592197"/>
            <a:ext cx="8055862" cy="548641"/>
          </a:xfrm>
          <a:custGeom>
            <a:avLst/>
            <a:gdLst>
              <a:gd name="csX0" fmla="*/ 0 w 8055862"/>
              <a:gd name="csY0" fmla="*/ 0 h 548641"/>
              <a:gd name="csX1" fmla="*/ 590763 w 8055862"/>
              <a:gd name="csY1" fmla="*/ 0 h 548641"/>
              <a:gd name="csX2" fmla="*/ 1342644 w 8055862"/>
              <a:gd name="csY2" fmla="*/ 0 h 548641"/>
              <a:gd name="csX3" fmla="*/ 1852848 w 8055862"/>
              <a:gd name="csY3" fmla="*/ 0 h 548641"/>
              <a:gd name="csX4" fmla="*/ 2685287 w 8055862"/>
              <a:gd name="csY4" fmla="*/ 0 h 548641"/>
              <a:gd name="csX5" fmla="*/ 3114933 w 8055862"/>
              <a:gd name="csY5" fmla="*/ 0 h 548641"/>
              <a:gd name="csX6" fmla="*/ 3544579 w 8055862"/>
              <a:gd name="csY6" fmla="*/ 0 h 548641"/>
              <a:gd name="csX7" fmla="*/ 4135342 w 8055862"/>
              <a:gd name="csY7" fmla="*/ 0 h 548641"/>
              <a:gd name="csX8" fmla="*/ 4564988 w 8055862"/>
              <a:gd name="csY8" fmla="*/ 0 h 548641"/>
              <a:gd name="csX9" fmla="*/ 4994634 w 8055862"/>
              <a:gd name="csY9" fmla="*/ 0 h 548641"/>
              <a:gd name="csX10" fmla="*/ 5504839 w 8055862"/>
              <a:gd name="csY10" fmla="*/ 0 h 548641"/>
              <a:gd name="csX11" fmla="*/ 5934485 w 8055862"/>
              <a:gd name="csY11" fmla="*/ 0 h 548641"/>
              <a:gd name="csX12" fmla="*/ 6444690 w 8055862"/>
              <a:gd name="csY12" fmla="*/ 0 h 548641"/>
              <a:gd name="csX13" fmla="*/ 6874336 w 8055862"/>
              <a:gd name="csY13" fmla="*/ 0 h 548641"/>
              <a:gd name="csX14" fmla="*/ 8055862 w 8055862"/>
              <a:gd name="csY14" fmla="*/ 0 h 548641"/>
              <a:gd name="csX15" fmla="*/ 8055862 w 8055862"/>
              <a:gd name="csY15" fmla="*/ 548641 h 548641"/>
              <a:gd name="csX16" fmla="*/ 7465099 w 8055862"/>
              <a:gd name="csY16" fmla="*/ 548641 h 548641"/>
              <a:gd name="csX17" fmla="*/ 6793777 w 8055862"/>
              <a:gd name="csY17" fmla="*/ 548641 h 548641"/>
              <a:gd name="csX18" fmla="*/ 6041897 w 8055862"/>
              <a:gd name="csY18" fmla="*/ 548641 h 548641"/>
              <a:gd name="csX19" fmla="*/ 5531692 w 8055862"/>
              <a:gd name="csY19" fmla="*/ 548641 h 548641"/>
              <a:gd name="csX20" fmla="*/ 5021487 w 8055862"/>
              <a:gd name="csY20" fmla="*/ 548641 h 548641"/>
              <a:gd name="csX21" fmla="*/ 4430724 w 8055862"/>
              <a:gd name="csY21" fmla="*/ 548641 h 548641"/>
              <a:gd name="csX22" fmla="*/ 3678844 w 8055862"/>
              <a:gd name="csY22" fmla="*/ 548641 h 548641"/>
              <a:gd name="csX23" fmla="*/ 3007522 w 8055862"/>
              <a:gd name="csY23" fmla="*/ 548641 h 548641"/>
              <a:gd name="csX24" fmla="*/ 2175083 w 8055862"/>
              <a:gd name="csY24" fmla="*/ 548641 h 548641"/>
              <a:gd name="csX25" fmla="*/ 1503761 w 8055862"/>
              <a:gd name="csY25" fmla="*/ 548641 h 548641"/>
              <a:gd name="csX26" fmla="*/ 832439 w 8055862"/>
              <a:gd name="csY26" fmla="*/ 548641 h 548641"/>
              <a:gd name="csX27" fmla="*/ 0 w 8055862"/>
              <a:gd name="csY27" fmla="*/ 548641 h 548641"/>
              <a:gd name="csX28" fmla="*/ 0 w 8055862"/>
              <a:gd name="csY28" fmla="*/ 0 h 5486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Lst>
            <a:rect l="l" t="t" r="r" b="b"/>
            <a:pathLst>
              <a:path w="8055862" h="548641" extrusionOk="0">
                <a:moveTo>
                  <a:pt x="0" y="0"/>
                </a:moveTo>
                <a:cubicBezTo>
                  <a:pt x="284995" y="-9024"/>
                  <a:pt x="450725" y="-24909"/>
                  <a:pt x="590763" y="0"/>
                </a:cubicBezTo>
                <a:cubicBezTo>
                  <a:pt x="730801" y="24909"/>
                  <a:pt x="1012708" y="19955"/>
                  <a:pt x="1342644" y="0"/>
                </a:cubicBezTo>
                <a:cubicBezTo>
                  <a:pt x="1672580" y="-19955"/>
                  <a:pt x="1624760" y="7717"/>
                  <a:pt x="1852848" y="0"/>
                </a:cubicBezTo>
                <a:cubicBezTo>
                  <a:pt x="2080936" y="-7717"/>
                  <a:pt x="2287429" y="40404"/>
                  <a:pt x="2685287" y="0"/>
                </a:cubicBezTo>
                <a:cubicBezTo>
                  <a:pt x="3083145" y="-40404"/>
                  <a:pt x="3006532" y="-18672"/>
                  <a:pt x="3114933" y="0"/>
                </a:cubicBezTo>
                <a:cubicBezTo>
                  <a:pt x="3223334" y="18672"/>
                  <a:pt x="3413260" y="-6895"/>
                  <a:pt x="3544579" y="0"/>
                </a:cubicBezTo>
                <a:cubicBezTo>
                  <a:pt x="3675898" y="6895"/>
                  <a:pt x="3995061" y="-5530"/>
                  <a:pt x="4135342" y="0"/>
                </a:cubicBezTo>
                <a:cubicBezTo>
                  <a:pt x="4275623" y="5530"/>
                  <a:pt x="4424266" y="-15582"/>
                  <a:pt x="4564988" y="0"/>
                </a:cubicBezTo>
                <a:cubicBezTo>
                  <a:pt x="4705710" y="15582"/>
                  <a:pt x="4908253" y="-5025"/>
                  <a:pt x="4994634" y="0"/>
                </a:cubicBezTo>
                <a:cubicBezTo>
                  <a:pt x="5081015" y="5025"/>
                  <a:pt x="5306244" y="4415"/>
                  <a:pt x="5504839" y="0"/>
                </a:cubicBezTo>
                <a:cubicBezTo>
                  <a:pt x="5703434" y="-4415"/>
                  <a:pt x="5785128" y="-21312"/>
                  <a:pt x="5934485" y="0"/>
                </a:cubicBezTo>
                <a:cubicBezTo>
                  <a:pt x="6083842" y="21312"/>
                  <a:pt x="6277513" y="24822"/>
                  <a:pt x="6444690" y="0"/>
                </a:cubicBezTo>
                <a:cubicBezTo>
                  <a:pt x="6611868" y="-24822"/>
                  <a:pt x="6660680" y="-10968"/>
                  <a:pt x="6874336" y="0"/>
                </a:cubicBezTo>
                <a:cubicBezTo>
                  <a:pt x="7087992" y="10968"/>
                  <a:pt x="7727112" y="45175"/>
                  <a:pt x="8055862" y="0"/>
                </a:cubicBezTo>
                <a:cubicBezTo>
                  <a:pt x="8030680" y="110336"/>
                  <a:pt x="8048785" y="302101"/>
                  <a:pt x="8055862" y="548641"/>
                </a:cubicBezTo>
                <a:cubicBezTo>
                  <a:pt x="7935480" y="557516"/>
                  <a:pt x="7676070" y="549449"/>
                  <a:pt x="7465099" y="548641"/>
                </a:cubicBezTo>
                <a:cubicBezTo>
                  <a:pt x="7254128" y="547833"/>
                  <a:pt x="6933571" y="550553"/>
                  <a:pt x="6793777" y="548641"/>
                </a:cubicBezTo>
                <a:cubicBezTo>
                  <a:pt x="6653983" y="546729"/>
                  <a:pt x="6244837" y="570590"/>
                  <a:pt x="6041897" y="548641"/>
                </a:cubicBezTo>
                <a:cubicBezTo>
                  <a:pt x="5838957" y="526692"/>
                  <a:pt x="5705482" y="538752"/>
                  <a:pt x="5531692" y="548641"/>
                </a:cubicBezTo>
                <a:cubicBezTo>
                  <a:pt x="5357902" y="558530"/>
                  <a:pt x="5171437" y="544566"/>
                  <a:pt x="5021487" y="548641"/>
                </a:cubicBezTo>
                <a:cubicBezTo>
                  <a:pt x="4871537" y="552716"/>
                  <a:pt x="4619904" y="536003"/>
                  <a:pt x="4430724" y="548641"/>
                </a:cubicBezTo>
                <a:cubicBezTo>
                  <a:pt x="4241544" y="561279"/>
                  <a:pt x="3997402" y="547895"/>
                  <a:pt x="3678844" y="548641"/>
                </a:cubicBezTo>
                <a:cubicBezTo>
                  <a:pt x="3360286" y="549387"/>
                  <a:pt x="3320449" y="544945"/>
                  <a:pt x="3007522" y="548641"/>
                </a:cubicBezTo>
                <a:cubicBezTo>
                  <a:pt x="2694595" y="552337"/>
                  <a:pt x="2477968" y="584316"/>
                  <a:pt x="2175083" y="548641"/>
                </a:cubicBezTo>
                <a:cubicBezTo>
                  <a:pt x="1872198" y="512966"/>
                  <a:pt x="1754344" y="557803"/>
                  <a:pt x="1503761" y="548641"/>
                </a:cubicBezTo>
                <a:cubicBezTo>
                  <a:pt x="1253178" y="539479"/>
                  <a:pt x="987262" y="515517"/>
                  <a:pt x="832439" y="548641"/>
                </a:cubicBezTo>
                <a:cubicBezTo>
                  <a:pt x="677616" y="581765"/>
                  <a:pt x="290335" y="584753"/>
                  <a:pt x="0" y="548641"/>
                </a:cubicBezTo>
                <a:cubicBezTo>
                  <a:pt x="21599" y="389167"/>
                  <a:pt x="24047" y="153855"/>
                  <a:pt x="0" y="0"/>
                </a:cubicBezTo>
                <a:close/>
              </a:path>
            </a:pathLst>
          </a:custGeom>
          <a:noFill/>
          <a:ln w="28575">
            <a:solidFill>
              <a:srgbClr val="0F9EB0"/>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 name="Tekstvak 6">
            <a:extLst>
              <a:ext uri="{FF2B5EF4-FFF2-40B4-BE49-F238E27FC236}">
                <a16:creationId xmlns:a16="http://schemas.microsoft.com/office/drawing/2014/main" id="{2CC86CF3-27BE-A400-C536-454D025F4ADB}"/>
              </a:ext>
            </a:extLst>
          </p:cNvPr>
          <p:cNvSpPr txBox="1"/>
          <p:nvPr/>
        </p:nvSpPr>
        <p:spPr>
          <a:xfrm>
            <a:off x="1426866" y="5289585"/>
            <a:ext cx="8697065" cy="646331"/>
          </a:xfrm>
          <a:prstGeom prst="rect">
            <a:avLst/>
          </a:prstGeom>
          <a:noFill/>
        </p:spPr>
        <p:txBody>
          <a:bodyPr wrap="square" rtlCol="0">
            <a:spAutoFit/>
          </a:bodyPr>
          <a:lstStyle/>
          <a:p>
            <a:pPr algn="r"/>
            <a:r>
              <a:rPr lang="en-US" sz="2000" b="1" dirty="0">
                <a:solidFill>
                  <a:schemeClr val="accent4"/>
                </a:solidFill>
              </a:rPr>
              <a:t>At least one object according to the determined applicability must exist
</a:t>
            </a:r>
            <a:r>
              <a:rPr lang="en-US" sz="1600" dirty="0">
                <a:solidFill>
                  <a:schemeClr val="accent4"/>
                </a:solidFill>
              </a:rPr>
              <a:t>For example, there must be one reference object that defines the zero point.</a:t>
            </a:r>
            <a:endParaRPr lang="en-GB" sz="1600" i="1" dirty="0">
              <a:solidFill>
                <a:schemeClr val="accent4"/>
              </a:solidFill>
            </a:endParaRPr>
          </a:p>
        </p:txBody>
      </p:sp>
      <p:sp>
        <p:nvSpPr>
          <p:cNvPr id="3" name="Tekstvak 2">
            <a:extLst>
              <a:ext uri="{FF2B5EF4-FFF2-40B4-BE49-F238E27FC236}">
                <a16:creationId xmlns:a16="http://schemas.microsoft.com/office/drawing/2014/main" id="{80648EE6-B2C3-039E-95F3-40C10364FE91}"/>
              </a:ext>
            </a:extLst>
          </p:cNvPr>
          <p:cNvSpPr txBox="1"/>
          <p:nvPr/>
        </p:nvSpPr>
        <p:spPr>
          <a:xfrm>
            <a:off x="4069207" y="5070510"/>
            <a:ext cx="6096000" cy="276999"/>
          </a:xfrm>
          <a:prstGeom prst="rect">
            <a:avLst/>
          </a:prstGeom>
          <a:noFill/>
        </p:spPr>
        <p:txBody>
          <a:bodyPr wrap="square">
            <a:spAutoFit/>
          </a:bodyPr>
          <a:lstStyle/>
          <a:p>
            <a:pPr algn="r"/>
            <a:r>
              <a:rPr lang="en-US" sz="1200" dirty="0"/>
              <a:t>© </a:t>
            </a:r>
            <a:r>
              <a:rPr lang="en-US" sz="1200" dirty="0" err="1"/>
              <a:t>buildingSMART</a:t>
            </a:r>
            <a:r>
              <a:rPr lang="en-US" sz="1200" dirty="0"/>
              <a:t> International – IDS User Manual (GitHub), CC BY-ND 4.0.</a:t>
            </a:r>
            <a:endParaRPr lang="nl-BE" sz="1200" dirty="0"/>
          </a:p>
        </p:txBody>
      </p:sp>
    </p:spTree>
    <p:extLst>
      <p:ext uri="{BB962C8B-B14F-4D97-AF65-F5344CB8AC3E}">
        <p14:creationId xmlns:p14="http://schemas.microsoft.com/office/powerpoint/2010/main" val="3982913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E890F0E8-7885-14FF-A348-13F0952F5817}"/>
              </a:ext>
            </a:extLst>
          </p:cNvPr>
          <p:cNvSpPr>
            <a:spLocks noGrp="1"/>
          </p:cNvSpPr>
          <p:nvPr>
            <p:ph type="title"/>
          </p:nvPr>
        </p:nvSpPr>
        <p:spPr/>
        <p:txBody>
          <a:bodyPr/>
          <a:lstStyle/>
          <a:p>
            <a:r>
              <a:rPr lang="nl-NL" dirty="0"/>
              <a:t>Information Delivery </a:t>
            </a:r>
            <a:r>
              <a:rPr lang="nl-NL" dirty="0" err="1"/>
              <a:t>Specification</a:t>
            </a:r>
            <a:r>
              <a:rPr lang="nl-NL" dirty="0"/>
              <a:t> (IDS)</a:t>
            </a:r>
            <a:endParaRPr lang="nl-BE" dirty="0"/>
          </a:p>
        </p:txBody>
      </p:sp>
      <p:sp>
        <p:nvSpPr>
          <p:cNvPr id="8" name="Tijdelijke aanduiding voor inhoud 7">
            <a:extLst>
              <a:ext uri="{FF2B5EF4-FFF2-40B4-BE49-F238E27FC236}">
                <a16:creationId xmlns:a16="http://schemas.microsoft.com/office/drawing/2014/main" id="{9ED64B0C-F03C-C3E8-5B60-5436A37744D3}"/>
              </a:ext>
            </a:extLst>
          </p:cNvPr>
          <p:cNvSpPr>
            <a:spLocks noGrp="1"/>
          </p:cNvSpPr>
          <p:nvPr>
            <p:ph idx="1"/>
          </p:nvPr>
        </p:nvSpPr>
        <p:spPr/>
        <p:txBody>
          <a:bodyPr/>
          <a:lstStyle/>
          <a:p>
            <a:r>
              <a:rPr lang="en-US" b="1" dirty="0" err="1"/>
              <a:t>buildingSMART</a:t>
            </a:r>
            <a:r>
              <a:rPr lang="en-US" b="1" dirty="0"/>
              <a:t> standard for defining information requirements in a computer-interpretable form. </a:t>
            </a:r>
          </a:p>
          <a:p>
            <a:pPr lvl="2"/>
            <a:r>
              <a:rPr lang="en-US" sz="1800" dirty="0"/>
              <a:t>It enables automatic checks of IFC models, which increases quality assurance and data reliability. IDS also supports efficient delivery of the data by setting expectations and providing clear guidance on what needs to be exchanged.
An IDS user can specify how objects, classifications, materials, properties and even values should be provided in an IFC model.</a:t>
            </a:r>
            <a:endParaRPr lang="nl-BE" sz="1800" dirty="0"/>
          </a:p>
        </p:txBody>
      </p:sp>
    </p:spTree>
    <p:extLst>
      <p:ext uri="{BB962C8B-B14F-4D97-AF65-F5344CB8AC3E}">
        <p14:creationId xmlns:p14="http://schemas.microsoft.com/office/powerpoint/2010/main" val="12721223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A230B-62EC-A573-0B20-E363A448EC4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872A0FC-B6B7-F11E-FBD9-EC3808354FAA}"/>
              </a:ext>
            </a:extLst>
          </p:cNvPr>
          <p:cNvSpPr>
            <a:spLocks noGrp="1"/>
          </p:cNvSpPr>
          <p:nvPr>
            <p:ph type="title"/>
          </p:nvPr>
        </p:nvSpPr>
        <p:spPr/>
        <p:txBody>
          <a:bodyPr>
            <a:normAutofit/>
          </a:bodyPr>
          <a:lstStyle/>
          <a:p>
            <a:r>
              <a:rPr lang="nl-BE" dirty="0"/>
              <a:t>IDS </a:t>
            </a:r>
            <a:r>
              <a:rPr lang="nl-BE" dirty="0" err="1"/>
              <a:t>Structure</a:t>
            </a:r>
            <a:r>
              <a:rPr lang="nl-BE" dirty="0"/>
              <a:t> | </a:t>
            </a:r>
            <a:r>
              <a:rPr lang="nl-BE" dirty="0" err="1"/>
              <a:t>Cardinality</a:t>
            </a:r>
            <a:endParaRPr lang="nl-BE" dirty="0"/>
          </a:p>
        </p:txBody>
      </p:sp>
      <p:pic>
        <p:nvPicPr>
          <p:cNvPr id="4" name="Tijdelijke aanduiding voor inhoud 3">
            <a:extLst>
              <a:ext uri="{FF2B5EF4-FFF2-40B4-BE49-F238E27FC236}">
                <a16:creationId xmlns:a16="http://schemas.microsoft.com/office/drawing/2014/main" id="{91E373A0-BF33-4319-4A65-D517BCB12144}"/>
              </a:ext>
            </a:extLst>
          </p:cNvPr>
          <p:cNvPicPr>
            <a:picLocks noGrp="1" noChangeAspect="1"/>
          </p:cNvPicPr>
          <p:nvPr>
            <p:ph idx="1"/>
          </p:nvPr>
        </p:nvPicPr>
        <p:blipFill>
          <a:blip r:embed="rId2"/>
          <a:stretch>
            <a:fillRect/>
          </a:stretch>
        </p:blipFill>
        <p:spPr>
          <a:xfrm>
            <a:off x="2068069" y="2074693"/>
            <a:ext cx="8035224" cy="3054361"/>
          </a:xfrm>
          <a:prstGeom prst="rect">
            <a:avLst/>
          </a:prstGeom>
        </p:spPr>
      </p:pic>
      <p:sp>
        <p:nvSpPr>
          <p:cNvPr id="5" name="Tekstvak 4">
            <a:extLst>
              <a:ext uri="{FF2B5EF4-FFF2-40B4-BE49-F238E27FC236}">
                <a16:creationId xmlns:a16="http://schemas.microsoft.com/office/drawing/2014/main" id="{E4029647-34EC-C8D6-2F2F-906FB88B84F7}"/>
              </a:ext>
            </a:extLst>
          </p:cNvPr>
          <p:cNvSpPr txBox="1"/>
          <p:nvPr/>
        </p:nvSpPr>
        <p:spPr>
          <a:xfrm>
            <a:off x="7997754" y="2152783"/>
            <a:ext cx="1754006" cy="461665"/>
          </a:xfrm>
          <a:prstGeom prst="rect">
            <a:avLst/>
          </a:prstGeom>
          <a:noFill/>
        </p:spPr>
        <p:txBody>
          <a:bodyPr wrap="square" rtlCol="0">
            <a:spAutoFit/>
          </a:bodyPr>
          <a:lstStyle/>
          <a:p>
            <a:pPr algn="ctr"/>
            <a:r>
              <a:rPr lang="en-GB" sz="2400" b="1" dirty="0">
                <a:solidFill>
                  <a:schemeClr val="accent4"/>
                </a:solidFill>
                <a:latin typeface="Ink Free" panose="03080402000500000000" pitchFamily="66" charset="0"/>
                <a:cs typeface="Dreaming Outloud Script Pro" panose="020F0502020204030204" pitchFamily="66" charset="0"/>
              </a:rPr>
              <a:t>Applicability</a:t>
            </a:r>
          </a:p>
        </p:txBody>
      </p:sp>
      <p:sp>
        <p:nvSpPr>
          <p:cNvPr id="6" name="Rechthoek 5">
            <a:extLst>
              <a:ext uri="{FF2B5EF4-FFF2-40B4-BE49-F238E27FC236}">
                <a16:creationId xmlns:a16="http://schemas.microsoft.com/office/drawing/2014/main" id="{774FAA5B-7EBD-EA05-84AF-C7CE87533A7D}"/>
              </a:ext>
            </a:extLst>
          </p:cNvPr>
          <p:cNvSpPr/>
          <p:nvPr/>
        </p:nvSpPr>
        <p:spPr>
          <a:xfrm>
            <a:off x="2047431" y="4063056"/>
            <a:ext cx="8055862" cy="548641"/>
          </a:xfrm>
          <a:custGeom>
            <a:avLst/>
            <a:gdLst>
              <a:gd name="csX0" fmla="*/ 0 w 8055862"/>
              <a:gd name="csY0" fmla="*/ 0 h 548641"/>
              <a:gd name="csX1" fmla="*/ 590763 w 8055862"/>
              <a:gd name="csY1" fmla="*/ 0 h 548641"/>
              <a:gd name="csX2" fmla="*/ 1342644 w 8055862"/>
              <a:gd name="csY2" fmla="*/ 0 h 548641"/>
              <a:gd name="csX3" fmla="*/ 1852848 w 8055862"/>
              <a:gd name="csY3" fmla="*/ 0 h 548641"/>
              <a:gd name="csX4" fmla="*/ 2685287 w 8055862"/>
              <a:gd name="csY4" fmla="*/ 0 h 548641"/>
              <a:gd name="csX5" fmla="*/ 3114933 w 8055862"/>
              <a:gd name="csY5" fmla="*/ 0 h 548641"/>
              <a:gd name="csX6" fmla="*/ 3544579 w 8055862"/>
              <a:gd name="csY6" fmla="*/ 0 h 548641"/>
              <a:gd name="csX7" fmla="*/ 4135342 w 8055862"/>
              <a:gd name="csY7" fmla="*/ 0 h 548641"/>
              <a:gd name="csX8" fmla="*/ 4564988 w 8055862"/>
              <a:gd name="csY8" fmla="*/ 0 h 548641"/>
              <a:gd name="csX9" fmla="*/ 4994634 w 8055862"/>
              <a:gd name="csY9" fmla="*/ 0 h 548641"/>
              <a:gd name="csX10" fmla="*/ 5504839 w 8055862"/>
              <a:gd name="csY10" fmla="*/ 0 h 548641"/>
              <a:gd name="csX11" fmla="*/ 5934485 w 8055862"/>
              <a:gd name="csY11" fmla="*/ 0 h 548641"/>
              <a:gd name="csX12" fmla="*/ 6444690 w 8055862"/>
              <a:gd name="csY12" fmla="*/ 0 h 548641"/>
              <a:gd name="csX13" fmla="*/ 6874336 w 8055862"/>
              <a:gd name="csY13" fmla="*/ 0 h 548641"/>
              <a:gd name="csX14" fmla="*/ 8055862 w 8055862"/>
              <a:gd name="csY14" fmla="*/ 0 h 548641"/>
              <a:gd name="csX15" fmla="*/ 8055862 w 8055862"/>
              <a:gd name="csY15" fmla="*/ 548641 h 548641"/>
              <a:gd name="csX16" fmla="*/ 7465099 w 8055862"/>
              <a:gd name="csY16" fmla="*/ 548641 h 548641"/>
              <a:gd name="csX17" fmla="*/ 6793777 w 8055862"/>
              <a:gd name="csY17" fmla="*/ 548641 h 548641"/>
              <a:gd name="csX18" fmla="*/ 6041897 w 8055862"/>
              <a:gd name="csY18" fmla="*/ 548641 h 548641"/>
              <a:gd name="csX19" fmla="*/ 5531692 w 8055862"/>
              <a:gd name="csY19" fmla="*/ 548641 h 548641"/>
              <a:gd name="csX20" fmla="*/ 5021487 w 8055862"/>
              <a:gd name="csY20" fmla="*/ 548641 h 548641"/>
              <a:gd name="csX21" fmla="*/ 4430724 w 8055862"/>
              <a:gd name="csY21" fmla="*/ 548641 h 548641"/>
              <a:gd name="csX22" fmla="*/ 3678844 w 8055862"/>
              <a:gd name="csY22" fmla="*/ 548641 h 548641"/>
              <a:gd name="csX23" fmla="*/ 3007522 w 8055862"/>
              <a:gd name="csY23" fmla="*/ 548641 h 548641"/>
              <a:gd name="csX24" fmla="*/ 2175083 w 8055862"/>
              <a:gd name="csY24" fmla="*/ 548641 h 548641"/>
              <a:gd name="csX25" fmla="*/ 1503761 w 8055862"/>
              <a:gd name="csY25" fmla="*/ 548641 h 548641"/>
              <a:gd name="csX26" fmla="*/ 832439 w 8055862"/>
              <a:gd name="csY26" fmla="*/ 548641 h 548641"/>
              <a:gd name="csX27" fmla="*/ 0 w 8055862"/>
              <a:gd name="csY27" fmla="*/ 548641 h 548641"/>
              <a:gd name="csX28" fmla="*/ 0 w 8055862"/>
              <a:gd name="csY28" fmla="*/ 0 h 5486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Lst>
            <a:rect l="l" t="t" r="r" b="b"/>
            <a:pathLst>
              <a:path w="8055862" h="548641" extrusionOk="0">
                <a:moveTo>
                  <a:pt x="0" y="0"/>
                </a:moveTo>
                <a:cubicBezTo>
                  <a:pt x="284995" y="-9024"/>
                  <a:pt x="450725" y="-24909"/>
                  <a:pt x="590763" y="0"/>
                </a:cubicBezTo>
                <a:cubicBezTo>
                  <a:pt x="730801" y="24909"/>
                  <a:pt x="1012708" y="19955"/>
                  <a:pt x="1342644" y="0"/>
                </a:cubicBezTo>
                <a:cubicBezTo>
                  <a:pt x="1672580" y="-19955"/>
                  <a:pt x="1624760" y="7717"/>
                  <a:pt x="1852848" y="0"/>
                </a:cubicBezTo>
                <a:cubicBezTo>
                  <a:pt x="2080936" y="-7717"/>
                  <a:pt x="2287429" y="40404"/>
                  <a:pt x="2685287" y="0"/>
                </a:cubicBezTo>
                <a:cubicBezTo>
                  <a:pt x="3083145" y="-40404"/>
                  <a:pt x="3006532" y="-18672"/>
                  <a:pt x="3114933" y="0"/>
                </a:cubicBezTo>
                <a:cubicBezTo>
                  <a:pt x="3223334" y="18672"/>
                  <a:pt x="3413260" y="-6895"/>
                  <a:pt x="3544579" y="0"/>
                </a:cubicBezTo>
                <a:cubicBezTo>
                  <a:pt x="3675898" y="6895"/>
                  <a:pt x="3995061" y="-5530"/>
                  <a:pt x="4135342" y="0"/>
                </a:cubicBezTo>
                <a:cubicBezTo>
                  <a:pt x="4275623" y="5530"/>
                  <a:pt x="4424266" y="-15582"/>
                  <a:pt x="4564988" y="0"/>
                </a:cubicBezTo>
                <a:cubicBezTo>
                  <a:pt x="4705710" y="15582"/>
                  <a:pt x="4908253" y="-5025"/>
                  <a:pt x="4994634" y="0"/>
                </a:cubicBezTo>
                <a:cubicBezTo>
                  <a:pt x="5081015" y="5025"/>
                  <a:pt x="5306244" y="4415"/>
                  <a:pt x="5504839" y="0"/>
                </a:cubicBezTo>
                <a:cubicBezTo>
                  <a:pt x="5703434" y="-4415"/>
                  <a:pt x="5785128" y="-21312"/>
                  <a:pt x="5934485" y="0"/>
                </a:cubicBezTo>
                <a:cubicBezTo>
                  <a:pt x="6083842" y="21312"/>
                  <a:pt x="6277513" y="24822"/>
                  <a:pt x="6444690" y="0"/>
                </a:cubicBezTo>
                <a:cubicBezTo>
                  <a:pt x="6611868" y="-24822"/>
                  <a:pt x="6660680" y="-10968"/>
                  <a:pt x="6874336" y="0"/>
                </a:cubicBezTo>
                <a:cubicBezTo>
                  <a:pt x="7087992" y="10968"/>
                  <a:pt x="7727112" y="45175"/>
                  <a:pt x="8055862" y="0"/>
                </a:cubicBezTo>
                <a:cubicBezTo>
                  <a:pt x="8030680" y="110336"/>
                  <a:pt x="8048785" y="302101"/>
                  <a:pt x="8055862" y="548641"/>
                </a:cubicBezTo>
                <a:cubicBezTo>
                  <a:pt x="7935480" y="557516"/>
                  <a:pt x="7676070" y="549449"/>
                  <a:pt x="7465099" y="548641"/>
                </a:cubicBezTo>
                <a:cubicBezTo>
                  <a:pt x="7254128" y="547833"/>
                  <a:pt x="6933571" y="550553"/>
                  <a:pt x="6793777" y="548641"/>
                </a:cubicBezTo>
                <a:cubicBezTo>
                  <a:pt x="6653983" y="546729"/>
                  <a:pt x="6244837" y="570590"/>
                  <a:pt x="6041897" y="548641"/>
                </a:cubicBezTo>
                <a:cubicBezTo>
                  <a:pt x="5838957" y="526692"/>
                  <a:pt x="5705482" y="538752"/>
                  <a:pt x="5531692" y="548641"/>
                </a:cubicBezTo>
                <a:cubicBezTo>
                  <a:pt x="5357902" y="558530"/>
                  <a:pt x="5171437" y="544566"/>
                  <a:pt x="5021487" y="548641"/>
                </a:cubicBezTo>
                <a:cubicBezTo>
                  <a:pt x="4871537" y="552716"/>
                  <a:pt x="4619904" y="536003"/>
                  <a:pt x="4430724" y="548641"/>
                </a:cubicBezTo>
                <a:cubicBezTo>
                  <a:pt x="4241544" y="561279"/>
                  <a:pt x="3997402" y="547895"/>
                  <a:pt x="3678844" y="548641"/>
                </a:cubicBezTo>
                <a:cubicBezTo>
                  <a:pt x="3360286" y="549387"/>
                  <a:pt x="3320449" y="544945"/>
                  <a:pt x="3007522" y="548641"/>
                </a:cubicBezTo>
                <a:cubicBezTo>
                  <a:pt x="2694595" y="552337"/>
                  <a:pt x="2477968" y="584316"/>
                  <a:pt x="2175083" y="548641"/>
                </a:cubicBezTo>
                <a:cubicBezTo>
                  <a:pt x="1872198" y="512966"/>
                  <a:pt x="1754344" y="557803"/>
                  <a:pt x="1503761" y="548641"/>
                </a:cubicBezTo>
                <a:cubicBezTo>
                  <a:pt x="1253178" y="539479"/>
                  <a:pt x="987262" y="515517"/>
                  <a:pt x="832439" y="548641"/>
                </a:cubicBezTo>
                <a:cubicBezTo>
                  <a:pt x="677616" y="581765"/>
                  <a:pt x="290335" y="584753"/>
                  <a:pt x="0" y="548641"/>
                </a:cubicBezTo>
                <a:cubicBezTo>
                  <a:pt x="21599" y="389167"/>
                  <a:pt x="24047" y="153855"/>
                  <a:pt x="0" y="0"/>
                </a:cubicBezTo>
                <a:close/>
              </a:path>
            </a:pathLst>
          </a:custGeom>
          <a:noFill/>
          <a:ln w="28575">
            <a:solidFill>
              <a:srgbClr val="0F9EB0"/>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8" name="Tekstvak 7">
            <a:extLst>
              <a:ext uri="{FF2B5EF4-FFF2-40B4-BE49-F238E27FC236}">
                <a16:creationId xmlns:a16="http://schemas.microsoft.com/office/drawing/2014/main" id="{8C8DDD76-181A-9E09-2A17-F09B300A0878}"/>
              </a:ext>
            </a:extLst>
          </p:cNvPr>
          <p:cNvSpPr txBox="1"/>
          <p:nvPr/>
        </p:nvSpPr>
        <p:spPr>
          <a:xfrm>
            <a:off x="2109345" y="5291205"/>
            <a:ext cx="8014586" cy="646331"/>
          </a:xfrm>
          <a:prstGeom prst="rect">
            <a:avLst/>
          </a:prstGeom>
          <a:noFill/>
        </p:spPr>
        <p:txBody>
          <a:bodyPr wrap="square" rtlCol="0">
            <a:spAutoFit/>
          </a:bodyPr>
          <a:lstStyle/>
          <a:p>
            <a:pPr algn="r"/>
            <a:r>
              <a:rPr lang="en-US" sz="2000" b="1" dirty="0">
                <a:solidFill>
                  <a:schemeClr val="accent4"/>
                </a:solidFill>
              </a:rPr>
              <a:t>An object according to the determined applicability may exist
</a:t>
            </a:r>
            <a:r>
              <a:rPr lang="en-US" sz="1600" dirty="0">
                <a:solidFill>
                  <a:schemeClr val="accent4"/>
                </a:solidFill>
              </a:rPr>
              <a:t>For example: </a:t>
            </a:r>
            <a:r>
              <a:rPr lang="en-US" sz="1600" dirty="0" err="1">
                <a:solidFill>
                  <a:schemeClr val="accent4"/>
                </a:solidFill>
              </a:rPr>
              <a:t>IfcGrid</a:t>
            </a:r>
            <a:r>
              <a:rPr lang="en-US" sz="1600" dirty="0">
                <a:solidFill>
                  <a:schemeClr val="accent4"/>
                </a:solidFill>
              </a:rPr>
              <a:t> may be present in the model, but is not mandatory.</a:t>
            </a:r>
            <a:endParaRPr lang="en-GB" sz="1600" dirty="0">
              <a:solidFill>
                <a:schemeClr val="accent4"/>
              </a:solidFill>
            </a:endParaRPr>
          </a:p>
        </p:txBody>
      </p:sp>
      <p:sp>
        <p:nvSpPr>
          <p:cNvPr id="7" name="Tekstvak 6">
            <a:extLst>
              <a:ext uri="{FF2B5EF4-FFF2-40B4-BE49-F238E27FC236}">
                <a16:creationId xmlns:a16="http://schemas.microsoft.com/office/drawing/2014/main" id="{B771E380-2DFC-B8C3-F0E0-A9EC8BFD528C}"/>
              </a:ext>
            </a:extLst>
          </p:cNvPr>
          <p:cNvSpPr txBox="1"/>
          <p:nvPr/>
        </p:nvSpPr>
        <p:spPr>
          <a:xfrm>
            <a:off x="4069207" y="5072130"/>
            <a:ext cx="6096000" cy="276999"/>
          </a:xfrm>
          <a:prstGeom prst="rect">
            <a:avLst/>
          </a:prstGeom>
          <a:noFill/>
        </p:spPr>
        <p:txBody>
          <a:bodyPr wrap="square">
            <a:spAutoFit/>
          </a:bodyPr>
          <a:lstStyle/>
          <a:p>
            <a:pPr algn="r"/>
            <a:r>
              <a:rPr lang="en-US" sz="1200" dirty="0"/>
              <a:t>© </a:t>
            </a:r>
            <a:r>
              <a:rPr lang="en-US" sz="1200" dirty="0" err="1"/>
              <a:t>buildingSMART</a:t>
            </a:r>
            <a:r>
              <a:rPr lang="en-US" sz="1200" dirty="0"/>
              <a:t> International – IDS User Manual (GitHub), CC BY-ND 4.0.</a:t>
            </a:r>
            <a:endParaRPr lang="nl-BE" sz="1200" dirty="0"/>
          </a:p>
        </p:txBody>
      </p:sp>
    </p:spTree>
    <p:extLst>
      <p:ext uri="{BB962C8B-B14F-4D97-AF65-F5344CB8AC3E}">
        <p14:creationId xmlns:p14="http://schemas.microsoft.com/office/powerpoint/2010/main" val="35394286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35607D-0BF6-02D3-82C2-3707EE71DBA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0E8D74E-D858-2126-4F09-F6730FBCED92}"/>
              </a:ext>
            </a:extLst>
          </p:cNvPr>
          <p:cNvSpPr>
            <a:spLocks noGrp="1"/>
          </p:cNvSpPr>
          <p:nvPr>
            <p:ph type="title"/>
          </p:nvPr>
        </p:nvSpPr>
        <p:spPr/>
        <p:txBody>
          <a:bodyPr>
            <a:normAutofit/>
          </a:bodyPr>
          <a:lstStyle/>
          <a:p>
            <a:r>
              <a:rPr lang="nl-BE" dirty="0"/>
              <a:t>IDS </a:t>
            </a:r>
            <a:r>
              <a:rPr lang="nl-BE" dirty="0" err="1"/>
              <a:t>Structure</a:t>
            </a:r>
            <a:r>
              <a:rPr lang="nl-BE" dirty="0"/>
              <a:t> | </a:t>
            </a:r>
            <a:r>
              <a:rPr lang="nl-BE" dirty="0" err="1"/>
              <a:t>Cardinality</a:t>
            </a:r>
            <a:endParaRPr lang="nl-BE" dirty="0"/>
          </a:p>
        </p:txBody>
      </p:sp>
      <p:pic>
        <p:nvPicPr>
          <p:cNvPr id="4" name="Tijdelijke aanduiding voor inhoud 3">
            <a:extLst>
              <a:ext uri="{FF2B5EF4-FFF2-40B4-BE49-F238E27FC236}">
                <a16:creationId xmlns:a16="http://schemas.microsoft.com/office/drawing/2014/main" id="{43885203-9F11-8679-927B-7AFFCC42800A}"/>
              </a:ext>
            </a:extLst>
          </p:cNvPr>
          <p:cNvPicPr>
            <a:picLocks noGrp="1" noChangeAspect="1"/>
          </p:cNvPicPr>
          <p:nvPr>
            <p:ph idx="1"/>
          </p:nvPr>
        </p:nvPicPr>
        <p:blipFill>
          <a:blip r:embed="rId2"/>
          <a:stretch>
            <a:fillRect/>
          </a:stretch>
        </p:blipFill>
        <p:spPr>
          <a:xfrm>
            <a:off x="2068069" y="2074698"/>
            <a:ext cx="8035224" cy="3054361"/>
          </a:xfrm>
          <a:prstGeom prst="rect">
            <a:avLst/>
          </a:prstGeom>
        </p:spPr>
      </p:pic>
      <p:sp>
        <p:nvSpPr>
          <p:cNvPr id="5" name="Tekstvak 4">
            <a:extLst>
              <a:ext uri="{FF2B5EF4-FFF2-40B4-BE49-F238E27FC236}">
                <a16:creationId xmlns:a16="http://schemas.microsoft.com/office/drawing/2014/main" id="{5F12A86A-C475-4BA8-616D-F6CD92463852}"/>
              </a:ext>
            </a:extLst>
          </p:cNvPr>
          <p:cNvSpPr txBox="1"/>
          <p:nvPr/>
        </p:nvSpPr>
        <p:spPr>
          <a:xfrm>
            <a:off x="7997754" y="2152788"/>
            <a:ext cx="1754006" cy="461665"/>
          </a:xfrm>
          <a:prstGeom prst="rect">
            <a:avLst/>
          </a:prstGeom>
          <a:noFill/>
        </p:spPr>
        <p:txBody>
          <a:bodyPr wrap="square" rtlCol="0">
            <a:spAutoFit/>
          </a:bodyPr>
          <a:lstStyle/>
          <a:p>
            <a:pPr algn="ctr"/>
            <a:r>
              <a:rPr lang="en-GB" sz="2400" b="1" dirty="0">
                <a:solidFill>
                  <a:schemeClr val="accent4"/>
                </a:solidFill>
                <a:latin typeface="Ink Free" panose="03080402000500000000" pitchFamily="66" charset="0"/>
                <a:cs typeface="Dreaming Outloud Script Pro" panose="020F0502020204030204" pitchFamily="66" charset="0"/>
              </a:rPr>
              <a:t>Applicability</a:t>
            </a:r>
          </a:p>
        </p:txBody>
      </p:sp>
      <p:sp>
        <p:nvSpPr>
          <p:cNvPr id="6" name="Rechthoek 5">
            <a:extLst>
              <a:ext uri="{FF2B5EF4-FFF2-40B4-BE49-F238E27FC236}">
                <a16:creationId xmlns:a16="http://schemas.microsoft.com/office/drawing/2014/main" id="{D921A792-D95D-50B6-C372-231C4505A46C}"/>
              </a:ext>
            </a:extLst>
          </p:cNvPr>
          <p:cNvSpPr/>
          <p:nvPr/>
        </p:nvSpPr>
        <p:spPr>
          <a:xfrm>
            <a:off x="2047431" y="4546923"/>
            <a:ext cx="8055862" cy="548641"/>
          </a:xfrm>
          <a:custGeom>
            <a:avLst/>
            <a:gdLst>
              <a:gd name="csX0" fmla="*/ 0 w 8055862"/>
              <a:gd name="csY0" fmla="*/ 0 h 548641"/>
              <a:gd name="csX1" fmla="*/ 590763 w 8055862"/>
              <a:gd name="csY1" fmla="*/ 0 h 548641"/>
              <a:gd name="csX2" fmla="*/ 1342644 w 8055862"/>
              <a:gd name="csY2" fmla="*/ 0 h 548641"/>
              <a:gd name="csX3" fmla="*/ 1852848 w 8055862"/>
              <a:gd name="csY3" fmla="*/ 0 h 548641"/>
              <a:gd name="csX4" fmla="*/ 2685287 w 8055862"/>
              <a:gd name="csY4" fmla="*/ 0 h 548641"/>
              <a:gd name="csX5" fmla="*/ 3114933 w 8055862"/>
              <a:gd name="csY5" fmla="*/ 0 h 548641"/>
              <a:gd name="csX6" fmla="*/ 3544579 w 8055862"/>
              <a:gd name="csY6" fmla="*/ 0 h 548641"/>
              <a:gd name="csX7" fmla="*/ 4135342 w 8055862"/>
              <a:gd name="csY7" fmla="*/ 0 h 548641"/>
              <a:gd name="csX8" fmla="*/ 4564988 w 8055862"/>
              <a:gd name="csY8" fmla="*/ 0 h 548641"/>
              <a:gd name="csX9" fmla="*/ 4994634 w 8055862"/>
              <a:gd name="csY9" fmla="*/ 0 h 548641"/>
              <a:gd name="csX10" fmla="*/ 5504839 w 8055862"/>
              <a:gd name="csY10" fmla="*/ 0 h 548641"/>
              <a:gd name="csX11" fmla="*/ 5934485 w 8055862"/>
              <a:gd name="csY11" fmla="*/ 0 h 548641"/>
              <a:gd name="csX12" fmla="*/ 6444690 w 8055862"/>
              <a:gd name="csY12" fmla="*/ 0 h 548641"/>
              <a:gd name="csX13" fmla="*/ 6874336 w 8055862"/>
              <a:gd name="csY13" fmla="*/ 0 h 548641"/>
              <a:gd name="csX14" fmla="*/ 8055862 w 8055862"/>
              <a:gd name="csY14" fmla="*/ 0 h 548641"/>
              <a:gd name="csX15" fmla="*/ 8055862 w 8055862"/>
              <a:gd name="csY15" fmla="*/ 548641 h 548641"/>
              <a:gd name="csX16" fmla="*/ 7465099 w 8055862"/>
              <a:gd name="csY16" fmla="*/ 548641 h 548641"/>
              <a:gd name="csX17" fmla="*/ 6793777 w 8055862"/>
              <a:gd name="csY17" fmla="*/ 548641 h 548641"/>
              <a:gd name="csX18" fmla="*/ 6041897 w 8055862"/>
              <a:gd name="csY18" fmla="*/ 548641 h 548641"/>
              <a:gd name="csX19" fmla="*/ 5531692 w 8055862"/>
              <a:gd name="csY19" fmla="*/ 548641 h 548641"/>
              <a:gd name="csX20" fmla="*/ 5021487 w 8055862"/>
              <a:gd name="csY20" fmla="*/ 548641 h 548641"/>
              <a:gd name="csX21" fmla="*/ 4430724 w 8055862"/>
              <a:gd name="csY21" fmla="*/ 548641 h 548641"/>
              <a:gd name="csX22" fmla="*/ 3678844 w 8055862"/>
              <a:gd name="csY22" fmla="*/ 548641 h 548641"/>
              <a:gd name="csX23" fmla="*/ 3007522 w 8055862"/>
              <a:gd name="csY23" fmla="*/ 548641 h 548641"/>
              <a:gd name="csX24" fmla="*/ 2175083 w 8055862"/>
              <a:gd name="csY24" fmla="*/ 548641 h 548641"/>
              <a:gd name="csX25" fmla="*/ 1503761 w 8055862"/>
              <a:gd name="csY25" fmla="*/ 548641 h 548641"/>
              <a:gd name="csX26" fmla="*/ 832439 w 8055862"/>
              <a:gd name="csY26" fmla="*/ 548641 h 548641"/>
              <a:gd name="csX27" fmla="*/ 0 w 8055862"/>
              <a:gd name="csY27" fmla="*/ 548641 h 548641"/>
              <a:gd name="csX28" fmla="*/ 0 w 8055862"/>
              <a:gd name="csY28" fmla="*/ 0 h 5486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Lst>
            <a:rect l="l" t="t" r="r" b="b"/>
            <a:pathLst>
              <a:path w="8055862" h="548641" extrusionOk="0">
                <a:moveTo>
                  <a:pt x="0" y="0"/>
                </a:moveTo>
                <a:cubicBezTo>
                  <a:pt x="284995" y="-9024"/>
                  <a:pt x="450725" y="-24909"/>
                  <a:pt x="590763" y="0"/>
                </a:cubicBezTo>
                <a:cubicBezTo>
                  <a:pt x="730801" y="24909"/>
                  <a:pt x="1012708" y="19955"/>
                  <a:pt x="1342644" y="0"/>
                </a:cubicBezTo>
                <a:cubicBezTo>
                  <a:pt x="1672580" y="-19955"/>
                  <a:pt x="1624760" y="7717"/>
                  <a:pt x="1852848" y="0"/>
                </a:cubicBezTo>
                <a:cubicBezTo>
                  <a:pt x="2080936" y="-7717"/>
                  <a:pt x="2287429" y="40404"/>
                  <a:pt x="2685287" y="0"/>
                </a:cubicBezTo>
                <a:cubicBezTo>
                  <a:pt x="3083145" y="-40404"/>
                  <a:pt x="3006532" y="-18672"/>
                  <a:pt x="3114933" y="0"/>
                </a:cubicBezTo>
                <a:cubicBezTo>
                  <a:pt x="3223334" y="18672"/>
                  <a:pt x="3413260" y="-6895"/>
                  <a:pt x="3544579" y="0"/>
                </a:cubicBezTo>
                <a:cubicBezTo>
                  <a:pt x="3675898" y="6895"/>
                  <a:pt x="3995061" y="-5530"/>
                  <a:pt x="4135342" y="0"/>
                </a:cubicBezTo>
                <a:cubicBezTo>
                  <a:pt x="4275623" y="5530"/>
                  <a:pt x="4424266" y="-15582"/>
                  <a:pt x="4564988" y="0"/>
                </a:cubicBezTo>
                <a:cubicBezTo>
                  <a:pt x="4705710" y="15582"/>
                  <a:pt x="4908253" y="-5025"/>
                  <a:pt x="4994634" y="0"/>
                </a:cubicBezTo>
                <a:cubicBezTo>
                  <a:pt x="5081015" y="5025"/>
                  <a:pt x="5306244" y="4415"/>
                  <a:pt x="5504839" y="0"/>
                </a:cubicBezTo>
                <a:cubicBezTo>
                  <a:pt x="5703434" y="-4415"/>
                  <a:pt x="5785128" y="-21312"/>
                  <a:pt x="5934485" y="0"/>
                </a:cubicBezTo>
                <a:cubicBezTo>
                  <a:pt x="6083842" y="21312"/>
                  <a:pt x="6277513" y="24822"/>
                  <a:pt x="6444690" y="0"/>
                </a:cubicBezTo>
                <a:cubicBezTo>
                  <a:pt x="6611868" y="-24822"/>
                  <a:pt x="6660680" y="-10968"/>
                  <a:pt x="6874336" y="0"/>
                </a:cubicBezTo>
                <a:cubicBezTo>
                  <a:pt x="7087992" y="10968"/>
                  <a:pt x="7727112" y="45175"/>
                  <a:pt x="8055862" y="0"/>
                </a:cubicBezTo>
                <a:cubicBezTo>
                  <a:pt x="8030680" y="110336"/>
                  <a:pt x="8048785" y="302101"/>
                  <a:pt x="8055862" y="548641"/>
                </a:cubicBezTo>
                <a:cubicBezTo>
                  <a:pt x="7935480" y="557516"/>
                  <a:pt x="7676070" y="549449"/>
                  <a:pt x="7465099" y="548641"/>
                </a:cubicBezTo>
                <a:cubicBezTo>
                  <a:pt x="7254128" y="547833"/>
                  <a:pt x="6933571" y="550553"/>
                  <a:pt x="6793777" y="548641"/>
                </a:cubicBezTo>
                <a:cubicBezTo>
                  <a:pt x="6653983" y="546729"/>
                  <a:pt x="6244837" y="570590"/>
                  <a:pt x="6041897" y="548641"/>
                </a:cubicBezTo>
                <a:cubicBezTo>
                  <a:pt x="5838957" y="526692"/>
                  <a:pt x="5705482" y="538752"/>
                  <a:pt x="5531692" y="548641"/>
                </a:cubicBezTo>
                <a:cubicBezTo>
                  <a:pt x="5357902" y="558530"/>
                  <a:pt x="5171437" y="544566"/>
                  <a:pt x="5021487" y="548641"/>
                </a:cubicBezTo>
                <a:cubicBezTo>
                  <a:pt x="4871537" y="552716"/>
                  <a:pt x="4619904" y="536003"/>
                  <a:pt x="4430724" y="548641"/>
                </a:cubicBezTo>
                <a:cubicBezTo>
                  <a:pt x="4241544" y="561279"/>
                  <a:pt x="3997402" y="547895"/>
                  <a:pt x="3678844" y="548641"/>
                </a:cubicBezTo>
                <a:cubicBezTo>
                  <a:pt x="3360286" y="549387"/>
                  <a:pt x="3320449" y="544945"/>
                  <a:pt x="3007522" y="548641"/>
                </a:cubicBezTo>
                <a:cubicBezTo>
                  <a:pt x="2694595" y="552337"/>
                  <a:pt x="2477968" y="584316"/>
                  <a:pt x="2175083" y="548641"/>
                </a:cubicBezTo>
                <a:cubicBezTo>
                  <a:pt x="1872198" y="512966"/>
                  <a:pt x="1754344" y="557803"/>
                  <a:pt x="1503761" y="548641"/>
                </a:cubicBezTo>
                <a:cubicBezTo>
                  <a:pt x="1253178" y="539479"/>
                  <a:pt x="987262" y="515517"/>
                  <a:pt x="832439" y="548641"/>
                </a:cubicBezTo>
                <a:cubicBezTo>
                  <a:pt x="677616" y="581765"/>
                  <a:pt x="290335" y="584753"/>
                  <a:pt x="0" y="548641"/>
                </a:cubicBezTo>
                <a:cubicBezTo>
                  <a:pt x="21599" y="389167"/>
                  <a:pt x="24047" y="153855"/>
                  <a:pt x="0" y="0"/>
                </a:cubicBezTo>
                <a:close/>
              </a:path>
            </a:pathLst>
          </a:custGeom>
          <a:noFill/>
          <a:ln w="28575">
            <a:solidFill>
              <a:srgbClr val="0F9EB0"/>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 name="Tekstvak 8">
            <a:extLst>
              <a:ext uri="{FF2B5EF4-FFF2-40B4-BE49-F238E27FC236}">
                <a16:creationId xmlns:a16="http://schemas.microsoft.com/office/drawing/2014/main" id="{7C77A435-3BB4-BE1B-E7FF-CBCC88E0B31C}"/>
              </a:ext>
            </a:extLst>
          </p:cNvPr>
          <p:cNvSpPr txBox="1"/>
          <p:nvPr/>
        </p:nvSpPr>
        <p:spPr>
          <a:xfrm>
            <a:off x="2109345" y="5291210"/>
            <a:ext cx="8014586" cy="1200329"/>
          </a:xfrm>
          <a:prstGeom prst="rect">
            <a:avLst/>
          </a:prstGeom>
          <a:noFill/>
        </p:spPr>
        <p:txBody>
          <a:bodyPr wrap="square" rtlCol="0">
            <a:spAutoFit/>
          </a:bodyPr>
          <a:lstStyle/>
          <a:p>
            <a:pPr algn="r"/>
            <a:r>
              <a:rPr lang="en-US" sz="2000" b="1" dirty="0">
                <a:solidFill>
                  <a:schemeClr val="accent4"/>
                </a:solidFill>
              </a:rPr>
              <a:t>An object according to the determined applicability </a:t>
            </a:r>
            <a:r>
              <a:rPr lang="en-US" sz="2000" b="1" dirty="0">
                <a:solidFill>
                  <a:srgbClr val="FF0000"/>
                </a:solidFill>
              </a:rPr>
              <a:t>must not exist</a:t>
            </a:r>
            <a:r>
              <a:rPr lang="en-US" sz="2000" b="1" dirty="0">
                <a:solidFill>
                  <a:schemeClr val="accent4"/>
                </a:solidFill>
              </a:rPr>
              <a:t>
</a:t>
            </a:r>
            <a:r>
              <a:rPr lang="en-US" sz="1600" dirty="0">
                <a:solidFill>
                  <a:schemeClr val="accent4"/>
                </a:solidFill>
              </a:rPr>
              <a:t>For example: </a:t>
            </a:r>
            <a:r>
              <a:rPr lang="en-US" sz="1600" dirty="0" err="1">
                <a:solidFill>
                  <a:schemeClr val="accent4"/>
                </a:solidFill>
              </a:rPr>
              <a:t>IfcBuildingElementProxy.Notdefined</a:t>
            </a:r>
            <a:r>
              <a:rPr lang="en-US" sz="1600" dirty="0">
                <a:solidFill>
                  <a:schemeClr val="accent4"/>
                </a:solidFill>
              </a:rPr>
              <a:t> objects not allowed in the model</a:t>
            </a:r>
            <a:r>
              <a:rPr lang="nl-NL" sz="1600" i="1" dirty="0">
                <a:solidFill>
                  <a:schemeClr val="accent4"/>
                </a:solidFill>
              </a:rPr>
              <a:t>.</a:t>
            </a:r>
          </a:p>
          <a:p>
            <a:pPr algn="r"/>
            <a:endParaRPr lang="nl-NL" sz="1600" i="1" dirty="0">
              <a:solidFill>
                <a:schemeClr val="accent4"/>
              </a:solidFill>
            </a:endParaRPr>
          </a:p>
          <a:p>
            <a:pPr algn="r"/>
            <a:endParaRPr lang="en-GB" sz="2000" b="1" i="1" dirty="0">
              <a:solidFill>
                <a:schemeClr val="accent4"/>
              </a:solidFill>
            </a:endParaRPr>
          </a:p>
        </p:txBody>
      </p:sp>
      <p:sp>
        <p:nvSpPr>
          <p:cNvPr id="3" name="Tekstvak 2">
            <a:extLst>
              <a:ext uri="{FF2B5EF4-FFF2-40B4-BE49-F238E27FC236}">
                <a16:creationId xmlns:a16="http://schemas.microsoft.com/office/drawing/2014/main" id="{DC8334FF-6FB6-72F8-7E17-1B5C145693B2}"/>
              </a:ext>
            </a:extLst>
          </p:cNvPr>
          <p:cNvSpPr txBox="1"/>
          <p:nvPr/>
        </p:nvSpPr>
        <p:spPr>
          <a:xfrm>
            <a:off x="4069207" y="5072135"/>
            <a:ext cx="6096000" cy="276999"/>
          </a:xfrm>
          <a:prstGeom prst="rect">
            <a:avLst/>
          </a:prstGeom>
          <a:noFill/>
        </p:spPr>
        <p:txBody>
          <a:bodyPr wrap="square">
            <a:spAutoFit/>
          </a:bodyPr>
          <a:lstStyle/>
          <a:p>
            <a:pPr algn="r"/>
            <a:r>
              <a:rPr lang="en-US" sz="1200" dirty="0"/>
              <a:t>© </a:t>
            </a:r>
            <a:r>
              <a:rPr lang="en-US" sz="1200" dirty="0" err="1"/>
              <a:t>buildingSMART</a:t>
            </a:r>
            <a:r>
              <a:rPr lang="en-US" sz="1200" dirty="0"/>
              <a:t> International – IDS User Manual (GitHub), CC BY-ND 4.0.</a:t>
            </a:r>
            <a:endParaRPr lang="nl-BE" sz="1200" dirty="0"/>
          </a:p>
        </p:txBody>
      </p:sp>
    </p:spTree>
    <p:extLst>
      <p:ext uri="{BB962C8B-B14F-4D97-AF65-F5344CB8AC3E}">
        <p14:creationId xmlns:p14="http://schemas.microsoft.com/office/powerpoint/2010/main" val="16360345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EF417-EF6D-B3BA-E44D-87196B2E72F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609D05E-F34F-7E2F-41E3-B766AEF07DED}"/>
              </a:ext>
            </a:extLst>
          </p:cNvPr>
          <p:cNvSpPr>
            <a:spLocks noGrp="1"/>
          </p:cNvSpPr>
          <p:nvPr>
            <p:ph type="title"/>
          </p:nvPr>
        </p:nvSpPr>
        <p:spPr/>
        <p:txBody>
          <a:bodyPr>
            <a:normAutofit/>
          </a:bodyPr>
          <a:lstStyle/>
          <a:p>
            <a:r>
              <a:rPr lang="nl-BE" dirty="0"/>
              <a:t>IDS </a:t>
            </a:r>
            <a:r>
              <a:rPr lang="nl-BE" dirty="0" err="1"/>
              <a:t>Structure</a:t>
            </a:r>
            <a:r>
              <a:rPr lang="nl-BE" dirty="0"/>
              <a:t> | </a:t>
            </a:r>
            <a:r>
              <a:rPr lang="nl-BE" dirty="0" err="1"/>
              <a:t>Cardinality</a:t>
            </a:r>
            <a:endParaRPr lang="nl-BE" dirty="0"/>
          </a:p>
        </p:txBody>
      </p:sp>
      <p:pic>
        <p:nvPicPr>
          <p:cNvPr id="8" name="Tijdelijke aanduiding voor inhoud 3">
            <a:extLst>
              <a:ext uri="{FF2B5EF4-FFF2-40B4-BE49-F238E27FC236}">
                <a16:creationId xmlns:a16="http://schemas.microsoft.com/office/drawing/2014/main" id="{0C8DDFB6-B76F-012C-064E-5216DD52257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068069" y="2066646"/>
            <a:ext cx="8035224" cy="3054361"/>
          </a:xfrm>
          <a:prstGeom prst="rect">
            <a:avLst/>
          </a:prstGeom>
        </p:spPr>
      </p:pic>
      <p:sp>
        <p:nvSpPr>
          <p:cNvPr id="9" name="Tekstvak 8">
            <a:extLst>
              <a:ext uri="{FF2B5EF4-FFF2-40B4-BE49-F238E27FC236}">
                <a16:creationId xmlns:a16="http://schemas.microsoft.com/office/drawing/2014/main" id="{9399985B-2BDA-60AE-DAB2-86058FEC541B}"/>
              </a:ext>
            </a:extLst>
          </p:cNvPr>
          <p:cNvSpPr txBox="1"/>
          <p:nvPr/>
        </p:nvSpPr>
        <p:spPr>
          <a:xfrm>
            <a:off x="7483404" y="2066646"/>
            <a:ext cx="2267464" cy="461665"/>
          </a:xfrm>
          <a:prstGeom prst="rect">
            <a:avLst/>
          </a:prstGeom>
          <a:noFill/>
        </p:spPr>
        <p:txBody>
          <a:bodyPr wrap="square" rtlCol="0">
            <a:spAutoFit/>
          </a:bodyPr>
          <a:lstStyle/>
          <a:p>
            <a:pPr algn="r"/>
            <a:r>
              <a:rPr lang="en-GB" sz="2400" b="1" dirty="0">
                <a:solidFill>
                  <a:schemeClr val="accent3"/>
                </a:solidFill>
                <a:latin typeface="Ink Free" panose="03080402000500000000" pitchFamily="66" charset="0"/>
                <a:cs typeface="Dreaming Outloud Script Pro" panose="020F0502020204030204" pitchFamily="66" charset="0"/>
              </a:rPr>
              <a:t>Requirements</a:t>
            </a:r>
          </a:p>
        </p:txBody>
      </p:sp>
      <p:sp>
        <p:nvSpPr>
          <p:cNvPr id="10" name="Tekstvak 9">
            <a:extLst>
              <a:ext uri="{FF2B5EF4-FFF2-40B4-BE49-F238E27FC236}">
                <a16:creationId xmlns:a16="http://schemas.microsoft.com/office/drawing/2014/main" id="{8E23B107-0A70-479B-5DA0-F563205DD993}"/>
              </a:ext>
            </a:extLst>
          </p:cNvPr>
          <p:cNvSpPr txBox="1"/>
          <p:nvPr/>
        </p:nvSpPr>
        <p:spPr>
          <a:xfrm>
            <a:off x="2109345" y="5230921"/>
            <a:ext cx="8014586" cy="954107"/>
          </a:xfrm>
          <a:prstGeom prst="rect">
            <a:avLst/>
          </a:prstGeom>
          <a:noFill/>
        </p:spPr>
        <p:txBody>
          <a:bodyPr wrap="square" rtlCol="0">
            <a:spAutoFit/>
          </a:bodyPr>
          <a:lstStyle/>
          <a:p>
            <a:pPr algn="r"/>
            <a:r>
              <a:rPr lang="en-US" sz="2000" b="1" dirty="0">
                <a:solidFill>
                  <a:schemeClr val="accent3"/>
                </a:solidFill>
              </a:rPr>
              <a:t>Property</a:t>
            </a:r>
            <a:r>
              <a:rPr lang="en-US" sz="2000" b="1" dirty="0">
                <a:solidFill>
                  <a:srgbClr val="FF0000"/>
                </a:solidFill>
              </a:rPr>
              <a:t> must </a:t>
            </a:r>
            <a:r>
              <a:rPr lang="en-US" sz="2000" b="1" dirty="0">
                <a:solidFill>
                  <a:schemeClr val="accent3"/>
                </a:solidFill>
              </a:rPr>
              <a:t>be filled in according to the requirement
</a:t>
            </a:r>
            <a:r>
              <a:rPr lang="en-US" sz="1600" dirty="0">
                <a:solidFill>
                  <a:schemeClr val="accent3"/>
                </a:solidFill>
              </a:rPr>
              <a:t>For example: Each </a:t>
            </a:r>
            <a:r>
              <a:rPr lang="en-US" sz="1600" dirty="0" err="1">
                <a:solidFill>
                  <a:schemeClr val="accent3"/>
                </a:solidFill>
              </a:rPr>
              <a:t>IfcWall</a:t>
            </a:r>
            <a:r>
              <a:rPr lang="en-US" sz="1600" dirty="0">
                <a:solidFill>
                  <a:schemeClr val="accent3"/>
                </a:solidFill>
              </a:rPr>
              <a:t> element must have a </a:t>
            </a:r>
            <a:r>
              <a:rPr lang="en-US" sz="1600" dirty="0" err="1">
                <a:solidFill>
                  <a:schemeClr val="accent3"/>
                </a:solidFill>
              </a:rPr>
              <a:t>PredefinedType</a:t>
            </a:r>
            <a:endParaRPr lang="nl-NL" sz="1600" dirty="0">
              <a:solidFill>
                <a:schemeClr val="accent3"/>
              </a:solidFill>
            </a:endParaRPr>
          </a:p>
          <a:p>
            <a:pPr algn="r"/>
            <a:endParaRPr lang="en-GB" sz="2000" b="1" i="1" dirty="0">
              <a:solidFill>
                <a:schemeClr val="accent4"/>
              </a:solidFill>
            </a:endParaRPr>
          </a:p>
        </p:txBody>
      </p:sp>
      <p:sp>
        <p:nvSpPr>
          <p:cNvPr id="11" name="Rechthoek 10">
            <a:extLst>
              <a:ext uri="{FF2B5EF4-FFF2-40B4-BE49-F238E27FC236}">
                <a16:creationId xmlns:a16="http://schemas.microsoft.com/office/drawing/2014/main" id="{448550A3-1415-BE71-2B79-5BBC8487B11A}"/>
              </a:ext>
            </a:extLst>
          </p:cNvPr>
          <p:cNvSpPr/>
          <p:nvPr/>
        </p:nvSpPr>
        <p:spPr>
          <a:xfrm>
            <a:off x="2060132" y="3622401"/>
            <a:ext cx="8055862" cy="548641"/>
          </a:xfrm>
          <a:custGeom>
            <a:avLst/>
            <a:gdLst>
              <a:gd name="csX0" fmla="*/ 0 w 8055862"/>
              <a:gd name="csY0" fmla="*/ 0 h 548641"/>
              <a:gd name="csX1" fmla="*/ 590763 w 8055862"/>
              <a:gd name="csY1" fmla="*/ 0 h 548641"/>
              <a:gd name="csX2" fmla="*/ 1342644 w 8055862"/>
              <a:gd name="csY2" fmla="*/ 0 h 548641"/>
              <a:gd name="csX3" fmla="*/ 1852848 w 8055862"/>
              <a:gd name="csY3" fmla="*/ 0 h 548641"/>
              <a:gd name="csX4" fmla="*/ 2685287 w 8055862"/>
              <a:gd name="csY4" fmla="*/ 0 h 548641"/>
              <a:gd name="csX5" fmla="*/ 3114933 w 8055862"/>
              <a:gd name="csY5" fmla="*/ 0 h 548641"/>
              <a:gd name="csX6" fmla="*/ 3544579 w 8055862"/>
              <a:gd name="csY6" fmla="*/ 0 h 548641"/>
              <a:gd name="csX7" fmla="*/ 4135342 w 8055862"/>
              <a:gd name="csY7" fmla="*/ 0 h 548641"/>
              <a:gd name="csX8" fmla="*/ 4564988 w 8055862"/>
              <a:gd name="csY8" fmla="*/ 0 h 548641"/>
              <a:gd name="csX9" fmla="*/ 4994634 w 8055862"/>
              <a:gd name="csY9" fmla="*/ 0 h 548641"/>
              <a:gd name="csX10" fmla="*/ 5504839 w 8055862"/>
              <a:gd name="csY10" fmla="*/ 0 h 548641"/>
              <a:gd name="csX11" fmla="*/ 5934485 w 8055862"/>
              <a:gd name="csY11" fmla="*/ 0 h 548641"/>
              <a:gd name="csX12" fmla="*/ 6444690 w 8055862"/>
              <a:gd name="csY12" fmla="*/ 0 h 548641"/>
              <a:gd name="csX13" fmla="*/ 6874336 w 8055862"/>
              <a:gd name="csY13" fmla="*/ 0 h 548641"/>
              <a:gd name="csX14" fmla="*/ 8055862 w 8055862"/>
              <a:gd name="csY14" fmla="*/ 0 h 548641"/>
              <a:gd name="csX15" fmla="*/ 8055862 w 8055862"/>
              <a:gd name="csY15" fmla="*/ 548641 h 548641"/>
              <a:gd name="csX16" fmla="*/ 7465099 w 8055862"/>
              <a:gd name="csY16" fmla="*/ 548641 h 548641"/>
              <a:gd name="csX17" fmla="*/ 6793777 w 8055862"/>
              <a:gd name="csY17" fmla="*/ 548641 h 548641"/>
              <a:gd name="csX18" fmla="*/ 6041897 w 8055862"/>
              <a:gd name="csY18" fmla="*/ 548641 h 548641"/>
              <a:gd name="csX19" fmla="*/ 5531692 w 8055862"/>
              <a:gd name="csY19" fmla="*/ 548641 h 548641"/>
              <a:gd name="csX20" fmla="*/ 5021487 w 8055862"/>
              <a:gd name="csY20" fmla="*/ 548641 h 548641"/>
              <a:gd name="csX21" fmla="*/ 4430724 w 8055862"/>
              <a:gd name="csY21" fmla="*/ 548641 h 548641"/>
              <a:gd name="csX22" fmla="*/ 3678844 w 8055862"/>
              <a:gd name="csY22" fmla="*/ 548641 h 548641"/>
              <a:gd name="csX23" fmla="*/ 3007522 w 8055862"/>
              <a:gd name="csY23" fmla="*/ 548641 h 548641"/>
              <a:gd name="csX24" fmla="*/ 2175083 w 8055862"/>
              <a:gd name="csY24" fmla="*/ 548641 h 548641"/>
              <a:gd name="csX25" fmla="*/ 1503761 w 8055862"/>
              <a:gd name="csY25" fmla="*/ 548641 h 548641"/>
              <a:gd name="csX26" fmla="*/ 832439 w 8055862"/>
              <a:gd name="csY26" fmla="*/ 548641 h 548641"/>
              <a:gd name="csX27" fmla="*/ 0 w 8055862"/>
              <a:gd name="csY27" fmla="*/ 548641 h 548641"/>
              <a:gd name="csX28" fmla="*/ 0 w 8055862"/>
              <a:gd name="csY28" fmla="*/ 0 h 5486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Lst>
            <a:rect l="l" t="t" r="r" b="b"/>
            <a:pathLst>
              <a:path w="8055862" h="548641" extrusionOk="0">
                <a:moveTo>
                  <a:pt x="0" y="0"/>
                </a:moveTo>
                <a:cubicBezTo>
                  <a:pt x="284995" y="-9024"/>
                  <a:pt x="450725" y="-24909"/>
                  <a:pt x="590763" y="0"/>
                </a:cubicBezTo>
                <a:cubicBezTo>
                  <a:pt x="730801" y="24909"/>
                  <a:pt x="1012708" y="19955"/>
                  <a:pt x="1342644" y="0"/>
                </a:cubicBezTo>
                <a:cubicBezTo>
                  <a:pt x="1672580" y="-19955"/>
                  <a:pt x="1624760" y="7717"/>
                  <a:pt x="1852848" y="0"/>
                </a:cubicBezTo>
                <a:cubicBezTo>
                  <a:pt x="2080936" y="-7717"/>
                  <a:pt x="2287429" y="40404"/>
                  <a:pt x="2685287" y="0"/>
                </a:cubicBezTo>
                <a:cubicBezTo>
                  <a:pt x="3083145" y="-40404"/>
                  <a:pt x="3006532" y="-18672"/>
                  <a:pt x="3114933" y="0"/>
                </a:cubicBezTo>
                <a:cubicBezTo>
                  <a:pt x="3223334" y="18672"/>
                  <a:pt x="3413260" y="-6895"/>
                  <a:pt x="3544579" y="0"/>
                </a:cubicBezTo>
                <a:cubicBezTo>
                  <a:pt x="3675898" y="6895"/>
                  <a:pt x="3995061" y="-5530"/>
                  <a:pt x="4135342" y="0"/>
                </a:cubicBezTo>
                <a:cubicBezTo>
                  <a:pt x="4275623" y="5530"/>
                  <a:pt x="4424266" y="-15582"/>
                  <a:pt x="4564988" y="0"/>
                </a:cubicBezTo>
                <a:cubicBezTo>
                  <a:pt x="4705710" y="15582"/>
                  <a:pt x="4908253" y="-5025"/>
                  <a:pt x="4994634" y="0"/>
                </a:cubicBezTo>
                <a:cubicBezTo>
                  <a:pt x="5081015" y="5025"/>
                  <a:pt x="5306244" y="4415"/>
                  <a:pt x="5504839" y="0"/>
                </a:cubicBezTo>
                <a:cubicBezTo>
                  <a:pt x="5703434" y="-4415"/>
                  <a:pt x="5785128" y="-21312"/>
                  <a:pt x="5934485" y="0"/>
                </a:cubicBezTo>
                <a:cubicBezTo>
                  <a:pt x="6083842" y="21312"/>
                  <a:pt x="6277513" y="24822"/>
                  <a:pt x="6444690" y="0"/>
                </a:cubicBezTo>
                <a:cubicBezTo>
                  <a:pt x="6611868" y="-24822"/>
                  <a:pt x="6660680" y="-10968"/>
                  <a:pt x="6874336" y="0"/>
                </a:cubicBezTo>
                <a:cubicBezTo>
                  <a:pt x="7087992" y="10968"/>
                  <a:pt x="7727112" y="45175"/>
                  <a:pt x="8055862" y="0"/>
                </a:cubicBezTo>
                <a:cubicBezTo>
                  <a:pt x="8030680" y="110336"/>
                  <a:pt x="8048785" y="302101"/>
                  <a:pt x="8055862" y="548641"/>
                </a:cubicBezTo>
                <a:cubicBezTo>
                  <a:pt x="7935480" y="557516"/>
                  <a:pt x="7676070" y="549449"/>
                  <a:pt x="7465099" y="548641"/>
                </a:cubicBezTo>
                <a:cubicBezTo>
                  <a:pt x="7254128" y="547833"/>
                  <a:pt x="6933571" y="550553"/>
                  <a:pt x="6793777" y="548641"/>
                </a:cubicBezTo>
                <a:cubicBezTo>
                  <a:pt x="6653983" y="546729"/>
                  <a:pt x="6244837" y="570590"/>
                  <a:pt x="6041897" y="548641"/>
                </a:cubicBezTo>
                <a:cubicBezTo>
                  <a:pt x="5838957" y="526692"/>
                  <a:pt x="5705482" y="538752"/>
                  <a:pt x="5531692" y="548641"/>
                </a:cubicBezTo>
                <a:cubicBezTo>
                  <a:pt x="5357902" y="558530"/>
                  <a:pt x="5171437" y="544566"/>
                  <a:pt x="5021487" y="548641"/>
                </a:cubicBezTo>
                <a:cubicBezTo>
                  <a:pt x="4871537" y="552716"/>
                  <a:pt x="4619904" y="536003"/>
                  <a:pt x="4430724" y="548641"/>
                </a:cubicBezTo>
                <a:cubicBezTo>
                  <a:pt x="4241544" y="561279"/>
                  <a:pt x="3997402" y="547895"/>
                  <a:pt x="3678844" y="548641"/>
                </a:cubicBezTo>
                <a:cubicBezTo>
                  <a:pt x="3360286" y="549387"/>
                  <a:pt x="3320449" y="544945"/>
                  <a:pt x="3007522" y="548641"/>
                </a:cubicBezTo>
                <a:cubicBezTo>
                  <a:pt x="2694595" y="552337"/>
                  <a:pt x="2477968" y="584316"/>
                  <a:pt x="2175083" y="548641"/>
                </a:cubicBezTo>
                <a:cubicBezTo>
                  <a:pt x="1872198" y="512966"/>
                  <a:pt x="1754344" y="557803"/>
                  <a:pt x="1503761" y="548641"/>
                </a:cubicBezTo>
                <a:cubicBezTo>
                  <a:pt x="1253178" y="539479"/>
                  <a:pt x="987262" y="515517"/>
                  <a:pt x="832439" y="548641"/>
                </a:cubicBezTo>
                <a:cubicBezTo>
                  <a:pt x="677616" y="581765"/>
                  <a:pt x="290335" y="584753"/>
                  <a:pt x="0" y="548641"/>
                </a:cubicBezTo>
                <a:cubicBezTo>
                  <a:pt x="21599" y="389167"/>
                  <a:pt x="24047" y="153855"/>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 name="Tekstvak 2">
            <a:extLst>
              <a:ext uri="{FF2B5EF4-FFF2-40B4-BE49-F238E27FC236}">
                <a16:creationId xmlns:a16="http://schemas.microsoft.com/office/drawing/2014/main" id="{F720BCAE-BF06-3367-5566-3E3E904AF556}"/>
              </a:ext>
            </a:extLst>
          </p:cNvPr>
          <p:cNvSpPr txBox="1"/>
          <p:nvPr/>
        </p:nvSpPr>
        <p:spPr>
          <a:xfrm>
            <a:off x="4069207" y="5011846"/>
            <a:ext cx="6096000" cy="276999"/>
          </a:xfrm>
          <a:prstGeom prst="rect">
            <a:avLst/>
          </a:prstGeom>
          <a:noFill/>
        </p:spPr>
        <p:txBody>
          <a:bodyPr wrap="square">
            <a:spAutoFit/>
          </a:bodyPr>
          <a:lstStyle/>
          <a:p>
            <a:pPr algn="r"/>
            <a:r>
              <a:rPr lang="en-US" sz="1200" dirty="0"/>
              <a:t>© </a:t>
            </a:r>
            <a:r>
              <a:rPr lang="en-US" sz="1200" dirty="0" err="1"/>
              <a:t>buildingSMART</a:t>
            </a:r>
            <a:r>
              <a:rPr lang="en-US" sz="1200" dirty="0"/>
              <a:t> International – IDS User Manual (GitHub), CC BY-ND 4.0.</a:t>
            </a:r>
            <a:endParaRPr lang="nl-BE" sz="1200" dirty="0"/>
          </a:p>
        </p:txBody>
      </p:sp>
    </p:spTree>
    <p:extLst>
      <p:ext uri="{BB962C8B-B14F-4D97-AF65-F5344CB8AC3E}">
        <p14:creationId xmlns:p14="http://schemas.microsoft.com/office/powerpoint/2010/main" val="28831220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8CB81-1E4F-437B-B766-22BA1AE51A3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96B255A-6B8B-A5FF-D300-1CF19A5B5F60}"/>
              </a:ext>
            </a:extLst>
          </p:cNvPr>
          <p:cNvSpPr>
            <a:spLocks noGrp="1"/>
          </p:cNvSpPr>
          <p:nvPr>
            <p:ph type="title"/>
          </p:nvPr>
        </p:nvSpPr>
        <p:spPr/>
        <p:txBody>
          <a:bodyPr>
            <a:normAutofit/>
          </a:bodyPr>
          <a:lstStyle/>
          <a:p>
            <a:r>
              <a:rPr lang="nl-BE" dirty="0"/>
              <a:t>IDS </a:t>
            </a:r>
            <a:r>
              <a:rPr lang="nl-BE" dirty="0" err="1"/>
              <a:t>Structure</a:t>
            </a:r>
            <a:r>
              <a:rPr lang="nl-BE" dirty="0"/>
              <a:t> | </a:t>
            </a:r>
            <a:r>
              <a:rPr lang="nl-BE" dirty="0" err="1"/>
              <a:t>Cardinality</a:t>
            </a:r>
            <a:endParaRPr lang="nl-BE" dirty="0"/>
          </a:p>
        </p:txBody>
      </p:sp>
      <p:pic>
        <p:nvPicPr>
          <p:cNvPr id="8" name="Tijdelijke aanduiding voor inhoud 3">
            <a:extLst>
              <a:ext uri="{FF2B5EF4-FFF2-40B4-BE49-F238E27FC236}">
                <a16:creationId xmlns:a16="http://schemas.microsoft.com/office/drawing/2014/main" id="{076338A3-3DB0-D8C4-45C4-65F67AC0533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068069" y="2066643"/>
            <a:ext cx="8035224" cy="3054361"/>
          </a:xfrm>
          <a:prstGeom prst="rect">
            <a:avLst/>
          </a:prstGeom>
        </p:spPr>
      </p:pic>
      <p:sp>
        <p:nvSpPr>
          <p:cNvPr id="9" name="Tekstvak 8">
            <a:extLst>
              <a:ext uri="{FF2B5EF4-FFF2-40B4-BE49-F238E27FC236}">
                <a16:creationId xmlns:a16="http://schemas.microsoft.com/office/drawing/2014/main" id="{68CE8177-ADA7-4B80-5432-0E5CC4ADE134}"/>
              </a:ext>
            </a:extLst>
          </p:cNvPr>
          <p:cNvSpPr txBox="1"/>
          <p:nvPr/>
        </p:nvSpPr>
        <p:spPr>
          <a:xfrm>
            <a:off x="7483404" y="2066643"/>
            <a:ext cx="2267464" cy="461665"/>
          </a:xfrm>
          <a:prstGeom prst="rect">
            <a:avLst/>
          </a:prstGeom>
          <a:noFill/>
        </p:spPr>
        <p:txBody>
          <a:bodyPr wrap="square" rtlCol="0">
            <a:spAutoFit/>
          </a:bodyPr>
          <a:lstStyle/>
          <a:p>
            <a:pPr algn="r"/>
            <a:r>
              <a:rPr lang="en-GB" sz="2400" b="1" dirty="0">
                <a:solidFill>
                  <a:schemeClr val="accent3"/>
                </a:solidFill>
                <a:latin typeface="Ink Free" panose="03080402000500000000" pitchFamily="66" charset="0"/>
                <a:cs typeface="Dreaming Outloud Script Pro" panose="020F0502020204030204" pitchFamily="66" charset="0"/>
              </a:rPr>
              <a:t>Requirements</a:t>
            </a:r>
          </a:p>
        </p:txBody>
      </p:sp>
      <p:sp>
        <p:nvSpPr>
          <p:cNvPr id="10" name="Tekstvak 9">
            <a:extLst>
              <a:ext uri="{FF2B5EF4-FFF2-40B4-BE49-F238E27FC236}">
                <a16:creationId xmlns:a16="http://schemas.microsoft.com/office/drawing/2014/main" id="{B54BE304-A806-456C-162F-B4901183D8FE}"/>
              </a:ext>
            </a:extLst>
          </p:cNvPr>
          <p:cNvSpPr txBox="1"/>
          <p:nvPr/>
        </p:nvSpPr>
        <p:spPr>
          <a:xfrm>
            <a:off x="1195754" y="5230918"/>
            <a:ext cx="8928177" cy="646331"/>
          </a:xfrm>
          <a:prstGeom prst="rect">
            <a:avLst/>
          </a:prstGeom>
          <a:noFill/>
        </p:spPr>
        <p:txBody>
          <a:bodyPr wrap="square" rtlCol="0">
            <a:spAutoFit/>
          </a:bodyPr>
          <a:lstStyle/>
          <a:p>
            <a:pPr algn="r"/>
            <a:r>
              <a:rPr lang="en-US" sz="2000" b="1" dirty="0">
                <a:solidFill>
                  <a:schemeClr val="accent3"/>
                </a:solidFill>
              </a:rPr>
              <a:t>Property </a:t>
            </a:r>
            <a:r>
              <a:rPr lang="en-US" sz="2000" b="1" dirty="0">
                <a:solidFill>
                  <a:srgbClr val="FF0000"/>
                </a:solidFill>
              </a:rPr>
              <a:t>may not </a:t>
            </a:r>
            <a:r>
              <a:rPr lang="en-US" sz="2000" b="1" dirty="0">
                <a:solidFill>
                  <a:schemeClr val="accent3"/>
                </a:solidFill>
              </a:rPr>
              <a:t>be filled in according to the requirement
</a:t>
            </a:r>
            <a:r>
              <a:rPr lang="en-US" sz="1600" dirty="0">
                <a:solidFill>
                  <a:schemeClr val="accent3"/>
                </a:solidFill>
              </a:rPr>
              <a:t>For example: An architectural model must not contain </a:t>
            </a:r>
            <a:r>
              <a:rPr lang="en-US" sz="1600" dirty="0" err="1">
                <a:solidFill>
                  <a:schemeClr val="accent3"/>
                </a:solidFill>
              </a:rPr>
              <a:t>IfcWall</a:t>
            </a:r>
            <a:r>
              <a:rPr lang="en-US" sz="1600" dirty="0">
                <a:solidFill>
                  <a:schemeClr val="accent3"/>
                </a:solidFill>
              </a:rPr>
              <a:t> elements with </a:t>
            </a:r>
            <a:r>
              <a:rPr lang="en-US" sz="1600" dirty="0" err="1">
                <a:solidFill>
                  <a:schemeClr val="accent3"/>
                </a:solidFill>
              </a:rPr>
              <a:t>LoadBearing</a:t>
            </a:r>
            <a:r>
              <a:rPr lang="en-US" sz="1600" dirty="0">
                <a:solidFill>
                  <a:schemeClr val="accent3"/>
                </a:solidFill>
              </a:rPr>
              <a:t> = TRUE</a:t>
            </a:r>
            <a:endParaRPr lang="nl-NL" sz="1600" i="1" dirty="0">
              <a:solidFill>
                <a:schemeClr val="accent3"/>
              </a:solidFill>
            </a:endParaRPr>
          </a:p>
        </p:txBody>
      </p:sp>
      <p:sp>
        <p:nvSpPr>
          <p:cNvPr id="11" name="Rechthoek 10">
            <a:extLst>
              <a:ext uri="{FF2B5EF4-FFF2-40B4-BE49-F238E27FC236}">
                <a16:creationId xmlns:a16="http://schemas.microsoft.com/office/drawing/2014/main" id="{1165C726-1F22-3C70-F49B-AAC1DF09C5B1}"/>
              </a:ext>
            </a:extLst>
          </p:cNvPr>
          <p:cNvSpPr/>
          <p:nvPr/>
        </p:nvSpPr>
        <p:spPr>
          <a:xfrm>
            <a:off x="2060132" y="4089123"/>
            <a:ext cx="8055862" cy="548641"/>
          </a:xfrm>
          <a:custGeom>
            <a:avLst/>
            <a:gdLst>
              <a:gd name="csX0" fmla="*/ 0 w 8055862"/>
              <a:gd name="csY0" fmla="*/ 0 h 548641"/>
              <a:gd name="csX1" fmla="*/ 590763 w 8055862"/>
              <a:gd name="csY1" fmla="*/ 0 h 548641"/>
              <a:gd name="csX2" fmla="*/ 1342644 w 8055862"/>
              <a:gd name="csY2" fmla="*/ 0 h 548641"/>
              <a:gd name="csX3" fmla="*/ 1852848 w 8055862"/>
              <a:gd name="csY3" fmla="*/ 0 h 548641"/>
              <a:gd name="csX4" fmla="*/ 2685287 w 8055862"/>
              <a:gd name="csY4" fmla="*/ 0 h 548641"/>
              <a:gd name="csX5" fmla="*/ 3114933 w 8055862"/>
              <a:gd name="csY5" fmla="*/ 0 h 548641"/>
              <a:gd name="csX6" fmla="*/ 3544579 w 8055862"/>
              <a:gd name="csY6" fmla="*/ 0 h 548641"/>
              <a:gd name="csX7" fmla="*/ 4135342 w 8055862"/>
              <a:gd name="csY7" fmla="*/ 0 h 548641"/>
              <a:gd name="csX8" fmla="*/ 4564988 w 8055862"/>
              <a:gd name="csY8" fmla="*/ 0 h 548641"/>
              <a:gd name="csX9" fmla="*/ 4994634 w 8055862"/>
              <a:gd name="csY9" fmla="*/ 0 h 548641"/>
              <a:gd name="csX10" fmla="*/ 5504839 w 8055862"/>
              <a:gd name="csY10" fmla="*/ 0 h 548641"/>
              <a:gd name="csX11" fmla="*/ 5934485 w 8055862"/>
              <a:gd name="csY11" fmla="*/ 0 h 548641"/>
              <a:gd name="csX12" fmla="*/ 6444690 w 8055862"/>
              <a:gd name="csY12" fmla="*/ 0 h 548641"/>
              <a:gd name="csX13" fmla="*/ 6874336 w 8055862"/>
              <a:gd name="csY13" fmla="*/ 0 h 548641"/>
              <a:gd name="csX14" fmla="*/ 8055862 w 8055862"/>
              <a:gd name="csY14" fmla="*/ 0 h 548641"/>
              <a:gd name="csX15" fmla="*/ 8055862 w 8055862"/>
              <a:gd name="csY15" fmla="*/ 548641 h 548641"/>
              <a:gd name="csX16" fmla="*/ 7465099 w 8055862"/>
              <a:gd name="csY16" fmla="*/ 548641 h 548641"/>
              <a:gd name="csX17" fmla="*/ 6793777 w 8055862"/>
              <a:gd name="csY17" fmla="*/ 548641 h 548641"/>
              <a:gd name="csX18" fmla="*/ 6041897 w 8055862"/>
              <a:gd name="csY18" fmla="*/ 548641 h 548641"/>
              <a:gd name="csX19" fmla="*/ 5531692 w 8055862"/>
              <a:gd name="csY19" fmla="*/ 548641 h 548641"/>
              <a:gd name="csX20" fmla="*/ 5021487 w 8055862"/>
              <a:gd name="csY20" fmla="*/ 548641 h 548641"/>
              <a:gd name="csX21" fmla="*/ 4430724 w 8055862"/>
              <a:gd name="csY21" fmla="*/ 548641 h 548641"/>
              <a:gd name="csX22" fmla="*/ 3678844 w 8055862"/>
              <a:gd name="csY22" fmla="*/ 548641 h 548641"/>
              <a:gd name="csX23" fmla="*/ 3007522 w 8055862"/>
              <a:gd name="csY23" fmla="*/ 548641 h 548641"/>
              <a:gd name="csX24" fmla="*/ 2175083 w 8055862"/>
              <a:gd name="csY24" fmla="*/ 548641 h 548641"/>
              <a:gd name="csX25" fmla="*/ 1503761 w 8055862"/>
              <a:gd name="csY25" fmla="*/ 548641 h 548641"/>
              <a:gd name="csX26" fmla="*/ 832439 w 8055862"/>
              <a:gd name="csY26" fmla="*/ 548641 h 548641"/>
              <a:gd name="csX27" fmla="*/ 0 w 8055862"/>
              <a:gd name="csY27" fmla="*/ 548641 h 548641"/>
              <a:gd name="csX28" fmla="*/ 0 w 8055862"/>
              <a:gd name="csY28" fmla="*/ 0 h 5486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Lst>
            <a:rect l="l" t="t" r="r" b="b"/>
            <a:pathLst>
              <a:path w="8055862" h="548641" extrusionOk="0">
                <a:moveTo>
                  <a:pt x="0" y="0"/>
                </a:moveTo>
                <a:cubicBezTo>
                  <a:pt x="284995" y="-9024"/>
                  <a:pt x="450725" y="-24909"/>
                  <a:pt x="590763" y="0"/>
                </a:cubicBezTo>
                <a:cubicBezTo>
                  <a:pt x="730801" y="24909"/>
                  <a:pt x="1012708" y="19955"/>
                  <a:pt x="1342644" y="0"/>
                </a:cubicBezTo>
                <a:cubicBezTo>
                  <a:pt x="1672580" y="-19955"/>
                  <a:pt x="1624760" y="7717"/>
                  <a:pt x="1852848" y="0"/>
                </a:cubicBezTo>
                <a:cubicBezTo>
                  <a:pt x="2080936" y="-7717"/>
                  <a:pt x="2287429" y="40404"/>
                  <a:pt x="2685287" y="0"/>
                </a:cubicBezTo>
                <a:cubicBezTo>
                  <a:pt x="3083145" y="-40404"/>
                  <a:pt x="3006532" y="-18672"/>
                  <a:pt x="3114933" y="0"/>
                </a:cubicBezTo>
                <a:cubicBezTo>
                  <a:pt x="3223334" y="18672"/>
                  <a:pt x="3413260" y="-6895"/>
                  <a:pt x="3544579" y="0"/>
                </a:cubicBezTo>
                <a:cubicBezTo>
                  <a:pt x="3675898" y="6895"/>
                  <a:pt x="3995061" y="-5530"/>
                  <a:pt x="4135342" y="0"/>
                </a:cubicBezTo>
                <a:cubicBezTo>
                  <a:pt x="4275623" y="5530"/>
                  <a:pt x="4424266" y="-15582"/>
                  <a:pt x="4564988" y="0"/>
                </a:cubicBezTo>
                <a:cubicBezTo>
                  <a:pt x="4705710" y="15582"/>
                  <a:pt x="4908253" y="-5025"/>
                  <a:pt x="4994634" y="0"/>
                </a:cubicBezTo>
                <a:cubicBezTo>
                  <a:pt x="5081015" y="5025"/>
                  <a:pt x="5306244" y="4415"/>
                  <a:pt x="5504839" y="0"/>
                </a:cubicBezTo>
                <a:cubicBezTo>
                  <a:pt x="5703434" y="-4415"/>
                  <a:pt x="5785128" y="-21312"/>
                  <a:pt x="5934485" y="0"/>
                </a:cubicBezTo>
                <a:cubicBezTo>
                  <a:pt x="6083842" y="21312"/>
                  <a:pt x="6277513" y="24822"/>
                  <a:pt x="6444690" y="0"/>
                </a:cubicBezTo>
                <a:cubicBezTo>
                  <a:pt x="6611868" y="-24822"/>
                  <a:pt x="6660680" y="-10968"/>
                  <a:pt x="6874336" y="0"/>
                </a:cubicBezTo>
                <a:cubicBezTo>
                  <a:pt x="7087992" y="10968"/>
                  <a:pt x="7727112" y="45175"/>
                  <a:pt x="8055862" y="0"/>
                </a:cubicBezTo>
                <a:cubicBezTo>
                  <a:pt x="8030680" y="110336"/>
                  <a:pt x="8048785" y="302101"/>
                  <a:pt x="8055862" y="548641"/>
                </a:cubicBezTo>
                <a:cubicBezTo>
                  <a:pt x="7935480" y="557516"/>
                  <a:pt x="7676070" y="549449"/>
                  <a:pt x="7465099" y="548641"/>
                </a:cubicBezTo>
                <a:cubicBezTo>
                  <a:pt x="7254128" y="547833"/>
                  <a:pt x="6933571" y="550553"/>
                  <a:pt x="6793777" y="548641"/>
                </a:cubicBezTo>
                <a:cubicBezTo>
                  <a:pt x="6653983" y="546729"/>
                  <a:pt x="6244837" y="570590"/>
                  <a:pt x="6041897" y="548641"/>
                </a:cubicBezTo>
                <a:cubicBezTo>
                  <a:pt x="5838957" y="526692"/>
                  <a:pt x="5705482" y="538752"/>
                  <a:pt x="5531692" y="548641"/>
                </a:cubicBezTo>
                <a:cubicBezTo>
                  <a:pt x="5357902" y="558530"/>
                  <a:pt x="5171437" y="544566"/>
                  <a:pt x="5021487" y="548641"/>
                </a:cubicBezTo>
                <a:cubicBezTo>
                  <a:pt x="4871537" y="552716"/>
                  <a:pt x="4619904" y="536003"/>
                  <a:pt x="4430724" y="548641"/>
                </a:cubicBezTo>
                <a:cubicBezTo>
                  <a:pt x="4241544" y="561279"/>
                  <a:pt x="3997402" y="547895"/>
                  <a:pt x="3678844" y="548641"/>
                </a:cubicBezTo>
                <a:cubicBezTo>
                  <a:pt x="3360286" y="549387"/>
                  <a:pt x="3320449" y="544945"/>
                  <a:pt x="3007522" y="548641"/>
                </a:cubicBezTo>
                <a:cubicBezTo>
                  <a:pt x="2694595" y="552337"/>
                  <a:pt x="2477968" y="584316"/>
                  <a:pt x="2175083" y="548641"/>
                </a:cubicBezTo>
                <a:cubicBezTo>
                  <a:pt x="1872198" y="512966"/>
                  <a:pt x="1754344" y="557803"/>
                  <a:pt x="1503761" y="548641"/>
                </a:cubicBezTo>
                <a:cubicBezTo>
                  <a:pt x="1253178" y="539479"/>
                  <a:pt x="987262" y="515517"/>
                  <a:pt x="832439" y="548641"/>
                </a:cubicBezTo>
                <a:cubicBezTo>
                  <a:pt x="677616" y="581765"/>
                  <a:pt x="290335" y="584753"/>
                  <a:pt x="0" y="548641"/>
                </a:cubicBezTo>
                <a:cubicBezTo>
                  <a:pt x="21599" y="389167"/>
                  <a:pt x="24047" y="153855"/>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 name="Tekstvak 2">
            <a:extLst>
              <a:ext uri="{FF2B5EF4-FFF2-40B4-BE49-F238E27FC236}">
                <a16:creationId xmlns:a16="http://schemas.microsoft.com/office/drawing/2014/main" id="{B6EB9216-5955-4557-2721-549B266A5591}"/>
              </a:ext>
            </a:extLst>
          </p:cNvPr>
          <p:cNvSpPr txBox="1"/>
          <p:nvPr/>
        </p:nvSpPr>
        <p:spPr>
          <a:xfrm>
            <a:off x="4069207" y="5011843"/>
            <a:ext cx="6096000" cy="276999"/>
          </a:xfrm>
          <a:prstGeom prst="rect">
            <a:avLst/>
          </a:prstGeom>
          <a:noFill/>
        </p:spPr>
        <p:txBody>
          <a:bodyPr wrap="square">
            <a:spAutoFit/>
          </a:bodyPr>
          <a:lstStyle/>
          <a:p>
            <a:pPr algn="r"/>
            <a:r>
              <a:rPr lang="en-US" sz="1200" dirty="0"/>
              <a:t>© </a:t>
            </a:r>
            <a:r>
              <a:rPr lang="en-US" sz="1200" dirty="0" err="1"/>
              <a:t>buildingSMART</a:t>
            </a:r>
            <a:r>
              <a:rPr lang="en-US" sz="1200" dirty="0"/>
              <a:t> International – IDS User Manual (GitHub), CC BY-ND 4.0.</a:t>
            </a:r>
            <a:endParaRPr lang="nl-BE" sz="1200" dirty="0"/>
          </a:p>
        </p:txBody>
      </p:sp>
    </p:spTree>
    <p:extLst>
      <p:ext uri="{BB962C8B-B14F-4D97-AF65-F5344CB8AC3E}">
        <p14:creationId xmlns:p14="http://schemas.microsoft.com/office/powerpoint/2010/main" val="18375468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BE612-907B-49EC-72A6-8ADB1E4FED0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3864989-F9A2-AAB8-C7B5-6DA52E371DF3}"/>
              </a:ext>
            </a:extLst>
          </p:cNvPr>
          <p:cNvSpPr>
            <a:spLocks noGrp="1"/>
          </p:cNvSpPr>
          <p:nvPr>
            <p:ph type="title"/>
          </p:nvPr>
        </p:nvSpPr>
        <p:spPr/>
        <p:txBody>
          <a:bodyPr>
            <a:normAutofit/>
          </a:bodyPr>
          <a:lstStyle/>
          <a:p>
            <a:r>
              <a:rPr lang="nl-BE" dirty="0"/>
              <a:t>IDS </a:t>
            </a:r>
            <a:r>
              <a:rPr lang="nl-BE" dirty="0" err="1"/>
              <a:t>Structure</a:t>
            </a:r>
            <a:r>
              <a:rPr lang="nl-BE" dirty="0"/>
              <a:t> | </a:t>
            </a:r>
            <a:r>
              <a:rPr lang="nl-BE" dirty="0" err="1"/>
              <a:t>Cardinality</a:t>
            </a:r>
            <a:endParaRPr lang="nl-BE" dirty="0"/>
          </a:p>
        </p:txBody>
      </p:sp>
      <p:pic>
        <p:nvPicPr>
          <p:cNvPr id="8" name="Tijdelijke aanduiding voor inhoud 3">
            <a:extLst>
              <a:ext uri="{FF2B5EF4-FFF2-40B4-BE49-F238E27FC236}">
                <a16:creationId xmlns:a16="http://schemas.microsoft.com/office/drawing/2014/main" id="{0605150E-2AB6-E2F3-E81E-B36990F4121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068069" y="2066649"/>
            <a:ext cx="8035224" cy="3054361"/>
          </a:xfrm>
          <a:prstGeom prst="rect">
            <a:avLst/>
          </a:prstGeom>
        </p:spPr>
      </p:pic>
      <p:sp>
        <p:nvSpPr>
          <p:cNvPr id="9" name="Tekstvak 8">
            <a:extLst>
              <a:ext uri="{FF2B5EF4-FFF2-40B4-BE49-F238E27FC236}">
                <a16:creationId xmlns:a16="http://schemas.microsoft.com/office/drawing/2014/main" id="{12290DFE-3083-7E1F-36F1-4DCF23C39385}"/>
              </a:ext>
            </a:extLst>
          </p:cNvPr>
          <p:cNvSpPr txBox="1"/>
          <p:nvPr/>
        </p:nvSpPr>
        <p:spPr>
          <a:xfrm>
            <a:off x="7483404" y="2066649"/>
            <a:ext cx="2267464" cy="461665"/>
          </a:xfrm>
          <a:prstGeom prst="rect">
            <a:avLst/>
          </a:prstGeom>
          <a:noFill/>
        </p:spPr>
        <p:txBody>
          <a:bodyPr wrap="square" rtlCol="0">
            <a:spAutoFit/>
          </a:bodyPr>
          <a:lstStyle/>
          <a:p>
            <a:pPr algn="r"/>
            <a:r>
              <a:rPr lang="en-GB" sz="2400" b="1" dirty="0">
                <a:solidFill>
                  <a:schemeClr val="accent3"/>
                </a:solidFill>
                <a:latin typeface="Ink Free" panose="03080402000500000000" pitchFamily="66" charset="0"/>
                <a:cs typeface="Dreaming Outloud Script Pro" panose="020F0502020204030204" pitchFamily="66" charset="0"/>
              </a:rPr>
              <a:t>Requirements</a:t>
            </a:r>
          </a:p>
        </p:txBody>
      </p:sp>
      <p:sp>
        <p:nvSpPr>
          <p:cNvPr id="10" name="Tekstvak 9">
            <a:extLst>
              <a:ext uri="{FF2B5EF4-FFF2-40B4-BE49-F238E27FC236}">
                <a16:creationId xmlns:a16="http://schemas.microsoft.com/office/drawing/2014/main" id="{C8500B86-135B-37D8-17DB-9361D0DB7E98}"/>
              </a:ext>
            </a:extLst>
          </p:cNvPr>
          <p:cNvSpPr txBox="1"/>
          <p:nvPr/>
        </p:nvSpPr>
        <p:spPr>
          <a:xfrm>
            <a:off x="1895475" y="5230924"/>
            <a:ext cx="8228456" cy="646331"/>
          </a:xfrm>
          <a:prstGeom prst="rect">
            <a:avLst/>
          </a:prstGeom>
          <a:noFill/>
        </p:spPr>
        <p:txBody>
          <a:bodyPr wrap="square" rtlCol="0">
            <a:spAutoFit/>
          </a:bodyPr>
          <a:lstStyle/>
          <a:p>
            <a:pPr algn="r"/>
            <a:r>
              <a:rPr lang="en-US" sz="2000" b="1" dirty="0">
                <a:solidFill>
                  <a:schemeClr val="accent3"/>
                </a:solidFill>
              </a:rPr>
              <a:t>Property </a:t>
            </a:r>
            <a:r>
              <a:rPr lang="en-US" sz="2000" b="1" dirty="0">
                <a:solidFill>
                  <a:srgbClr val="FF0000"/>
                </a:solidFill>
              </a:rPr>
              <a:t>may be empty</a:t>
            </a:r>
            <a:r>
              <a:rPr lang="en-US" sz="2000" b="1" dirty="0">
                <a:solidFill>
                  <a:schemeClr val="accent3"/>
                </a:solidFill>
              </a:rPr>
              <a:t>, if filled in this is according to the requirement
</a:t>
            </a:r>
            <a:r>
              <a:rPr lang="en-US" sz="1600" dirty="0">
                <a:solidFill>
                  <a:schemeClr val="accent3"/>
                </a:solidFill>
              </a:rPr>
              <a:t>For example: An </a:t>
            </a:r>
            <a:r>
              <a:rPr lang="en-US" sz="1600" dirty="0" err="1">
                <a:solidFill>
                  <a:schemeClr val="accent3"/>
                </a:solidFill>
              </a:rPr>
              <a:t>IfcWall</a:t>
            </a:r>
            <a:r>
              <a:rPr lang="en-US" sz="1600" dirty="0">
                <a:solidFill>
                  <a:schemeClr val="accent3"/>
                </a:solidFill>
              </a:rPr>
              <a:t> may have a </a:t>
            </a:r>
            <a:r>
              <a:rPr lang="en-US" sz="1600" dirty="0" err="1">
                <a:solidFill>
                  <a:schemeClr val="accent3"/>
                </a:solidFill>
              </a:rPr>
              <a:t>FireRating</a:t>
            </a:r>
            <a:r>
              <a:rPr lang="en-US" sz="1600" dirty="0">
                <a:solidFill>
                  <a:schemeClr val="accent3"/>
                </a:solidFill>
              </a:rPr>
              <a:t> property.</a:t>
            </a:r>
            <a:endParaRPr lang="en-GB" sz="1600" i="1" dirty="0">
              <a:solidFill>
                <a:schemeClr val="accent4"/>
              </a:solidFill>
            </a:endParaRPr>
          </a:p>
        </p:txBody>
      </p:sp>
      <p:sp>
        <p:nvSpPr>
          <p:cNvPr id="11" name="Rechthoek 10">
            <a:extLst>
              <a:ext uri="{FF2B5EF4-FFF2-40B4-BE49-F238E27FC236}">
                <a16:creationId xmlns:a16="http://schemas.microsoft.com/office/drawing/2014/main" id="{F2E5AF8C-9DC9-0EEB-B33E-7E86309FADBD}"/>
              </a:ext>
            </a:extLst>
          </p:cNvPr>
          <p:cNvSpPr/>
          <p:nvPr/>
        </p:nvSpPr>
        <p:spPr>
          <a:xfrm>
            <a:off x="2060132" y="4555854"/>
            <a:ext cx="8055862" cy="548641"/>
          </a:xfrm>
          <a:custGeom>
            <a:avLst/>
            <a:gdLst>
              <a:gd name="csX0" fmla="*/ 0 w 8055862"/>
              <a:gd name="csY0" fmla="*/ 0 h 548641"/>
              <a:gd name="csX1" fmla="*/ 590763 w 8055862"/>
              <a:gd name="csY1" fmla="*/ 0 h 548641"/>
              <a:gd name="csX2" fmla="*/ 1342644 w 8055862"/>
              <a:gd name="csY2" fmla="*/ 0 h 548641"/>
              <a:gd name="csX3" fmla="*/ 1852848 w 8055862"/>
              <a:gd name="csY3" fmla="*/ 0 h 548641"/>
              <a:gd name="csX4" fmla="*/ 2685287 w 8055862"/>
              <a:gd name="csY4" fmla="*/ 0 h 548641"/>
              <a:gd name="csX5" fmla="*/ 3114933 w 8055862"/>
              <a:gd name="csY5" fmla="*/ 0 h 548641"/>
              <a:gd name="csX6" fmla="*/ 3544579 w 8055862"/>
              <a:gd name="csY6" fmla="*/ 0 h 548641"/>
              <a:gd name="csX7" fmla="*/ 4135342 w 8055862"/>
              <a:gd name="csY7" fmla="*/ 0 h 548641"/>
              <a:gd name="csX8" fmla="*/ 4564988 w 8055862"/>
              <a:gd name="csY8" fmla="*/ 0 h 548641"/>
              <a:gd name="csX9" fmla="*/ 4994634 w 8055862"/>
              <a:gd name="csY9" fmla="*/ 0 h 548641"/>
              <a:gd name="csX10" fmla="*/ 5504839 w 8055862"/>
              <a:gd name="csY10" fmla="*/ 0 h 548641"/>
              <a:gd name="csX11" fmla="*/ 5934485 w 8055862"/>
              <a:gd name="csY11" fmla="*/ 0 h 548641"/>
              <a:gd name="csX12" fmla="*/ 6444690 w 8055862"/>
              <a:gd name="csY12" fmla="*/ 0 h 548641"/>
              <a:gd name="csX13" fmla="*/ 6874336 w 8055862"/>
              <a:gd name="csY13" fmla="*/ 0 h 548641"/>
              <a:gd name="csX14" fmla="*/ 8055862 w 8055862"/>
              <a:gd name="csY14" fmla="*/ 0 h 548641"/>
              <a:gd name="csX15" fmla="*/ 8055862 w 8055862"/>
              <a:gd name="csY15" fmla="*/ 548641 h 548641"/>
              <a:gd name="csX16" fmla="*/ 7465099 w 8055862"/>
              <a:gd name="csY16" fmla="*/ 548641 h 548641"/>
              <a:gd name="csX17" fmla="*/ 6793777 w 8055862"/>
              <a:gd name="csY17" fmla="*/ 548641 h 548641"/>
              <a:gd name="csX18" fmla="*/ 6041897 w 8055862"/>
              <a:gd name="csY18" fmla="*/ 548641 h 548641"/>
              <a:gd name="csX19" fmla="*/ 5531692 w 8055862"/>
              <a:gd name="csY19" fmla="*/ 548641 h 548641"/>
              <a:gd name="csX20" fmla="*/ 5021487 w 8055862"/>
              <a:gd name="csY20" fmla="*/ 548641 h 548641"/>
              <a:gd name="csX21" fmla="*/ 4430724 w 8055862"/>
              <a:gd name="csY21" fmla="*/ 548641 h 548641"/>
              <a:gd name="csX22" fmla="*/ 3678844 w 8055862"/>
              <a:gd name="csY22" fmla="*/ 548641 h 548641"/>
              <a:gd name="csX23" fmla="*/ 3007522 w 8055862"/>
              <a:gd name="csY23" fmla="*/ 548641 h 548641"/>
              <a:gd name="csX24" fmla="*/ 2175083 w 8055862"/>
              <a:gd name="csY24" fmla="*/ 548641 h 548641"/>
              <a:gd name="csX25" fmla="*/ 1503761 w 8055862"/>
              <a:gd name="csY25" fmla="*/ 548641 h 548641"/>
              <a:gd name="csX26" fmla="*/ 832439 w 8055862"/>
              <a:gd name="csY26" fmla="*/ 548641 h 548641"/>
              <a:gd name="csX27" fmla="*/ 0 w 8055862"/>
              <a:gd name="csY27" fmla="*/ 548641 h 548641"/>
              <a:gd name="csX28" fmla="*/ 0 w 8055862"/>
              <a:gd name="csY28" fmla="*/ 0 h 5486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Lst>
            <a:rect l="l" t="t" r="r" b="b"/>
            <a:pathLst>
              <a:path w="8055862" h="548641" extrusionOk="0">
                <a:moveTo>
                  <a:pt x="0" y="0"/>
                </a:moveTo>
                <a:cubicBezTo>
                  <a:pt x="284995" y="-9024"/>
                  <a:pt x="450725" y="-24909"/>
                  <a:pt x="590763" y="0"/>
                </a:cubicBezTo>
                <a:cubicBezTo>
                  <a:pt x="730801" y="24909"/>
                  <a:pt x="1012708" y="19955"/>
                  <a:pt x="1342644" y="0"/>
                </a:cubicBezTo>
                <a:cubicBezTo>
                  <a:pt x="1672580" y="-19955"/>
                  <a:pt x="1624760" y="7717"/>
                  <a:pt x="1852848" y="0"/>
                </a:cubicBezTo>
                <a:cubicBezTo>
                  <a:pt x="2080936" y="-7717"/>
                  <a:pt x="2287429" y="40404"/>
                  <a:pt x="2685287" y="0"/>
                </a:cubicBezTo>
                <a:cubicBezTo>
                  <a:pt x="3083145" y="-40404"/>
                  <a:pt x="3006532" y="-18672"/>
                  <a:pt x="3114933" y="0"/>
                </a:cubicBezTo>
                <a:cubicBezTo>
                  <a:pt x="3223334" y="18672"/>
                  <a:pt x="3413260" y="-6895"/>
                  <a:pt x="3544579" y="0"/>
                </a:cubicBezTo>
                <a:cubicBezTo>
                  <a:pt x="3675898" y="6895"/>
                  <a:pt x="3995061" y="-5530"/>
                  <a:pt x="4135342" y="0"/>
                </a:cubicBezTo>
                <a:cubicBezTo>
                  <a:pt x="4275623" y="5530"/>
                  <a:pt x="4424266" y="-15582"/>
                  <a:pt x="4564988" y="0"/>
                </a:cubicBezTo>
                <a:cubicBezTo>
                  <a:pt x="4705710" y="15582"/>
                  <a:pt x="4908253" y="-5025"/>
                  <a:pt x="4994634" y="0"/>
                </a:cubicBezTo>
                <a:cubicBezTo>
                  <a:pt x="5081015" y="5025"/>
                  <a:pt x="5306244" y="4415"/>
                  <a:pt x="5504839" y="0"/>
                </a:cubicBezTo>
                <a:cubicBezTo>
                  <a:pt x="5703434" y="-4415"/>
                  <a:pt x="5785128" y="-21312"/>
                  <a:pt x="5934485" y="0"/>
                </a:cubicBezTo>
                <a:cubicBezTo>
                  <a:pt x="6083842" y="21312"/>
                  <a:pt x="6277513" y="24822"/>
                  <a:pt x="6444690" y="0"/>
                </a:cubicBezTo>
                <a:cubicBezTo>
                  <a:pt x="6611868" y="-24822"/>
                  <a:pt x="6660680" y="-10968"/>
                  <a:pt x="6874336" y="0"/>
                </a:cubicBezTo>
                <a:cubicBezTo>
                  <a:pt x="7087992" y="10968"/>
                  <a:pt x="7727112" y="45175"/>
                  <a:pt x="8055862" y="0"/>
                </a:cubicBezTo>
                <a:cubicBezTo>
                  <a:pt x="8030680" y="110336"/>
                  <a:pt x="8048785" y="302101"/>
                  <a:pt x="8055862" y="548641"/>
                </a:cubicBezTo>
                <a:cubicBezTo>
                  <a:pt x="7935480" y="557516"/>
                  <a:pt x="7676070" y="549449"/>
                  <a:pt x="7465099" y="548641"/>
                </a:cubicBezTo>
                <a:cubicBezTo>
                  <a:pt x="7254128" y="547833"/>
                  <a:pt x="6933571" y="550553"/>
                  <a:pt x="6793777" y="548641"/>
                </a:cubicBezTo>
                <a:cubicBezTo>
                  <a:pt x="6653983" y="546729"/>
                  <a:pt x="6244837" y="570590"/>
                  <a:pt x="6041897" y="548641"/>
                </a:cubicBezTo>
                <a:cubicBezTo>
                  <a:pt x="5838957" y="526692"/>
                  <a:pt x="5705482" y="538752"/>
                  <a:pt x="5531692" y="548641"/>
                </a:cubicBezTo>
                <a:cubicBezTo>
                  <a:pt x="5357902" y="558530"/>
                  <a:pt x="5171437" y="544566"/>
                  <a:pt x="5021487" y="548641"/>
                </a:cubicBezTo>
                <a:cubicBezTo>
                  <a:pt x="4871537" y="552716"/>
                  <a:pt x="4619904" y="536003"/>
                  <a:pt x="4430724" y="548641"/>
                </a:cubicBezTo>
                <a:cubicBezTo>
                  <a:pt x="4241544" y="561279"/>
                  <a:pt x="3997402" y="547895"/>
                  <a:pt x="3678844" y="548641"/>
                </a:cubicBezTo>
                <a:cubicBezTo>
                  <a:pt x="3360286" y="549387"/>
                  <a:pt x="3320449" y="544945"/>
                  <a:pt x="3007522" y="548641"/>
                </a:cubicBezTo>
                <a:cubicBezTo>
                  <a:pt x="2694595" y="552337"/>
                  <a:pt x="2477968" y="584316"/>
                  <a:pt x="2175083" y="548641"/>
                </a:cubicBezTo>
                <a:cubicBezTo>
                  <a:pt x="1872198" y="512966"/>
                  <a:pt x="1754344" y="557803"/>
                  <a:pt x="1503761" y="548641"/>
                </a:cubicBezTo>
                <a:cubicBezTo>
                  <a:pt x="1253178" y="539479"/>
                  <a:pt x="987262" y="515517"/>
                  <a:pt x="832439" y="548641"/>
                </a:cubicBezTo>
                <a:cubicBezTo>
                  <a:pt x="677616" y="581765"/>
                  <a:pt x="290335" y="584753"/>
                  <a:pt x="0" y="548641"/>
                </a:cubicBezTo>
                <a:cubicBezTo>
                  <a:pt x="21599" y="389167"/>
                  <a:pt x="24047" y="153855"/>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 name="Tekstvak 2">
            <a:extLst>
              <a:ext uri="{FF2B5EF4-FFF2-40B4-BE49-F238E27FC236}">
                <a16:creationId xmlns:a16="http://schemas.microsoft.com/office/drawing/2014/main" id="{F1E50A13-9BEA-F6FE-3537-D9719EDDB53A}"/>
              </a:ext>
            </a:extLst>
          </p:cNvPr>
          <p:cNvSpPr txBox="1"/>
          <p:nvPr/>
        </p:nvSpPr>
        <p:spPr>
          <a:xfrm>
            <a:off x="4069207" y="5011849"/>
            <a:ext cx="6096000" cy="276999"/>
          </a:xfrm>
          <a:prstGeom prst="rect">
            <a:avLst/>
          </a:prstGeom>
          <a:noFill/>
        </p:spPr>
        <p:txBody>
          <a:bodyPr wrap="square">
            <a:spAutoFit/>
          </a:bodyPr>
          <a:lstStyle/>
          <a:p>
            <a:pPr algn="r"/>
            <a:r>
              <a:rPr lang="en-US" sz="1200" dirty="0"/>
              <a:t>© </a:t>
            </a:r>
            <a:r>
              <a:rPr lang="en-US" sz="1200" dirty="0" err="1"/>
              <a:t>buildingSMART</a:t>
            </a:r>
            <a:r>
              <a:rPr lang="en-US" sz="1200" dirty="0"/>
              <a:t> International – IDS User Manual (GitHub), CC BY-ND 4.0.</a:t>
            </a:r>
            <a:endParaRPr lang="nl-BE" sz="1200" dirty="0"/>
          </a:p>
        </p:txBody>
      </p:sp>
    </p:spTree>
    <p:extLst>
      <p:ext uri="{BB962C8B-B14F-4D97-AF65-F5344CB8AC3E}">
        <p14:creationId xmlns:p14="http://schemas.microsoft.com/office/powerpoint/2010/main" val="13719752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241711-1AB5-2A3D-4E31-34C1541E9312}"/>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784AAD6B-C922-D25E-DBF9-178A067075C7}"/>
              </a:ext>
            </a:extLst>
          </p:cNvPr>
          <p:cNvSpPr>
            <a:spLocks noGrp="1"/>
          </p:cNvSpPr>
          <p:nvPr>
            <p:ph type="sldNum" sz="quarter" idx="10"/>
          </p:nvPr>
        </p:nvSpPr>
        <p:spPr/>
        <p:txBody>
          <a:bodyPr/>
          <a:lstStyle/>
          <a:p>
            <a:fld id="{70C12960-6E85-460F-B6E3-5B82CB31AF3D}" type="slidenum">
              <a:rPr lang="en-US" smtClean="0"/>
              <a:pPr/>
              <a:t>35</a:t>
            </a:fld>
            <a:endParaRPr lang="en-US" sz="1400" dirty="0"/>
          </a:p>
        </p:txBody>
      </p:sp>
      <p:sp>
        <p:nvSpPr>
          <p:cNvPr id="4" name="Tijdelijke aanduiding voor inhoud 3">
            <a:extLst>
              <a:ext uri="{FF2B5EF4-FFF2-40B4-BE49-F238E27FC236}">
                <a16:creationId xmlns:a16="http://schemas.microsoft.com/office/drawing/2014/main" id="{259A9FD0-B9E1-7342-3E84-695A2FCA030E}"/>
              </a:ext>
            </a:extLst>
          </p:cNvPr>
          <p:cNvSpPr>
            <a:spLocks noGrp="1"/>
          </p:cNvSpPr>
          <p:nvPr>
            <p:ph idx="1"/>
          </p:nvPr>
        </p:nvSpPr>
        <p:spPr/>
        <p:txBody>
          <a:bodyPr/>
          <a:lstStyle/>
          <a:p>
            <a:r>
              <a:rPr lang="nl-BE" dirty="0"/>
              <a:t>User interface</a:t>
            </a:r>
          </a:p>
          <a:p>
            <a:pPr marL="342900" lvl="3" indent="-342900">
              <a:buFont typeface="+mj-lt"/>
              <a:buAutoNum type="arabicPeriod"/>
            </a:pPr>
            <a:r>
              <a:rPr lang="nl-BE" dirty="0" err="1"/>
              <a:t>outliner</a:t>
            </a:r>
            <a:r>
              <a:rPr lang="nl-BE" dirty="0"/>
              <a:t> (</a:t>
            </a:r>
            <a:r>
              <a:rPr lang="nl-BE" dirty="0" err="1"/>
              <a:t>left</a:t>
            </a:r>
            <a:r>
              <a:rPr lang="nl-BE" dirty="0"/>
              <a:t>)</a:t>
            </a:r>
          </a:p>
          <a:p>
            <a:pPr marL="342900" lvl="3" indent="-342900">
              <a:buFont typeface="+mj-lt"/>
              <a:buAutoNum type="arabicPeriod"/>
            </a:pPr>
            <a:r>
              <a:rPr lang="nl-BE" dirty="0"/>
              <a:t>3D viewport (center)</a:t>
            </a:r>
          </a:p>
          <a:p>
            <a:pPr marL="342900" lvl="3" indent="-342900">
              <a:buFont typeface="+mj-lt"/>
              <a:buAutoNum type="arabicPeriod"/>
            </a:pPr>
            <a:r>
              <a:rPr lang="nl-BE" dirty="0" err="1"/>
              <a:t>properties</a:t>
            </a:r>
            <a:r>
              <a:rPr lang="nl-BE" dirty="0"/>
              <a:t> (bonsai </a:t>
            </a:r>
            <a:r>
              <a:rPr lang="nl-BE" dirty="0" err="1"/>
              <a:t>add-on</a:t>
            </a:r>
            <a:r>
              <a:rPr lang="nl-BE" dirty="0"/>
              <a:t>)</a:t>
            </a:r>
          </a:p>
          <a:p>
            <a:pPr marL="342900" lvl="3" indent="-342900">
              <a:buFont typeface="+mj-lt"/>
              <a:buAutoNum type="arabicPeriod"/>
            </a:pPr>
            <a:endParaRPr lang="nl-BE" dirty="0"/>
          </a:p>
        </p:txBody>
      </p:sp>
      <p:pic>
        <p:nvPicPr>
          <p:cNvPr id="7" name="Picture 5">
            <a:extLst>
              <a:ext uri="{FF2B5EF4-FFF2-40B4-BE49-F238E27FC236}">
                <a16:creationId xmlns:a16="http://schemas.microsoft.com/office/drawing/2014/main" id="{97B0540E-629E-8AE2-02F6-D8C426A9A8C4}"/>
              </a:ext>
            </a:extLst>
          </p:cNvPr>
          <p:cNvPicPr>
            <a:picLocks noChangeAspect="1"/>
          </p:cNvPicPr>
          <p:nvPr/>
        </p:nvPicPr>
        <p:blipFill>
          <a:blip r:embed="rId2"/>
          <a:stretch>
            <a:fillRect/>
          </a:stretch>
        </p:blipFill>
        <p:spPr>
          <a:xfrm>
            <a:off x="4570675" y="1595887"/>
            <a:ext cx="7621325" cy="4572000"/>
          </a:xfrm>
          <a:prstGeom prst="rect">
            <a:avLst/>
          </a:prstGeom>
        </p:spPr>
      </p:pic>
      <p:sp>
        <p:nvSpPr>
          <p:cNvPr id="8" name="Ovaal 7">
            <a:extLst>
              <a:ext uri="{FF2B5EF4-FFF2-40B4-BE49-F238E27FC236}">
                <a16:creationId xmlns:a16="http://schemas.microsoft.com/office/drawing/2014/main" id="{D4489F85-7DAB-495A-F81A-12002669B185}"/>
              </a:ext>
            </a:extLst>
          </p:cNvPr>
          <p:cNvSpPr/>
          <p:nvPr/>
        </p:nvSpPr>
        <p:spPr>
          <a:xfrm>
            <a:off x="5038725" y="2697481"/>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1</a:t>
            </a:r>
          </a:p>
        </p:txBody>
      </p:sp>
      <p:sp>
        <p:nvSpPr>
          <p:cNvPr id="9" name="Ovaal 8">
            <a:extLst>
              <a:ext uri="{FF2B5EF4-FFF2-40B4-BE49-F238E27FC236}">
                <a16:creationId xmlns:a16="http://schemas.microsoft.com/office/drawing/2014/main" id="{A5875A9A-3B6E-5847-A71A-E7E223A9412D}"/>
              </a:ext>
            </a:extLst>
          </p:cNvPr>
          <p:cNvSpPr/>
          <p:nvPr/>
        </p:nvSpPr>
        <p:spPr>
          <a:xfrm>
            <a:off x="10850880" y="5934075"/>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2</a:t>
            </a:r>
          </a:p>
        </p:txBody>
      </p:sp>
      <p:sp>
        <p:nvSpPr>
          <p:cNvPr id="10" name="Ovaal 9">
            <a:extLst>
              <a:ext uri="{FF2B5EF4-FFF2-40B4-BE49-F238E27FC236}">
                <a16:creationId xmlns:a16="http://schemas.microsoft.com/office/drawing/2014/main" id="{5DE60399-4638-601A-CF3D-5BCD21F3ACCD}"/>
              </a:ext>
            </a:extLst>
          </p:cNvPr>
          <p:cNvSpPr/>
          <p:nvPr/>
        </p:nvSpPr>
        <p:spPr>
          <a:xfrm>
            <a:off x="11461920" y="3585019"/>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3</a:t>
            </a:r>
          </a:p>
        </p:txBody>
      </p:sp>
    </p:spTree>
    <p:extLst>
      <p:ext uri="{BB962C8B-B14F-4D97-AF65-F5344CB8AC3E}">
        <p14:creationId xmlns:p14="http://schemas.microsoft.com/office/powerpoint/2010/main" val="40356603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6F3E41-395A-34C8-EF9F-CAD6ED10C56D}"/>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AEF714A1-0E9A-AACA-0A7E-A20F68E1D14A}"/>
              </a:ext>
            </a:extLst>
          </p:cNvPr>
          <p:cNvSpPr>
            <a:spLocks noGrp="1"/>
          </p:cNvSpPr>
          <p:nvPr>
            <p:ph type="sldNum" sz="quarter" idx="10"/>
          </p:nvPr>
        </p:nvSpPr>
        <p:spPr/>
        <p:txBody>
          <a:bodyPr/>
          <a:lstStyle/>
          <a:p>
            <a:fld id="{70C12960-6E85-460F-B6E3-5B82CB31AF3D}" type="slidenum">
              <a:rPr lang="en-US" smtClean="0"/>
              <a:pPr/>
              <a:t>36</a:t>
            </a:fld>
            <a:endParaRPr lang="en-US" sz="1400" dirty="0"/>
          </a:p>
        </p:txBody>
      </p:sp>
      <p:sp>
        <p:nvSpPr>
          <p:cNvPr id="4" name="Tijdelijke aanduiding voor inhoud 3">
            <a:extLst>
              <a:ext uri="{FF2B5EF4-FFF2-40B4-BE49-F238E27FC236}">
                <a16:creationId xmlns:a16="http://schemas.microsoft.com/office/drawing/2014/main" id="{8A1DB4AA-741D-5468-E207-88C84A22E286}"/>
              </a:ext>
            </a:extLst>
          </p:cNvPr>
          <p:cNvSpPr>
            <a:spLocks noGrp="1"/>
          </p:cNvSpPr>
          <p:nvPr>
            <p:ph idx="1"/>
          </p:nvPr>
        </p:nvSpPr>
        <p:spPr/>
        <p:txBody>
          <a:bodyPr/>
          <a:lstStyle/>
          <a:p>
            <a:r>
              <a:rPr lang="nl-BE" dirty="0"/>
              <a:t>View &amp; Navigatie</a:t>
            </a:r>
          </a:p>
          <a:p>
            <a:pPr lvl="3"/>
            <a:r>
              <a:rPr lang="en-US" dirty="0"/>
              <a:t>Open the model from the course material</a:t>
            </a:r>
          </a:p>
          <a:p>
            <a:pPr lvl="3"/>
            <a:r>
              <a:rPr lang="en-US" dirty="0"/>
              <a:t>Set up Navigation Preferences &amp; Spacebar Preference</a:t>
            </a:r>
          </a:p>
          <a:p>
            <a:endParaRPr lang="nl-BE" dirty="0"/>
          </a:p>
        </p:txBody>
      </p:sp>
      <p:pic>
        <p:nvPicPr>
          <p:cNvPr id="5" name="Picture 9" descr="A screenshot of a computer program&#10;&#10;AI-generated content may be incorrect.">
            <a:extLst>
              <a:ext uri="{FF2B5EF4-FFF2-40B4-BE49-F238E27FC236}">
                <a16:creationId xmlns:a16="http://schemas.microsoft.com/office/drawing/2014/main" id="{E5E86090-B144-9DAF-341D-222D4E403793}"/>
              </a:ext>
            </a:extLst>
          </p:cNvPr>
          <p:cNvPicPr>
            <a:picLocks noChangeAspect="1"/>
          </p:cNvPicPr>
          <p:nvPr/>
        </p:nvPicPr>
        <p:blipFill>
          <a:blip r:embed="rId2"/>
          <a:stretch>
            <a:fillRect/>
          </a:stretch>
        </p:blipFill>
        <p:spPr>
          <a:xfrm>
            <a:off x="3056919" y="2993760"/>
            <a:ext cx="4130600" cy="3174127"/>
          </a:xfrm>
          <a:prstGeom prst="rect">
            <a:avLst/>
          </a:prstGeom>
        </p:spPr>
      </p:pic>
      <p:pic>
        <p:nvPicPr>
          <p:cNvPr id="6" name="Picture 10" descr="A screenshot of a computer&#10;&#10;AI-generated content may be incorrect.">
            <a:extLst>
              <a:ext uri="{FF2B5EF4-FFF2-40B4-BE49-F238E27FC236}">
                <a16:creationId xmlns:a16="http://schemas.microsoft.com/office/drawing/2014/main" id="{F8BE51DA-6719-749E-71C2-E50B90A10801}"/>
              </a:ext>
            </a:extLst>
          </p:cNvPr>
          <p:cNvPicPr>
            <a:picLocks noChangeAspect="1"/>
          </p:cNvPicPr>
          <p:nvPr/>
        </p:nvPicPr>
        <p:blipFill>
          <a:blip r:embed="rId3"/>
          <a:stretch>
            <a:fillRect/>
          </a:stretch>
        </p:blipFill>
        <p:spPr>
          <a:xfrm>
            <a:off x="7428379" y="2171193"/>
            <a:ext cx="4763621" cy="3984839"/>
          </a:xfrm>
          <a:prstGeom prst="rect">
            <a:avLst/>
          </a:prstGeom>
        </p:spPr>
      </p:pic>
    </p:spTree>
    <p:extLst>
      <p:ext uri="{BB962C8B-B14F-4D97-AF65-F5344CB8AC3E}">
        <p14:creationId xmlns:p14="http://schemas.microsoft.com/office/powerpoint/2010/main" val="37477731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5E836-14DF-9C79-E07A-7BC84E4B972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B446152-6804-2E1F-9A41-FA4081D96085}"/>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201F3EDD-3916-12B6-0B18-A9C970889B10}"/>
              </a:ext>
            </a:extLst>
          </p:cNvPr>
          <p:cNvSpPr>
            <a:spLocks noGrp="1"/>
          </p:cNvSpPr>
          <p:nvPr>
            <p:ph type="sldNum" sz="quarter" idx="10"/>
          </p:nvPr>
        </p:nvSpPr>
        <p:spPr/>
        <p:txBody>
          <a:bodyPr/>
          <a:lstStyle/>
          <a:p>
            <a:fld id="{70C12960-6E85-460F-B6E3-5B82CB31AF3D}" type="slidenum">
              <a:rPr lang="en-US" smtClean="0"/>
              <a:pPr/>
              <a:t>37</a:t>
            </a:fld>
            <a:endParaRPr lang="en-US" sz="1400" dirty="0"/>
          </a:p>
        </p:txBody>
      </p:sp>
      <p:sp>
        <p:nvSpPr>
          <p:cNvPr id="4" name="Tijdelijke aanduiding voor inhoud 3">
            <a:extLst>
              <a:ext uri="{FF2B5EF4-FFF2-40B4-BE49-F238E27FC236}">
                <a16:creationId xmlns:a16="http://schemas.microsoft.com/office/drawing/2014/main" id="{82784DC6-54E6-5C4A-1FA2-417E489D016E}"/>
              </a:ext>
            </a:extLst>
          </p:cNvPr>
          <p:cNvSpPr>
            <a:spLocks noGrp="1"/>
          </p:cNvSpPr>
          <p:nvPr>
            <p:ph idx="1"/>
          </p:nvPr>
        </p:nvSpPr>
        <p:spPr/>
        <p:txBody>
          <a:bodyPr/>
          <a:lstStyle/>
          <a:p>
            <a:r>
              <a:rPr lang="nl-BE" dirty="0"/>
              <a:t>Shortcuts</a:t>
            </a:r>
          </a:p>
          <a:p>
            <a:pPr lvl="3">
              <a:lnSpc>
                <a:spcPct val="200000"/>
              </a:lnSpc>
            </a:pPr>
            <a:r>
              <a:rPr lang="en-US" dirty="0"/>
              <a:t>Use </a:t>
            </a:r>
            <a:r>
              <a:rPr lang="en-US" b="1" dirty="0">
                <a:solidFill>
                  <a:schemeClr val="accent2"/>
                </a:solidFill>
              </a:rPr>
              <a:t>Shift + B </a:t>
            </a:r>
            <a:r>
              <a:rPr lang="en-US" dirty="0"/>
              <a:t>to zoom and draw the view you want to zoom in on</a:t>
            </a:r>
          </a:p>
          <a:p>
            <a:pPr lvl="3">
              <a:lnSpc>
                <a:spcPct val="200000"/>
              </a:lnSpc>
            </a:pPr>
            <a:r>
              <a:rPr lang="en-US" dirty="0"/>
              <a:t>Click on an object and use the period</a:t>
            </a:r>
            <a:r>
              <a:rPr lang="en-US" b="1" dirty="0">
                <a:solidFill>
                  <a:schemeClr val="accent2"/>
                </a:solidFill>
              </a:rPr>
              <a:t> '.' </a:t>
            </a:r>
            <a:r>
              <a:rPr lang="en-US" dirty="0"/>
              <a:t>on your numpad to zoom to an object</a:t>
            </a:r>
          </a:p>
          <a:p>
            <a:pPr lvl="3">
              <a:lnSpc>
                <a:spcPct val="200000"/>
              </a:lnSpc>
            </a:pPr>
            <a:r>
              <a:rPr lang="en-US" dirty="0"/>
              <a:t>Use </a:t>
            </a:r>
            <a:r>
              <a:rPr lang="en-US" b="1" dirty="0">
                <a:solidFill>
                  <a:schemeClr val="accent2"/>
                </a:solidFill>
              </a:rPr>
              <a:t>Shift + Right-Click </a:t>
            </a:r>
            <a:r>
              <a:rPr lang="en-US" dirty="0"/>
              <a:t>to define a new orbit focus point</a:t>
            </a:r>
          </a:p>
          <a:p>
            <a:pPr lvl="3">
              <a:lnSpc>
                <a:spcPct val="200000"/>
              </a:lnSpc>
            </a:pPr>
            <a:r>
              <a:rPr lang="en-US" dirty="0"/>
              <a:t>Use </a:t>
            </a:r>
            <a:r>
              <a:rPr lang="en-US" b="1" dirty="0">
                <a:solidFill>
                  <a:schemeClr val="accent2"/>
                </a:solidFill>
              </a:rPr>
              <a:t>Shift + H </a:t>
            </a:r>
            <a:r>
              <a:rPr lang="en-US" dirty="0"/>
              <a:t>to isolate objects</a:t>
            </a:r>
          </a:p>
          <a:p>
            <a:pPr lvl="3">
              <a:lnSpc>
                <a:spcPct val="200000"/>
              </a:lnSpc>
            </a:pPr>
            <a:r>
              <a:rPr lang="en-US" dirty="0"/>
              <a:t>Use </a:t>
            </a:r>
            <a:r>
              <a:rPr lang="en-US" b="1" dirty="0">
                <a:solidFill>
                  <a:schemeClr val="accent2"/>
                </a:solidFill>
              </a:rPr>
              <a:t>Alt + H </a:t>
            </a:r>
            <a:r>
              <a:rPr lang="en-US" dirty="0"/>
              <a:t>to unhide all objects</a:t>
            </a:r>
          </a:p>
          <a:p>
            <a:pPr lvl="3">
              <a:lnSpc>
                <a:spcPct val="200000"/>
              </a:lnSpc>
            </a:pPr>
            <a:r>
              <a:rPr lang="en-US" dirty="0"/>
              <a:t>Use </a:t>
            </a:r>
            <a:r>
              <a:rPr lang="en-US" b="1" dirty="0">
                <a:solidFill>
                  <a:schemeClr val="accent2"/>
                </a:solidFill>
              </a:rPr>
              <a:t>Shift + C </a:t>
            </a:r>
            <a:r>
              <a:rPr lang="en-US" dirty="0"/>
              <a:t>to center selected</a:t>
            </a:r>
          </a:p>
          <a:p>
            <a:pPr lvl="3">
              <a:lnSpc>
                <a:spcPct val="200000"/>
              </a:lnSpc>
            </a:pPr>
            <a:r>
              <a:rPr lang="en-US" dirty="0"/>
              <a:t>Use </a:t>
            </a:r>
            <a:r>
              <a:rPr lang="en-US" b="1" dirty="0">
                <a:solidFill>
                  <a:schemeClr val="accent2"/>
                </a:solidFill>
              </a:rPr>
              <a:t>Alt + B </a:t>
            </a:r>
            <a:r>
              <a:rPr lang="en-US" dirty="0"/>
              <a:t>to define a clipping region (or to undo a clipping region)</a:t>
            </a:r>
          </a:p>
          <a:p>
            <a:endParaRPr lang="nl-BE" dirty="0"/>
          </a:p>
        </p:txBody>
      </p:sp>
    </p:spTree>
    <p:extLst>
      <p:ext uri="{BB962C8B-B14F-4D97-AF65-F5344CB8AC3E}">
        <p14:creationId xmlns:p14="http://schemas.microsoft.com/office/powerpoint/2010/main" val="7183907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7A6392-1668-2D92-01AE-33EB5B5BFCF9}"/>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02A9424D-93F4-8297-EC5F-009DC01C1EFA}"/>
              </a:ext>
            </a:extLst>
          </p:cNvPr>
          <p:cNvSpPr>
            <a:spLocks noGrp="1"/>
          </p:cNvSpPr>
          <p:nvPr>
            <p:ph type="sldNum" sz="quarter" idx="10"/>
          </p:nvPr>
        </p:nvSpPr>
        <p:spPr/>
        <p:txBody>
          <a:bodyPr/>
          <a:lstStyle/>
          <a:p>
            <a:fld id="{70C12960-6E85-460F-B6E3-5B82CB31AF3D}" type="slidenum">
              <a:rPr lang="en-US" smtClean="0"/>
              <a:pPr/>
              <a:t>38</a:t>
            </a:fld>
            <a:endParaRPr lang="en-US" sz="1400" dirty="0"/>
          </a:p>
        </p:txBody>
      </p:sp>
      <p:sp>
        <p:nvSpPr>
          <p:cNvPr id="4" name="Tijdelijke aanduiding voor inhoud 3">
            <a:extLst>
              <a:ext uri="{FF2B5EF4-FFF2-40B4-BE49-F238E27FC236}">
                <a16:creationId xmlns:a16="http://schemas.microsoft.com/office/drawing/2014/main" id="{8692D4E1-D112-0F3A-63C0-0BCCDDA6C196}"/>
              </a:ext>
            </a:extLst>
          </p:cNvPr>
          <p:cNvSpPr>
            <a:spLocks noGrp="1"/>
          </p:cNvSpPr>
          <p:nvPr>
            <p:ph idx="1"/>
          </p:nvPr>
        </p:nvSpPr>
        <p:spPr/>
        <p:txBody>
          <a:bodyPr/>
          <a:lstStyle/>
          <a:p>
            <a:r>
              <a:rPr lang="nl-BE" dirty="0"/>
              <a:t>IDS </a:t>
            </a:r>
            <a:r>
              <a:rPr lang="nl-BE" dirty="0" err="1"/>
              <a:t>Specifying</a:t>
            </a:r>
            <a:endParaRPr lang="nl-BE" dirty="0"/>
          </a:p>
          <a:p>
            <a:pPr marL="342900" lvl="3" indent="-342900">
              <a:buFont typeface="+mj-lt"/>
              <a:buAutoNum type="arabicPeriod"/>
            </a:pPr>
            <a:r>
              <a:rPr lang="nl-BE" dirty="0" err="1"/>
              <a:t>Quality</a:t>
            </a:r>
            <a:r>
              <a:rPr lang="nl-BE" dirty="0"/>
              <a:t> </a:t>
            </a:r>
            <a:r>
              <a:rPr lang="nl-BE" dirty="0" err="1"/>
              <a:t>and</a:t>
            </a:r>
            <a:r>
              <a:rPr lang="nl-BE" dirty="0"/>
              <a:t> </a:t>
            </a:r>
            <a:r>
              <a:rPr lang="nl-BE" dirty="0" err="1"/>
              <a:t>coordination</a:t>
            </a:r>
            <a:endParaRPr lang="nl-BE" dirty="0"/>
          </a:p>
          <a:p>
            <a:pPr marL="342900" lvl="3" indent="-342900">
              <a:buFont typeface="+mj-lt"/>
              <a:buAutoNum type="arabicPeriod"/>
            </a:pPr>
            <a:r>
              <a:rPr lang="nl-BE" dirty="0"/>
              <a:t>IFC tester</a:t>
            </a:r>
          </a:p>
          <a:p>
            <a:pPr marL="342900" lvl="3" indent="-342900">
              <a:buFont typeface="+mj-lt"/>
              <a:buAutoNum type="arabicPeriod"/>
            </a:pPr>
            <a:r>
              <a:rPr lang="nl-BE" dirty="0"/>
              <a:t>Start </a:t>
            </a:r>
            <a:r>
              <a:rPr lang="nl-BE" dirty="0" err="1"/>
              <a:t>IfcTester</a:t>
            </a:r>
            <a:r>
              <a:rPr lang="nl-BE" dirty="0"/>
              <a:t> Webapp</a:t>
            </a:r>
          </a:p>
        </p:txBody>
      </p:sp>
      <p:pic>
        <p:nvPicPr>
          <p:cNvPr id="5" name="Picture 2">
            <a:extLst>
              <a:ext uri="{FF2B5EF4-FFF2-40B4-BE49-F238E27FC236}">
                <a16:creationId xmlns:a16="http://schemas.microsoft.com/office/drawing/2014/main" id="{1A74950B-0557-4EB8-FA2F-F4745054866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0800" y="2065538"/>
            <a:ext cx="7621200" cy="4102349"/>
          </a:xfrm>
          <a:prstGeom prst="rect">
            <a:avLst/>
          </a:prstGeom>
          <a:noFill/>
          <a:extLst>
            <a:ext uri="{909E8E84-426E-40DD-AFC4-6F175D3DCCD1}">
              <a14:hiddenFill xmlns:a14="http://schemas.microsoft.com/office/drawing/2010/main">
                <a:solidFill>
                  <a:srgbClr val="FFFFFF"/>
                </a:solidFill>
              </a14:hiddenFill>
            </a:ext>
          </a:extLst>
        </p:spPr>
      </p:pic>
      <p:sp>
        <p:nvSpPr>
          <p:cNvPr id="6" name="Ovaal 5">
            <a:extLst>
              <a:ext uri="{FF2B5EF4-FFF2-40B4-BE49-F238E27FC236}">
                <a16:creationId xmlns:a16="http://schemas.microsoft.com/office/drawing/2014/main" id="{8DB93C32-3CB5-FF3D-CF81-BA22C9DCAF02}"/>
              </a:ext>
            </a:extLst>
          </p:cNvPr>
          <p:cNvSpPr/>
          <p:nvPr/>
        </p:nvSpPr>
        <p:spPr>
          <a:xfrm>
            <a:off x="11771504" y="2268856"/>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1</a:t>
            </a:r>
          </a:p>
        </p:txBody>
      </p:sp>
      <p:sp>
        <p:nvSpPr>
          <p:cNvPr id="7" name="Ovaal 6">
            <a:extLst>
              <a:ext uri="{FF2B5EF4-FFF2-40B4-BE49-F238E27FC236}">
                <a16:creationId xmlns:a16="http://schemas.microsoft.com/office/drawing/2014/main" id="{4DDB0851-3977-B45F-553B-E6F640A9748A}"/>
              </a:ext>
            </a:extLst>
          </p:cNvPr>
          <p:cNvSpPr/>
          <p:nvPr/>
        </p:nvSpPr>
        <p:spPr>
          <a:xfrm>
            <a:off x="11127105" y="3000375"/>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2</a:t>
            </a:r>
          </a:p>
        </p:txBody>
      </p:sp>
      <p:sp>
        <p:nvSpPr>
          <p:cNvPr id="8" name="Ovaal 7">
            <a:extLst>
              <a:ext uri="{FF2B5EF4-FFF2-40B4-BE49-F238E27FC236}">
                <a16:creationId xmlns:a16="http://schemas.microsoft.com/office/drawing/2014/main" id="{1ACF52AC-5EF3-FF87-A5C1-E2DE11B57F75}"/>
              </a:ext>
            </a:extLst>
          </p:cNvPr>
          <p:cNvSpPr/>
          <p:nvPr/>
        </p:nvSpPr>
        <p:spPr>
          <a:xfrm>
            <a:off x="11899604" y="3785956"/>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3</a:t>
            </a:r>
          </a:p>
        </p:txBody>
      </p:sp>
    </p:spTree>
    <p:extLst>
      <p:ext uri="{BB962C8B-B14F-4D97-AF65-F5344CB8AC3E}">
        <p14:creationId xmlns:p14="http://schemas.microsoft.com/office/powerpoint/2010/main" val="38087579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96D2F3-857E-5ECA-E1BF-8EF21381C7A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72E9B36-63AC-109E-4514-EF94126F7F0A}"/>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FA22ECAC-3EBA-7A48-B9B5-ADE558B5021F}"/>
              </a:ext>
            </a:extLst>
          </p:cNvPr>
          <p:cNvSpPr>
            <a:spLocks noGrp="1"/>
          </p:cNvSpPr>
          <p:nvPr>
            <p:ph type="sldNum" sz="quarter" idx="10"/>
          </p:nvPr>
        </p:nvSpPr>
        <p:spPr/>
        <p:txBody>
          <a:bodyPr/>
          <a:lstStyle/>
          <a:p>
            <a:fld id="{70C12960-6E85-460F-B6E3-5B82CB31AF3D}" type="slidenum">
              <a:rPr lang="en-US" smtClean="0"/>
              <a:pPr/>
              <a:t>39</a:t>
            </a:fld>
            <a:endParaRPr lang="en-US" sz="1400" dirty="0"/>
          </a:p>
        </p:txBody>
      </p:sp>
      <p:sp>
        <p:nvSpPr>
          <p:cNvPr id="4" name="Tijdelijke aanduiding voor inhoud 3">
            <a:extLst>
              <a:ext uri="{FF2B5EF4-FFF2-40B4-BE49-F238E27FC236}">
                <a16:creationId xmlns:a16="http://schemas.microsoft.com/office/drawing/2014/main" id="{2922E27B-F8CA-CDC9-034C-823DBBFF9BE4}"/>
              </a:ext>
            </a:extLst>
          </p:cNvPr>
          <p:cNvSpPr>
            <a:spLocks noGrp="1"/>
          </p:cNvSpPr>
          <p:nvPr>
            <p:ph idx="1"/>
          </p:nvPr>
        </p:nvSpPr>
        <p:spPr/>
        <p:txBody>
          <a:bodyPr/>
          <a:lstStyle/>
          <a:p>
            <a:r>
              <a:rPr lang="nl-BE" dirty="0"/>
              <a:t>IDS </a:t>
            </a:r>
            <a:r>
              <a:rPr lang="nl-BE" dirty="0" err="1"/>
              <a:t>Specifying</a:t>
            </a:r>
            <a:endParaRPr lang="nl-BE" dirty="0"/>
          </a:p>
          <a:p>
            <a:pPr marL="342900" lvl="3" indent="-342900">
              <a:buFont typeface="+mj-lt"/>
              <a:buAutoNum type="arabicPeriod"/>
            </a:pPr>
            <a:r>
              <a:rPr lang="nl-BE" dirty="0" err="1"/>
              <a:t>Quality</a:t>
            </a:r>
            <a:r>
              <a:rPr lang="nl-BE" dirty="0"/>
              <a:t> </a:t>
            </a:r>
            <a:r>
              <a:rPr lang="nl-BE" dirty="0" err="1"/>
              <a:t>and</a:t>
            </a:r>
            <a:r>
              <a:rPr lang="nl-BE" dirty="0"/>
              <a:t> </a:t>
            </a:r>
            <a:r>
              <a:rPr lang="nl-BE" dirty="0" err="1"/>
              <a:t>coordination</a:t>
            </a:r>
            <a:endParaRPr lang="nl-BE" dirty="0"/>
          </a:p>
          <a:p>
            <a:pPr marL="342900" lvl="3" indent="-342900">
              <a:buFont typeface="+mj-lt"/>
              <a:buAutoNum type="arabicPeriod"/>
            </a:pPr>
            <a:r>
              <a:rPr lang="nl-BE" dirty="0"/>
              <a:t>IFC tester</a:t>
            </a:r>
          </a:p>
          <a:p>
            <a:pPr marL="342900" lvl="3" indent="-342900">
              <a:buFont typeface="+mj-lt"/>
              <a:buAutoNum type="arabicPeriod"/>
            </a:pPr>
            <a:r>
              <a:rPr lang="nl-BE" dirty="0"/>
              <a:t>Start </a:t>
            </a:r>
            <a:r>
              <a:rPr lang="nl-BE" dirty="0" err="1"/>
              <a:t>IfcTester</a:t>
            </a:r>
            <a:r>
              <a:rPr lang="nl-BE" dirty="0"/>
              <a:t> Webapp</a:t>
            </a:r>
          </a:p>
          <a:p>
            <a:pPr marL="0" lvl="3" indent="0">
              <a:lnSpc>
                <a:spcPct val="200000"/>
              </a:lnSpc>
              <a:buNone/>
            </a:pPr>
            <a:r>
              <a:rPr lang="nl-BE" dirty="0"/>
              <a:t>Go </a:t>
            </a:r>
            <a:r>
              <a:rPr lang="nl-BE" dirty="0" err="1"/>
              <a:t>to</a:t>
            </a:r>
            <a:r>
              <a:rPr lang="nl-BE" dirty="0"/>
              <a:t> Browser</a:t>
            </a:r>
          </a:p>
          <a:p>
            <a:pPr marL="342900" lvl="3" indent="-342900">
              <a:lnSpc>
                <a:spcPct val="200000"/>
              </a:lnSpc>
              <a:buFont typeface="+mj-lt"/>
              <a:buAutoNum type="arabicPeriod" startAt="4"/>
            </a:pPr>
            <a:r>
              <a:rPr lang="nl-BE" dirty="0"/>
              <a:t>New IDS</a:t>
            </a:r>
          </a:p>
        </p:txBody>
      </p:sp>
      <p:pic>
        <p:nvPicPr>
          <p:cNvPr id="8" name="Afbeelding 7" descr="Afbeelding met schermopname, Multimediasoftware, Grafische software, software&#10;&#10;Door AI gegenereerde inhoud is mogelijk onjuist.">
            <a:extLst>
              <a:ext uri="{FF2B5EF4-FFF2-40B4-BE49-F238E27FC236}">
                <a16:creationId xmlns:a16="http://schemas.microsoft.com/office/drawing/2014/main" id="{53AA20F4-87C4-22F5-982D-4D760CC58D67}"/>
              </a:ext>
            </a:extLst>
          </p:cNvPr>
          <p:cNvPicPr>
            <a:picLocks noChangeAspect="1"/>
          </p:cNvPicPr>
          <p:nvPr/>
        </p:nvPicPr>
        <p:blipFill>
          <a:blip r:embed="rId2"/>
          <a:stretch>
            <a:fillRect/>
          </a:stretch>
        </p:blipFill>
        <p:spPr>
          <a:xfrm>
            <a:off x="4570800" y="2075461"/>
            <a:ext cx="7621200" cy="4092426"/>
          </a:xfrm>
          <a:prstGeom prst="rect">
            <a:avLst/>
          </a:prstGeom>
        </p:spPr>
      </p:pic>
      <p:sp>
        <p:nvSpPr>
          <p:cNvPr id="9" name="Rechthoek 8">
            <a:extLst>
              <a:ext uri="{FF2B5EF4-FFF2-40B4-BE49-F238E27FC236}">
                <a16:creationId xmlns:a16="http://schemas.microsoft.com/office/drawing/2014/main" id="{4C96BD91-042F-4F7A-7F85-A43F42660A7D}"/>
              </a:ext>
            </a:extLst>
          </p:cNvPr>
          <p:cNvSpPr/>
          <p:nvPr/>
        </p:nvSpPr>
        <p:spPr>
          <a:xfrm>
            <a:off x="8839200" y="4152900"/>
            <a:ext cx="447676" cy="238125"/>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 name="Ovaal 9">
            <a:extLst>
              <a:ext uri="{FF2B5EF4-FFF2-40B4-BE49-F238E27FC236}">
                <a16:creationId xmlns:a16="http://schemas.microsoft.com/office/drawing/2014/main" id="{CA5E60B5-3160-4ABA-F918-90AFBA1A59C6}"/>
              </a:ext>
            </a:extLst>
          </p:cNvPr>
          <p:cNvSpPr/>
          <p:nvPr/>
        </p:nvSpPr>
        <p:spPr>
          <a:xfrm>
            <a:off x="9196876" y="4031674"/>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4</a:t>
            </a:r>
          </a:p>
        </p:txBody>
      </p:sp>
    </p:spTree>
    <p:extLst>
      <p:ext uri="{BB962C8B-B14F-4D97-AF65-F5344CB8AC3E}">
        <p14:creationId xmlns:p14="http://schemas.microsoft.com/office/powerpoint/2010/main" val="3538882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066ED-068B-D375-A3B3-04DA6E697D66}"/>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CF8EB35A-9E39-2C93-186B-56B0B07E4A19}"/>
              </a:ext>
            </a:extLst>
          </p:cNvPr>
          <p:cNvSpPr>
            <a:spLocks noGrp="1"/>
          </p:cNvSpPr>
          <p:nvPr>
            <p:ph type="title"/>
          </p:nvPr>
        </p:nvSpPr>
        <p:spPr/>
        <p:txBody>
          <a:bodyPr>
            <a:normAutofit/>
          </a:bodyPr>
          <a:lstStyle/>
          <a:p>
            <a:r>
              <a:rPr lang="nl-BE" dirty="0"/>
              <a:t>IDS </a:t>
            </a:r>
            <a:r>
              <a:rPr lang="nl-BE" dirty="0" err="1"/>
              <a:t>example</a:t>
            </a:r>
            <a:endParaRPr lang="nl-BE" dirty="0"/>
          </a:p>
        </p:txBody>
      </p:sp>
      <p:pic>
        <p:nvPicPr>
          <p:cNvPr id="5" name="Tijdelijke aanduiding voor inhoud 4">
            <a:extLst>
              <a:ext uri="{FF2B5EF4-FFF2-40B4-BE49-F238E27FC236}">
                <a16:creationId xmlns:a16="http://schemas.microsoft.com/office/drawing/2014/main" id="{CCC0B92F-3C10-1042-7F1C-D722E09DF9D0}"/>
              </a:ext>
            </a:extLst>
          </p:cNvPr>
          <p:cNvPicPr>
            <a:picLocks noGrp="1" noChangeAspect="1"/>
          </p:cNvPicPr>
          <p:nvPr>
            <p:ph idx="1"/>
          </p:nvPr>
        </p:nvPicPr>
        <p:blipFill>
          <a:blip r:embed="rId2"/>
          <a:stretch>
            <a:fillRect/>
          </a:stretch>
        </p:blipFill>
        <p:spPr>
          <a:xfrm>
            <a:off x="1078709" y="1671638"/>
            <a:ext cx="10013944" cy="3565525"/>
          </a:xfrm>
          <a:prstGeom prst="rect">
            <a:avLst/>
          </a:prstGeom>
        </p:spPr>
      </p:pic>
      <p:sp>
        <p:nvSpPr>
          <p:cNvPr id="7" name="Tekstvak 6">
            <a:extLst>
              <a:ext uri="{FF2B5EF4-FFF2-40B4-BE49-F238E27FC236}">
                <a16:creationId xmlns:a16="http://schemas.microsoft.com/office/drawing/2014/main" id="{30F0D61E-C8F9-9161-9D4F-DDC604BF9660}"/>
              </a:ext>
            </a:extLst>
          </p:cNvPr>
          <p:cNvSpPr txBox="1"/>
          <p:nvPr/>
        </p:nvSpPr>
        <p:spPr>
          <a:xfrm>
            <a:off x="5017291" y="5170488"/>
            <a:ext cx="6096000" cy="276999"/>
          </a:xfrm>
          <a:prstGeom prst="rect">
            <a:avLst/>
          </a:prstGeom>
          <a:noFill/>
        </p:spPr>
        <p:txBody>
          <a:bodyPr wrap="square">
            <a:spAutoFit/>
          </a:bodyPr>
          <a:lstStyle/>
          <a:p>
            <a:pPr algn="r"/>
            <a:r>
              <a:rPr lang="en-US" sz="1200" dirty="0"/>
              <a:t>© </a:t>
            </a:r>
            <a:r>
              <a:rPr lang="en-US" sz="1200" dirty="0" err="1"/>
              <a:t>buildingSMART</a:t>
            </a:r>
            <a:r>
              <a:rPr lang="en-US" sz="1200" dirty="0"/>
              <a:t> International, CC BY-ND 4.0.</a:t>
            </a:r>
            <a:endParaRPr lang="nl-BE" sz="1200" dirty="0"/>
          </a:p>
        </p:txBody>
      </p:sp>
    </p:spTree>
    <p:extLst>
      <p:ext uri="{BB962C8B-B14F-4D97-AF65-F5344CB8AC3E}">
        <p14:creationId xmlns:p14="http://schemas.microsoft.com/office/powerpoint/2010/main" val="38161741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B21C4-2EAC-790A-A3AA-89B6FEE2736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1C574C1-14D1-CA00-F923-FA00D0FA6BDC}"/>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A02A2911-C169-BC46-676B-D2C1742B6B7D}"/>
              </a:ext>
            </a:extLst>
          </p:cNvPr>
          <p:cNvSpPr>
            <a:spLocks noGrp="1"/>
          </p:cNvSpPr>
          <p:nvPr>
            <p:ph type="sldNum" sz="quarter" idx="10"/>
          </p:nvPr>
        </p:nvSpPr>
        <p:spPr/>
        <p:txBody>
          <a:bodyPr/>
          <a:lstStyle/>
          <a:p>
            <a:fld id="{70C12960-6E85-460F-B6E3-5B82CB31AF3D}" type="slidenum">
              <a:rPr lang="en-US" smtClean="0"/>
              <a:pPr/>
              <a:t>40</a:t>
            </a:fld>
            <a:endParaRPr lang="en-US" sz="1400" dirty="0"/>
          </a:p>
        </p:txBody>
      </p:sp>
      <p:sp>
        <p:nvSpPr>
          <p:cNvPr id="4" name="Tijdelijke aanduiding voor inhoud 3">
            <a:extLst>
              <a:ext uri="{FF2B5EF4-FFF2-40B4-BE49-F238E27FC236}">
                <a16:creationId xmlns:a16="http://schemas.microsoft.com/office/drawing/2014/main" id="{3CEBE2DD-B670-FE6A-6A91-A0398D9E2334}"/>
              </a:ext>
            </a:extLst>
          </p:cNvPr>
          <p:cNvSpPr>
            <a:spLocks noGrp="1"/>
          </p:cNvSpPr>
          <p:nvPr>
            <p:ph idx="1"/>
          </p:nvPr>
        </p:nvSpPr>
        <p:spPr/>
        <p:txBody>
          <a:bodyPr/>
          <a:lstStyle/>
          <a:p>
            <a:r>
              <a:rPr lang="nl-BE" dirty="0"/>
              <a:t>IDS </a:t>
            </a:r>
            <a:r>
              <a:rPr lang="nl-BE" dirty="0" err="1"/>
              <a:t>Specifying</a:t>
            </a:r>
            <a:endParaRPr lang="nl-BE" dirty="0"/>
          </a:p>
          <a:p>
            <a:pPr marL="342900" lvl="3" indent="-342900">
              <a:buFont typeface="+mj-lt"/>
              <a:buAutoNum type="arabicPeriod"/>
            </a:pPr>
            <a:r>
              <a:rPr lang="nl-BE" dirty="0" err="1"/>
              <a:t>Quality</a:t>
            </a:r>
            <a:r>
              <a:rPr lang="nl-BE" dirty="0"/>
              <a:t> </a:t>
            </a:r>
            <a:r>
              <a:rPr lang="nl-BE" dirty="0" err="1"/>
              <a:t>and</a:t>
            </a:r>
            <a:r>
              <a:rPr lang="nl-BE" dirty="0"/>
              <a:t> </a:t>
            </a:r>
            <a:r>
              <a:rPr lang="nl-BE" dirty="0" err="1"/>
              <a:t>coordination</a:t>
            </a:r>
            <a:endParaRPr lang="nl-BE" dirty="0"/>
          </a:p>
          <a:p>
            <a:pPr marL="342900" lvl="3" indent="-342900">
              <a:buFont typeface="+mj-lt"/>
              <a:buAutoNum type="arabicPeriod"/>
            </a:pPr>
            <a:r>
              <a:rPr lang="nl-BE" dirty="0"/>
              <a:t>IFC tester</a:t>
            </a:r>
          </a:p>
          <a:p>
            <a:pPr marL="342900" lvl="3" indent="-342900">
              <a:buFont typeface="+mj-lt"/>
              <a:buAutoNum type="arabicPeriod"/>
            </a:pPr>
            <a:r>
              <a:rPr lang="nl-BE" dirty="0"/>
              <a:t>Start </a:t>
            </a:r>
            <a:r>
              <a:rPr lang="nl-BE" dirty="0" err="1"/>
              <a:t>IfcTester</a:t>
            </a:r>
            <a:r>
              <a:rPr lang="nl-BE" dirty="0"/>
              <a:t> Webapp</a:t>
            </a:r>
          </a:p>
          <a:p>
            <a:pPr marL="0" lvl="3" indent="0">
              <a:lnSpc>
                <a:spcPct val="200000"/>
              </a:lnSpc>
              <a:buNone/>
            </a:pPr>
            <a:r>
              <a:rPr lang="nl-BE" dirty="0"/>
              <a:t>Go </a:t>
            </a:r>
            <a:r>
              <a:rPr lang="nl-BE" dirty="0" err="1"/>
              <a:t>to</a:t>
            </a:r>
            <a:r>
              <a:rPr lang="nl-BE" dirty="0"/>
              <a:t> Browser</a:t>
            </a:r>
          </a:p>
          <a:p>
            <a:pPr marL="342900" lvl="3" indent="-342900">
              <a:lnSpc>
                <a:spcPct val="200000"/>
              </a:lnSpc>
              <a:buFont typeface="+mj-lt"/>
              <a:buAutoNum type="arabicPeriod" startAt="4"/>
            </a:pPr>
            <a:r>
              <a:rPr lang="nl-BE" dirty="0"/>
              <a:t>New IDS</a:t>
            </a:r>
          </a:p>
          <a:p>
            <a:pPr marL="342900" lvl="3" indent="-342900">
              <a:buFont typeface="+mj-lt"/>
              <a:buAutoNum type="arabicPeriod" startAt="4"/>
            </a:pPr>
            <a:r>
              <a:rPr lang="nl-BE" dirty="0"/>
              <a:t>New</a:t>
            </a:r>
          </a:p>
          <a:p>
            <a:pPr marL="342900" lvl="3" indent="-342900">
              <a:buFont typeface="+mj-lt"/>
              <a:buAutoNum type="arabicPeriod" startAt="4"/>
            </a:pPr>
            <a:r>
              <a:rPr lang="nl-BE" dirty="0" err="1"/>
              <a:t>Create</a:t>
            </a:r>
            <a:r>
              <a:rPr lang="nl-BE" dirty="0"/>
              <a:t> </a:t>
            </a:r>
            <a:r>
              <a:rPr lang="nl-BE" dirty="0" err="1"/>
              <a:t>Specification</a:t>
            </a:r>
            <a:endParaRPr lang="nl-BE" dirty="0"/>
          </a:p>
        </p:txBody>
      </p:sp>
      <p:pic>
        <p:nvPicPr>
          <p:cNvPr id="8" name="Afbeelding 7">
            <a:extLst>
              <a:ext uri="{FF2B5EF4-FFF2-40B4-BE49-F238E27FC236}">
                <a16:creationId xmlns:a16="http://schemas.microsoft.com/office/drawing/2014/main" id="{F93D2FCD-9B1D-D8C7-6F12-C1CD0BA3153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570800" y="2077287"/>
            <a:ext cx="7621200" cy="4088773"/>
          </a:xfrm>
          <a:prstGeom prst="rect">
            <a:avLst/>
          </a:prstGeom>
        </p:spPr>
      </p:pic>
      <p:sp>
        <p:nvSpPr>
          <p:cNvPr id="9" name="Rechthoek 8">
            <a:extLst>
              <a:ext uri="{FF2B5EF4-FFF2-40B4-BE49-F238E27FC236}">
                <a16:creationId xmlns:a16="http://schemas.microsoft.com/office/drawing/2014/main" id="{47EDEDE1-CCAC-F10B-9F8B-2B1AB304DF0D}"/>
              </a:ext>
            </a:extLst>
          </p:cNvPr>
          <p:cNvSpPr/>
          <p:nvPr/>
        </p:nvSpPr>
        <p:spPr>
          <a:xfrm>
            <a:off x="6699250" y="2479676"/>
            <a:ext cx="282575" cy="101600"/>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 name="Rechthoek 4">
            <a:extLst>
              <a:ext uri="{FF2B5EF4-FFF2-40B4-BE49-F238E27FC236}">
                <a16:creationId xmlns:a16="http://schemas.microsoft.com/office/drawing/2014/main" id="{ED4F6DB4-C171-A9D6-690A-810C0829EFBA}"/>
              </a:ext>
            </a:extLst>
          </p:cNvPr>
          <p:cNvSpPr/>
          <p:nvPr/>
        </p:nvSpPr>
        <p:spPr>
          <a:xfrm>
            <a:off x="6416675" y="2613026"/>
            <a:ext cx="879475" cy="149224"/>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Ovaal 10">
            <a:extLst>
              <a:ext uri="{FF2B5EF4-FFF2-40B4-BE49-F238E27FC236}">
                <a16:creationId xmlns:a16="http://schemas.microsoft.com/office/drawing/2014/main" id="{C3C1209C-8154-927B-90E7-2B83E685906B}"/>
              </a:ext>
            </a:extLst>
          </p:cNvPr>
          <p:cNvSpPr/>
          <p:nvPr/>
        </p:nvSpPr>
        <p:spPr>
          <a:xfrm>
            <a:off x="7206150" y="2687638"/>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6</a:t>
            </a:r>
          </a:p>
        </p:txBody>
      </p:sp>
      <p:sp>
        <p:nvSpPr>
          <p:cNvPr id="12" name="Ovaal 11">
            <a:extLst>
              <a:ext uri="{FF2B5EF4-FFF2-40B4-BE49-F238E27FC236}">
                <a16:creationId xmlns:a16="http://schemas.microsoft.com/office/drawing/2014/main" id="{7EDF01A7-FFA5-60EA-DB34-2C6B1A01222D}"/>
              </a:ext>
            </a:extLst>
          </p:cNvPr>
          <p:cNvSpPr/>
          <p:nvPr/>
        </p:nvSpPr>
        <p:spPr>
          <a:xfrm>
            <a:off x="6891825" y="2350476"/>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5</a:t>
            </a:r>
          </a:p>
        </p:txBody>
      </p:sp>
    </p:spTree>
    <p:extLst>
      <p:ext uri="{BB962C8B-B14F-4D97-AF65-F5344CB8AC3E}">
        <p14:creationId xmlns:p14="http://schemas.microsoft.com/office/powerpoint/2010/main" val="2304835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P spid="11" grpId="0" animBg="1"/>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FDCF6-392D-3505-3095-116BA57DE89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59CFF02-74A9-683D-D131-BA072078B816}"/>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23DDFD17-4599-49F9-6BBD-7E9C6ED1EE6C}"/>
              </a:ext>
            </a:extLst>
          </p:cNvPr>
          <p:cNvSpPr>
            <a:spLocks noGrp="1"/>
          </p:cNvSpPr>
          <p:nvPr>
            <p:ph type="sldNum" sz="quarter" idx="10"/>
          </p:nvPr>
        </p:nvSpPr>
        <p:spPr/>
        <p:txBody>
          <a:bodyPr/>
          <a:lstStyle/>
          <a:p>
            <a:fld id="{70C12960-6E85-460F-B6E3-5B82CB31AF3D}" type="slidenum">
              <a:rPr lang="en-US" smtClean="0"/>
              <a:pPr/>
              <a:t>41</a:t>
            </a:fld>
            <a:endParaRPr lang="en-US" sz="1400" dirty="0"/>
          </a:p>
        </p:txBody>
      </p:sp>
      <p:sp>
        <p:nvSpPr>
          <p:cNvPr id="4" name="Tijdelijke aanduiding voor inhoud 3">
            <a:extLst>
              <a:ext uri="{FF2B5EF4-FFF2-40B4-BE49-F238E27FC236}">
                <a16:creationId xmlns:a16="http://schemas.microsoft.com/office/drawing/2014/main" id="{2F434206-2800-0CE5-D6E2-4DDDF63F29E9}"/>
              </a:ext>
            </a:extLst>
          </p:cNvPr>
          <p:cNvSpPr>
            <a:spLocks noGrp="1"/>
          </p:cNvSpPr>
          <p:nvPr>
            <p:ph idx="1"/>
          </p:nvPr>
        </p:nvSpPr>
        <p:spPr/>
        <p:txBody>
          <a:bodyPr/>
          <a:lstStyle/>
          <a:p>
            <a:r>
              <a:rPr lang="nl-BE" dirty="0"/>
              <a:t>IDS </a:t>
            </a:r>
            <a:r>
              <a:rPr lang="nl-BE" dirty="0" err="1"/>
              <a:t>Specifying</a:t>
            </a:r>
            <a:endParaRPr lang="nl-BE" dirty="0"/>
          </a:p>
          <a:p>
            <a:pPr marL="342900" lvl="3" indent="-342900">
              <a:buFont typeface="+mj-lt"/>
              <a:buAutoNum type="arabicPeriod"/>
            </a:pPr>
            <a:r>
              <a:rPr lang="nl-BE" dirty="0" err="1"/>
              <a:t>Quality</a:t>
            </a:r>
            <a:r>
              <a:rPr lang="nl-BE" dirty="0"/>
              <a:t> </a:t>
            </a:r>
            <a:r>
              <a:rPr lang="nl-BE" dirty="0" err="1"/>
              <a:t>and</a:t>
            </a:r>
            <a:r>
              <a:rPr lang="nl-BE" dirty="0"/>
              <a:t> </a:t>
            </a:r>
            <a:r>
              <a:rPr lang="nl-BE" dirty="0" err="1"/>
              <a:t>coordination</a:t>
            </a:r>
            <a:endParaRPr lang="nl-BE" dirty="0"/>
          </a:p>
          <a:p>
            <a:pPr marL="342900" lvl="3" indent="-342900">
              <a:buFont typeface="+mj-lt"/>
              <a:buAutoNum type="arabicPeriod"/>
            </a:pPr>
            <a:r>
              <a:rPr lang="nl-BE" dirty="0"/>
              <a:t>IFC tester</a:t>
            </a:r>
          </a:p>
          <a:p>
            <a:pPr marL="342900" lvl="3" indent="-342900">
              <a:buFont typeface="+mj-lt"/>
              <a:buAutoNum type="arabicPeriod"/>
            </a:pPr>
            <a:r>
              <a:rPr lang="nl-BE" dirty="0"/>
              <a:t>Start </a:t>
            </a:r>
            <a:r>
              <a:rPr lang="nl-BE" dirty="0" err="1"/>
              <a:t>IfcTester</a:t>
            </a:r>
            <a:r>
              <a:rPr lang="nl-BE" dirty="0"/>
              <a:t> Webapp</a:t>
            </a:r>
          </a:p>
          <a:p>
            <a:pPr marL="0" lvl="3" indent="0">
              <a:lnSpc>
                <a:spcPct val="200000"/>
              </a:lnSpc>
              <a:buNone/>
            </a:pPr>
            <a:r>
              <a:rPr lang="nl-BE" dirty="0"/>
              <a:t>Go </a:t>
            </a:r>
            <a:r>
              <a:rPr lang="nl-BE" dirty="0" err="1"/>
              <a:t>to</a:t>
            </a:r>
            <a:r>
              <a:rPr lang="nl-BE" dirty="0"/>
              <a:t> Browser</a:t>
            </a:r>
          </a:p>
          <a:p>
            <a:pPr marL="342900" lvl="3" indent="-342900">
              <a:lnSpc>
                <a:spcPct val="200000"/>
              </a:lnSpc>
              <a:buFont typeface="+mj-lt"/>
              <a:buAutoNum type="arabicPeriod" startAt="4"/>
            </a:pPr>
            <a:r>
              <a:rPr lang="nl-BE" dirty="0"/>
              <a:t>New IDS</a:t>
            </a:r>
          </a:p>
          <a:p>
            <a:pPr marL="342900" lvl="3" indent="-342900">
              <a:buFont typeface="+mj-lt"/>
              <a:buAutoNum type="arabicPeriod" startAt="4"/>
            </a:pPr>
            <a:r>
              <a:rPr lang="nl-BE" dirty="0"/>
              <a:t>New</a:t>
            </a:r>
          </a:p>
          <a:p>
            <a:pPr marL="342900" lvl="3" indent="-342900">
              <a:buFont typeface="+mj-lt"/>
              <a:buAutoNum type="arabicPeriod" startAt="4"/>
            </a:pPr>
            <a:r>
              <a:rPr lang="nl-BE" dirty="0" err="1"/>
              <a:t>Create</a:t>
            </a:r>
            <a:r>
              <a:rPr lang="nl-BE" dirty="0"/>
              <a:t> </a:t>
            </a:r>
            <a:r>
              <a:rPr lang="nl-BE" dirty="0" err="1"/>
              <a:t>Specification</a:t>
            </a:r>
            <a:endParaRPr lang="nl-BE" dirty="0"/>
          </a:p>
        </p:txBody>
      </p:sp>
      <p:pic>
        <p:nvPicPr>
          <p:cNvPr id="8" name="Afbeelding 7">
            <a:extLst>
              <a:ext uri="{FF2B5EF4-FFF2-40B4-BE49-F238E27FC236}">
                <a16:creationId xmlns:a16="http://schemas.microsoft.com/office/drawing/2014/main" id="{2E8721AC-6E37-6EFD-A1DB-997ECC08E01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574201" y="2077287"/>
            <a:ext cx="7614397" cy="4088773"/>
          </a:xfrm>
          <a:prstGeom prst="rect">
            <a:avLst/>
          </a:prstGeom>
        </p:spPr>
      </p:pic>
      <p:sp>
        <p:nvSpPr>
          <p:cNvPr id="9" name="Rechthoek 8">
            <a:extLst>
              <a:ext uri="{FF2B5EF4-FFF2-40B4-BE49-F238E27FC236}">
                <a16:creationId xmlns:a16="http://schemas.microsoft.com/office/drawing/2014/main" id="{068B30DE-0D6B-5774-E6A0-33AB0CC5EC7E}"/>
              </a:ext>
            </a:extLst>
          </p:cNvPr>
          <p:cNvSpPr/>
          <p:nvPr/>
        </p:nvSpPr>
        <p:spPr>
          <a:xfrm>
            <a:off x="5954712" y="2799514"/>
            <a:ext cx="1049338" cy="168607"/>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 name="Rechthoek 4">
            <a:extLst>
              <a:ext uri="{FF2B5EF4-FFF2-40B4-BE49-F238E27FC236}">
                <a16:creationId xmlns:a16="http://schemas.microsoft.com/office/drawing/2014/main" id="{1598401A-9676-C333-3071-42AEEF1CA3ED}"/>
              </a:ext>
            </a:extLst>
          </p:cNvPr>
          <p:cNvSpPr/>
          <p:nvPr/>
        </p:nvSpPr>
        <p:spPr>
          <a:xfrm>
            <a:off x="9180512" y="2732507"/>
            <a:ext cx="1100138" cy="168608"/>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7" name="Rechte verbindingslijn met pijl 6">
            <a:extLst>
              <a:ext uri="{FF2B5EF4-FFF2-40B4-BE49-F238E27FC236}">
                <a16:creationId xmlns:a16="http://schemas.microsoft.com/office/drawing/2014/main" id="{F008DA00-2909-970B-C141-9EA07A1C9EA8}"/>
              </a:ext>
            </a:extLst>
          </p:cNvPr>
          <p:cNvCxnSpPr>
            <a:stCxn id="9" idx="3"/>
            <a:endCxn id="5" idx="1"/>
          </p:cNvCxnSpPr>
          <p:nvPr/>
        </p:nvCxnSpPr>
        <p:spPr>
          <a:xfrm flipV="1">
            <a:off x="7004050" y="2816811"/>
            <a:ext cx="2176462" cy="67007"/>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5430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40F2DB-57BC-C69A-85F7-CDD6A59A77A6}"/>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30B75473-40A7-6371-C98F-F20592FF4E05}"/>
              </a:ext>
            </a:extLst>
          </p:cNvPr>
          <p:cNvSpPr>
            <a:spLocks noGrp="1"/>
          </p:cNvSpPr>
          <p:nvPr>
            <p:ph type="sldNum" sz="quarter" idx="10"/>
          </p:nvPr>
        </p:nvSpPr>
        <p:spPr/>
        <p:txBody>
          <a:bodyPr/>
          <a:lstStyle/>
          <a:p>
            <a:fld id="{70C12960-6E85-460F-B6E3-5B82CB31AF3D}" type="slidenum">
              <a:rPr lang="en-US" smtClean="0"/>
              <a:pPr/>
              <a:t>42</a:t>
            </a:fld>
            <a:endParaRPr lang="en-US" sz="1400" dirty="0"/>
          </a:p>
        </p:txBody>
      </p:sp>
      <p:pic>
        <p:nvPicPr>
          <p:cNvPr id="7" name="Afbeelding 6">
            <a:extLst>
              <a:ext uri="{FF2B5EF4-FFF2-40B4-BE49-F238E27FC236}">
                <a16:creationId xmlns:a16="http://schemas.microsoft.com/office/drawing/2014/main" id="{485206FC-041B-D227-8BC4-7983DCD641A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577602" y="2107232"/>
            <a:ext cx="7614397" cy="4060655"/>
          </a:xfrm>
          <a:prstGeom prst="rect">
            <a:avLst/>
          </a:prstGeom>
        </p:spPr>
      </p:pic>
      <p:sp>
        <p:nvSpPr>
          <p:cNvPr id="9" name="Tijdelijke aanduiding voor inhoud 8">
            <a:extLst>
              <a:ext uri="{FF2B5EF4-FFF2-40B4-BE49-F238E27FC236}">
                <a16:creationId xmlns:a16="http://schemas.microsoft.com/office/drawing/2014/main" id="{65D74590-F929-8C2B-9DBC-D15B0508791B}"/>
              </a:ext>
            </a:extLst>
          </p:cNvPr>
          <p:cNvSpPr>
            <a:spLocks noGrp="1"/>
          </p:cNvSpPr>
          <p:nvPr>
            <p:ph idx="1"/>
          </p:nvPr>
        </p:nvSpPr>
        <p:spPr/>
        <p:txBody>
          <a:bodyPr/>
          <a:lstStyle/>
          <a:p>
            <a:r>
              <a:rPr lang="nl-BE" dirty="0"/>
              <a:t>Search Global ID</a:t>
            </a:r>
          </a:p>
          <a:p>
            <a:pPr marL="342900" lvl="3" indent="-342900">
              <a:buFont typeface="+mj-lt"/>
              <a:buAutoNum type="arabicPeriod"/>
            </a:pPr>
            <a:r>
              <a:rPr lang="nl-BE" dirty="0"/>
              <a:t>Project </a:t>
            </a:r>
            <a:r>
              <a:rPr lang="nl-BE" dirty="0" err="1"/>
              <a:t>Overview</a:t>
            </a:r>
            <a:endParaRPr lang="nl-BE" dirty="0"/>
          </a:p>
          <a:p>
            <a:pPr marL="342900" lvl="3" indent="-342900">
              <a:buFont typeface="+mj-lt"/>
              <a:buAutoNum type="arabicPeriod"/>
            </a:pPr>
            <a:r>
              <a:rPr lang="nl-BE" dirty="0" err="1"/>
              <a:t>Grouping</a:t>
            </a:r>
            <a:r>
              <a:rPr lang="nl-BE" dirty="0"/>
              <a:t> </a:t>
            </a:r>
            <a:r>
              <a:rPr lang="nl-BE" dirty="0" err="1"/>
              <a:t>and</a:t>
            </a:r>
            <a:r>
              <a:rPr lang="nl-BE" dirty="0"/>
              <a:t> Filtering</a:t>
            </a:r>
          </a:p>
          <a:p>
            <a:pPr marL="762000" lvl="4" indent="-400050">
              <a:buFont typeface="+mj-lt"/>
              <a:buAutoNum type="romanUcPeriod"/>
            </a:pPr>
            <a:r>
              <a:rPr lang="nl-BE" dirty="0" err="1"/>
              <a:t>Add</a:t>
            </a:r>
            <a:r>
              <a:rPr lang="nl-BE" dirty="0"/>
              <a:t> Search Group</a:t>
            </a:r>
          </a:p>
          <a:p>
            <a:pPr marL="762000" lvl="4" indent="-400050">
              <a:buFont typeface="+mj-lt"/>
              <a:buAutoNum type="romanUcPeriod"/>
            </a:pPr>
            <a:r>
              <a:rPr lang="nl-BE" dirty="0" err="1"/>
              <a:t>Add</a:t>
            </a:r>
            <a:r>
              <a:rPr lang="nl-BE" dirty="0"/>
              <a:t> Filter</a:t>
            </a:r>
          </a:p>
          <a:p>
            <a:pPr marL="762000" lvl="4" indent="-400050">
              <a:buFont typeface="+mj-lt"/>
              <a:buAutoNum type="romanUcPeriod"/>
            </a:pPr>
            <a:r>
              <a:rPr lang="nl-BE" dirty="0" err="1"/>
              <a:t>Fill</a:t>
            </a:r>
            <a:r>
              <a:rPr lang="nl-BE" dirty="0"/>
              <a:t> in Global ID</a:t>
            </a:r>
          </a:p>
          <a:p>
            <a:pPr marL="762000" lvl="4" indent="-400050">
              <a:buFont typeface="+mj-lt"/>
              <a:buAutoNum type="romanUcPeriod"/>
            </a:pPr>
            <a:r>
              <a:rPr lang="nl-BE" dirty="0"/>
              <a:t>Search</a:t>
            </a:r>
          </a:p>
          <a:p>
            <a:pPr marL="342900" lvl="3" indent="-342900">
              <a:buFont typeface="+mj-lt"/>
              <a:buAutoNum type="arabicPeriod"/>
            </a:pPr>
            <a:r>
              <a:rPr lang="nl-BE" dirty="0"/>
              <a:t>Shift + H</a:t>
            </a:r>
          </a:p>
          <a:p>
            <a:pPr marL="342900" lvl="3" indent="-342900">
              <a:buFont typeface="+mj-lt"/>
              <a:buAutoNum type="arabicPeriod"/>
            </a:pPr>
            <a:endParaRPr lang="nl-BE" dirty="0"/>
          </a:p>
          <a:p>
            <a:pPr marL="0" lvl="3" indent="0">
              <a:buNone/>
            </a:pPr>
            <a:r>
              <a:rPr lang="nl-BE" dirty="0"/>
              <a:t>Or </a:t>
            </a:r>
            <a:r>
              <a:rPr lang="nl-BE" dirty="0" err="1"/>
              <a:t>use</a:t>
            </a:r>
            <a:r>
              <a:rPr lang="nl-BE" dirty="0"/>
              <a:t> </a:t>
            </a:r>
            <a:r>
              <a:rPr lang="nl-BE" dirty="0" err="1"/>
              <a:t>the</a:t>
            </a:r>
            <a:r>
              <a:rPr lang="nl-BE" dirty="0"/>
              <a:t> Search bar</a:t>
            </a:r>
          </a:p>
          <a:p>
            <a:pPr marL="342900" lvl="3" indent="-342900">
              <a:buFont typeface="+mj-lt"/>
              <a:buAutoNum type="arabicPeriod"/>
            </a:pPr>
            <a:endParaRPr lang="nl-BE" dirty="0"/>
          </a:p>
        </p:txBody>
      </p:sp>
      <p:sp>
        <p:nvSpPr>
          <p:cNvPr id="11" name="Rechthoek 10">
            <a:extLst>
              <a:ext uri="{FF2B5EF4-FFF2-40B4-BE49-F238E27FC236}">
                <a16:creationId xmlns:a16="http://schemas.microsoft.com/office/drawing/2014/main" id="{A2DD1758-5E19-5D3D-C806-9B6D8FE01397}"/>
              </a:ext>
            </a:extLst>
          </p:cNvPr>
          <p:cNvSpPr/>
          <p:nvPr/>
        </p:nvSpPr>
        <p:spPr>
          <a:xfrm>
            <a:off x="10980421" y="2380414"/>
            <a:ext cx="129540" cy="172286"/>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12" name="Rechte verbindingslijn met pijl 11">
            <a:extLst>
              <a:ext uri="{FF2B5EF4-FFF2-40B4-BE49-F238E27FC236}">
                <a16:creationId xmlns:a16="http://schemas.microsoft.com/office/drawing/2014/main" id="{4F91DBD9-F5B7-13EF-CA21-7D06A40B46F5}"/>
              </a:ext>
            </a:extLst>
          </p:cNvPr>
          <p:cNvCxnSpPr>
            <a:cxnSpLocks/>
            <a:stCxn id="11" idx="3"/>
            <a:endCxn id="15" idx="0"/>
          </p:cNvCxnSpPr>
          <p:nvPr/>
        </p:nvCxnSpPr>
        <p:spPr>
          <a:xfrm>
            <a:off x="11109961" y="2466557"/>
            <a:ext cx="443864" cy="429598"/>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5" name="Rechthoek 14">
            <a:extLst>
              <a:ext uri="{FF2B5EF4-FFF2-40B4-BE49-F238E27FC236}">
                <a16:creationId xmlns:a16="http://schemas.microsoft.com/office/drawing/2014/main" id="{28B204DD-BFD5-1BC1-3FDA-B1098CA2888F}"/>
              </a:ext>
            </a:extLst>
          </p:cNvPr>
          <p:cNvSpPr/>
          <p:nvPr/>
        </p:nvSpPr>
        <p:spPr>
          <a:xfrm>
            <a:off x="10915650" y="2896155"/>
            <a:ext cx="1276349" cy="1409146"/>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6" name="Rechthoek 15">
            <a:extLst>
              <a:ext uri="{FF2B5EF4-FFF2-40B4-BE49-F238E27FC236}">
                <a16:creationId xmlns:a16="http://schemas.microsoft.com/office/drawing/2014/main" id="{A6D3CFA8-D99D-22A2-D121-AD88D0F2E088}"/>
              </a:ext>
            </a:extLst>
          </p:cNvPr>
          <p:cNvSpPr/>
          <p:nvPr/>
        </p:nvSpPr>
        <p:spPr>
          <a:xfrm>
            <a:off x="10959917" y="3239611"/>
            <a:ext cx="1171123" cy="307158"/>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7" name="Rechthoek 16">
            <a:extLst>
              <a:ext uri="{FF2B5EF4-FFF2-40B4-BE49-F238E27FC236}">
                <a16:creationId xmlns:a16="http://schemas.microsoft.com/office/drawing/2014/main" id="{1A03A085-8A6A-9B2C-0F99-295B70988F5E}"/>
              </a:ext>
            </a:extLst>
          </p:cNvPr>
          <p:cNvSpPr/>
          <p:nvPr/>
        </p:nvSpPr>
        <p:spPr>
          <a:xfrm>
            <a:off x="10966358" y="3580744"/>
            <a:ext cx="1171123" cy="87354"/>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22" name="Rechte verbindingslijn met pijl 21">
            <a:extLst>
              <a:ext uri="{FF2B5EF4-FFF2-40B4-BE49-F238E27FC236}">
                <a16:creationId xmlns:a16="http://schemas.microsoft.com/office/drawing/2014/main" id="{F2A88266-E9B6-8F31-EC24-C495F8A3A958}"/>
              </a:ext>
            </a:extLst>
          </p:cNvPr>
          <p:cNvCxnSpPr>
            <a:cxnSpLocks/>
          </p:cNvCxnSpPr>
          <p:nvPr/>
        </p:nvCxnSpPr>
        <p:spPr>
          <a:xfrm flipH="1">
            <a:off x="8526780" y="3624421"/>
            <a:ext cx="2433137" cy="527845"/>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5" name="Ovaal 24">
            <a:extLst>
              <a:ext uri="{FF2B5EF4-FFF2-40B4-BE49-F238E27FC236}">
                <a16:creationId xmlns:a16="http://schemas.microsoft.com/office/drawing/2014/main" id="{0204397C-DC97-EF7F-2C61-657FB059AD8D}"/>
              </a:ext>
            </a:extLst>
          </p:cNvPr>
          <p:cNvSpPr/>
          <p:nvPr/>
        </p:nvSpPr>
        <p:spPr>
          <a:xfrm>
            <a:off x="11741024" y="4305301"/>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2</a:t>
            </a:r>
          </a:p>
        </p:txBody>
      </p:sp>
      <p:sp>
        <p:nvSpPr>
          <p:cNvPr id="26" name="Ovaal 25">
            <a:extLst>
              <a:ext uri="{FF2B5EF4-FFF2-40B4-BE49-F238E27FC236}">
                <a16:creationId xmlns:a16="http://schemas.microsoft.com/office/drawing/2014/main" id="{CC8096CB-84CE-822A-32A2-534F7A1B6AC3}"/>
              </a:ext>
            </a:extLst>
          </p:cNvPr>
          <p:cNvSpPr/>
          <p:nvPr/>
        </p:nvSpPr>
        <p:spPr>
          <a:xfrm>
            <a:off x="11045170" y="2238301"/>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1</a:t>
            </a:r>
          </a:p>
        </p:txBody>
      </p:sp>
    </p:spTree>
    <p:extLst>
      <p:ext uri="{BB962C8B-B14F-4D97-AF65-F5344CB8AC3E}">
        <p14:creationId xmlns:p14="http://schemas.microsoft.com/office/powerpoint/2010/main" val="3441774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6" grpId="0" animBg="1"/>
      <p:bldP spid="17" grpId="0" animBg="1"/>
      <p:bldP spid="25" grpId="0" animBg="1"/>
      <p:bldP spid="2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3FB47-B9B0-01E7-9C3D-E7ADA7F7F2E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DE26636-77D0-1E3E-4926-AC655FAAA35B}"/>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92B5B758-4722-14C7-0EC3-89D2123AD990}"/>
              </a:ext>
            </a:extLst>
          </p:cNvPr>
          <p:cNvSpPr>
            <a:spLocks noGrp="1"/>
          </p:cNvSpPr>
          <p:nvPr>
            <p:ph type="sldNum" sz="quarter" idx="10"/>
          </p:nvPr>
        </p:nvSpPr>
        <p:spPr/>
        <p:txBody>
          <a:bodyPr/>
          <a:lstStyle/>
          <a:p>
            <a:fld id="{70C12960-6E85-460F-B6E3-5B82CB31AF3D}" type="slidenum">
              <a:rPr lang="en-US" smtClean="0"/>
              <a:pPr/>
              <a:t>43</a:t>
            </a:fld>
            <a:endParaRPr lang="en-US" sz="1400" dirty="0"/>
          </a:p>
        </p:txBody>
      </p:sp>
      <p:pic>
        <p:nvPicPr>
          <p:cNvPr id="7" name="Afbeelding 6">
            <a:extLst>
              <a:ext uri="{FF2B5EF4-FFF2-40B4-BE49-F238E27FC236}">
                <a16:creationId xmlns:a16="http://schemas.microsoft.com/office/drawing/2014/main" id="{52C16B92-8514-836E-02AF-F32BB7A1A15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573921" y="2107232"/>
            <a:ext cx="7609731" cy="4060655"/>
          </a:xfrm>
          <a:prstGeom prst="rect">
            <a:avLst/>
          </a:prstGeom>
        </p:spPr>
      </p:pic>
      <p:sp>
        <p:nvSpPr>
          <p:cNvPr id="9" name="Tijdelijke aanduiding voor inhoud 8">
            <a:extLst>
              <a:ext uri="{FF2B5EF4-FFF2-40B4-BE49-F238E27FC236}">
                <a16:creationId xmlns:a16="http://schemas.microsoft.com/office/drawing/2014/main" id="{8D38E3FD-2EB7-85AF-442C-C559FE73756E}"/>
              </a:ext>
            </a:extLst>
          </p:cNvPr>
          <p:cNvSpPr>
            <a:spLocks noGrp="1"/>
          </p:cNvSpPr>
          <p:nvPr>
            <p:ph idx="1"/>
          </p:nvPr>
        </p:nvSpPr>
        <p:spPr/>
        <p:txBody>
          <a:bodyPr/>
          <a:lstStyle/>
          <a:p>
            <a:r>
              <a:rPr lang="nl-BE" dirty="0" err="1"/>
              <a:t>Properties</a:t>
            </a:r>
            <a:endParaRPr lang="nl-BE" dirty="0"/>
          </a:p>
          <a:p>
            <a:pPr marL="342900" lvl="3" indent="-342900">
              <a:buFont typeface="+mj-lt"/>
              <a:buAutoNum type="arabicPeriod"/>
            </a:pPr>
            <a:r>
              <a:rPr lang="nl-BE" dirty="0"/>
              <a:t>Object information</a:t>
            </a:r>
          </a:p>
          <a:p>
            <a:pPr marL="342900" lvl="3" indent="-342900">
              <a:buFont typeface="+mj-lt"/>
              <a:buAutoNum type="arabicPeriod"/>
            </a:pPr>
            <a:r>
              <a:rPr lang="nl-BE" dirty="0"/>
              <a:t>Object metadata</a:t>
            </a:r>
          </a:p>
        </p:txBody>
      </p:sp>
      <p:sp>
        <p:nvSpPr>
          <p:cNvPr id="11" name="Rechthoek 10">
            <a:extLst>
              <a:ext uri="{FF2B5EF4-FFF2-40B4-BE49-F238E27FC236}">
                <a16:creationId xmlns:a16="http://schemas.microsoft.com/office/drawing/2014/main" id="{3F7ABF5E-4ADF-0C47-A668-6EDCA04232AE}"/>
              </a:ext>
            </a:extLst>
          </p:cNvPr>
          <p:cNvSpPr/>
          <p:nvPr/>
        </p:nvSpPr>
        <p:spPr>
          <a:xfrm>
            <a:off x="11094721" y="2407608"/>
            <a:ext cx="129540" cy="172286"/>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12" name="Rechte verbindingslijn met pijl 11">
            <a:extLst>
              <a:ext uri="{FF2B5EF4-FFF2-40B4-BE49-F238E27FC236}">
                <a16:creationId xmlns:a16="http://schemas.microsoft.com/office/drawing/2014/main" id="{1E2D1C9F-DDD0-2EFB-EF31-9BE888504C9E}"/>
              </a:ext>
            </a:extLst>
          </p:cNvPr>
          <p:cNvCxnSpPr>
            <a:cxnSpLocks/>
            <a:stCxn id="11" idx="3"/>
            <a:endCxn id="15" idx="0"/>
          </p:cNvCxnSpPr>
          <p:nvPr/>
        </p:nvCxnSpPr>
        <p:spPr>
          <a:xfrm>
            <a:off x="11224261" y="2493751"/>
            <a:ext cx="321217" cy="175864"/>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5" name="Rechthoek 14">
            <a:extLst>
              <a:ext uri="{FF2B5EF4-FFF2-40B4-BE49-F238E27FC236}">
                <a16:creationId xmlns:a16="http://schemas.microsoft.com/office/drawing/2014/main" id="{F9761ADD-35FC-F923-5730-482A77BAE110}"/>
              </a:ext>
            </a:extLst>
          </p:cNvPr>
          <p:cNvSpPr/>
          <p:nvPr/>
        </p:nvSpPr>
        <p:spPr>
          <a:xfrm>
            <a:off x="10907303" y="2669615"/>
            <a:ext cx="1276349" cy="3482386"/>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8" name="Ovaal 7">
            <a:extLst>
              <a:ext uri="{FF2B5EF4-FFF2-40B4-BE49-F238E27FC236}">
                <a16:creationId xmlns:a16="http://schemas.microsoft.com/office/drawing/2014/main" id="{1F032925-D2C8-D17F-BA81-46451856E14E}"/>
              </a:ext>
            </a:extLst>
          </p:cNvPr>
          <p:cNvSpPr/>
          <p:nvPr/>
        </p:nvSpPr>
        <p:spPr>
          <a:xfrm>
            <a:off x="12003652" y="5972001"/>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2</a:t>
            </a:r>
          </a:p>
        </p:txBody>
      </p:sp>
      <p:sp>
        <p:nvSpPr>
          <p:cNvPr id="10" name="Ovaal 9">
            <a:extLst>
              <a:ext uri="{FF2B5EF4-FFF2-40B4-BE49-F238E27FC236}">
                <a16:creationId xmlns:a16="http://schemas.microsoft.com/office/drawing/2014/main" id="{A4836CE3-646C-41AA-B9D3-E3B2723DF024}"/>
              </a:ext>
            </a:extLst>
          </p:cNvPr>
          <p:cNvSpPr/>
          <p:nvPr/>
        </p:nvSpPr>
        <p:spPr>
          <a:xfrm>
            <a:off x="11149545" y="2253563"/>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1</a:t>
            </a:r>
          </a:p>
        </p:txBody>
      </p:sp>
    </p:spTree>
    <p:extLst>
      <p:ext uri="{BB962C8B-B14F-4D97-AF65-F5344CB8AC3E}">
        <p14:creationId xmlns:p14="http://schemas.microsoft.com/office/powerpoint/2010/main" val="2024301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8" grpId="0" animBg="1"/>
      <p:bldP spid="1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C74E2C-ED72-491B-5956-EBA737B6D13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EE458A9-589F-AE8C-3E84-64538FB052FD}"/>
              </a:ext>
            </a:extLst>
          </p:cNvPr>
          <p:cNvSpPr>
            <a:spLocks noGrp="1"/>
          </p:cNvSpPr>
          <p:nvPr>
            <p:ph type="title"/>
          </p:nvPr>
        </p:nvSpPr>
        <p:spPr/>
        <p:txBody>
          <a:bodyPr/>
          <a:lstStyle/>
          <a:p>
            <a:r>
              <a:rPr lang="nl-BE" dirty="0" err="1"/>
              <a:t>Solibri</a:t>
            </a:r>
            <a:r>
              <a:rPr lang="nl-BE" dirty="0"/>
              <a:t> Model Checker</a:t>
            </a:r>
          </a:p>
        </p:txBody>
      </p:sp>
      <p:sp>
        <p:nvSpPr>
          <p:cNvPr id="3" name="Tijdelijke aanduiding voor dianummer 2">
            <a:extLst>
              <a:ext uri="{FF2B5EF4-FFF2-40B4-BE49-F238E27FC236}">
                <a16:creationId xmlns:a16="http://schemas.microsoft.com/office/drawing/2014/main" id="{82044B95-5B56-0E40-69A7-A34D32BA639F}"/>
              </a:ext>
            </a:extLst>
          </p:cNvPr>
          <p:cNvSpPr>
            <a:spLocks noGrp="1"/>
          </p:cNvSpPr>
          <p:nvPr>
            <p:ph type="sldNum" sz="quarter" idx="10"/>
          </p:nvPr>
        </p:nvSpPr>
        <p:spPr/>
        <p:txBody>
          <a:bodyPr/>
          <a:lstStyle/>
          <a:p>
            <a:fld id="{70C12960-6E85-460F-B6E3-5B82CB31AF3D}" type="slidenum">
              <a:rPr lang="en-US" smtClean="0"/>
              <a:pPr/>
              <a:t>44</a:t>
            </a:fld>
            <a:endParaRPr lang="en-US" sz="1400" dirty="0"/>
          </a:p>
        </p:txBody>
      </p:sp>
      <p:sp>
        <p:nvSpPr>
          <p:cNvPr id="4" name="Tijdelijke aanduiding voor inhoud 3">
            <a:extLst>
              <a:ext uri="{FF2B5EF4-FFF2-40B4-BE49-F238E27FC236}">
                <a16:creationId xmlns:a16="http://schemas.microsoft.com/office/drawing/2014/main" id="{E0B5B3C0-EBEF-4EBD-1B3F-D5B0E9C97F47}"/>
              </a:ext>
            </a:extLst>
          </p:cNvPr>
          <p:cNvSpPr>
            <a:spLocks noGrp="1"/>
          </p:cNvSpPr>
          <p:nvPr>
            <p:ph idx="1"/>
          </p:nvPr>
        </p:nvSpPr>
        <p:spPr>
          <a:xfrm>
            <a:off x="640080" y="1526875"/>
            <a:ext cx="2535739" cy="4641012"/>
          </a:xfrm>
        </p:spPr>
        <p:txBody>
          <a:bodyPr/>
          <a:lstStyle/>
          <a:p>
            <a:r>
              <a:rPr lang="nl-BE" dirty="0"/>
              <a:t>Show </a:t>
            </a:r>
            <a:r>
              <a:rPr lang="nl-BE" dirty="0" err="1"/>
              <a:t>passed</a:t>
            </a:r>
            <a:r>
              <a:rPr lang="nl-BE" dirty="0"/>
              <a:t> </a:t>
            </a:r>
            <a:r>
              <a:rPr lang="nl-BE" dirty="0" err="1"/>
              <a:t>elements</a:t>
            </a:r>
            <a:endParaRPr lang="nl-BE" dirty="0"/>
          </a:p>
        </p:txBody>
      </p:sp>
      <p:pic>
        <p:nvPicPr>
          <p:cNvPr id="5" name="Tijdelijke aanduiding voor inhoud 5" descr="Afbeelding met tekst, software, Computerpictogram, Webpagina&#10;&#10;Door AI gegenereerde inhoud is mogelijk onjuist.">
            <a:extLst>
              <a:ext uri="{FF2B5EF4-FFF2-40B4-BE49-F238E27FC236}">
                <a16:creationId xmlns:a16="http://schemas.microsoft.com/office/drawing/2014/main" id="{01FF9BDE-A0D1-0214-A651-7300FD9F40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3471" y="1428971"/>
            <a:ext cx="8878529" cy="4738916"/>
          </a:xfrm>
          <a:prstGeom prst="rect">
            <a:avLst/>
          </a:prstGeom>
        </p:spPr>
      </p:pic>
      <p:sp>
        <p:nvSpPr>
          <p:cNvPr id="6" name="Ovaal 5">
            <a:extLst>
              <a:ext uri="{FF2B5EF4-FFF2-40B4-BE49-F238E27FC236}">
                <a16:creationId xmlns:a16="http://schemas.microsoft.com/office/drawing/2014/main" id="{E29ED590-3F9A-FB18-DA8B-713A2D733642}"/>
              </a:ext>
            </a:extLst>
          </p:cNvPr>
          <p:cNvSpPr/>
          <p:nvPr/>
        </p:nvSpPr>
        <p:spPr>
          <a:xfrm>
            <a:off x="5107920" y="3940101"/>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1</a:t>
            </a:r>
          </a:p>
        </p:txBody>
      </p:sp>
      <p:sp>
        <p:nvSpPr>
          <p:cNvPr id="7" name="Ovaal 6">
            <a:extLst>
              <a:ext uri="{FF2B5EF4-FFF2-40B4-BE49-F238E27FC236}">
                <a16:creationId xmlns:a16="http://schemas.microsoft.com/office/drawing/2014/main" id="{D332AA55-C5B0-E29C-6CFD-3E9B2ED1C925}"/>
              </a:ext>
            </a:extLst>
          </p:cNvPr>
          <p:cNvSpPr/>
          <p:nvPr/>
        </p:nvSpPr>
        <p:spPr>
          <a:xfrm>
            <a:off x="10581620" y="2130351"/>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2</a:t>
            </a:r>
          </a:p>
        </p:txBody>
      </p:sp>
      <p:sp>
        <p:nvSpPr>
          <p:cNvPr id="8" name="Ovaal 7">
            <a:extLst>
              <a:ext uri="{FF2B5EF4-FFF2-40B4-BE49-F238E27FC236}">
                <a16:creationId xmlns:a16="http://schemas.microsoft.com/office/drawing/2014/main" id="{98F999ED-11F6-47CD-C3A1-CA65BAAE75DC}"/>
              </a:ext>
            </a:extLst>
          </p:cNvPr>
          <p:cNvSpPr/>
          <p:nvPr/>
        </p:nvSpPr>
        <p:spPr>
          <a:xfrm>
            <a:off x="9095720" y="2517701"/>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3</a:t>
            </a:r>
          </a:p>
        </p:txBody>
      </p:sp>
    </p:spTree>
    <p:extLst>
      <p:ext uri="{BB962C8B-B14F-4D97-AF65-F5344CB8AC3E}">
        <p14:creationId xmlns:p14="http://schemas.microsoft.com/office/powerpoint/2010/main" val="1415428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657B5-9987-3AEE-D462-34BFA41A356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4EA7FF5-A7C0-B33A-511D-1B426595B60D}"/>
              </a:ext>
            </a:extLst>
          </p:cNvPr>
          <p:cNvSpPr>
            <a:spLocks noGrp="1"/>
          </p:cNvSpPr>
          <p:nvPr>
            <p:ph type="title"/>
          </p:nvPr>
        </p:nvSpPr>
        <p:spPr/>
        <p:txBody>
          <a:bodyPr/>
          <a:lstStyle/>
          <a:p>
            <a:r>
              <a:rPr lang="nl-BE" dirty="0"/>
              <a:t>BIM </a:t>
            </a:r>
            <a:r>
              <a:rPr lang="nl-BE" dirty="0" err="1"/>
              <a:t>Collab</a:t>
            </a:r>
            <a:r>
              <a:rPr lang="nl-BE" dirty="0"/>
              <a:t> Zoom</a:t>
            </a:r>
          </a:p>
        </p:txBody>
      </p:sp>
      <p:sp>
        <p:nvSpPr>
          <p:cNvPr id="3" name="Tijdelijke aanduiding voor dianummer 2">
            <a:extLst>
              <a:ext uri="{FF2B5EF4-FFF2-40B4-BE49-F238E27FC236}">
                <a16:creationId xmlns:a16="http://schemas.microsoft.com/office/drawing/2014/main" id="{D890E697-0C92-D509-F154-962DAE881ADB}"/>
              </a:ext>
            </a:extLst>
          </p:cNvPr>
          <p:cNvSpPr>
            <a:spLocks noGrp="1"/>
          </p:cNvSpPr>
          <p:nvPr>
            <p:ph type="sldNum" sz="quarter" idx="10"/>
          </p:nvPr>
        </p:nvSpPr>
        <p:spPr/>
        <p:txBody>
          <a:bodyPr/>
          <a:lstStyle/>
          <a:p>
            <a:fld id="{70C12960-6E85-460F-B6E3-5B82CB31AF3D}" type="slidenum">
              <a:rPr lang="en-US" smtClean="0"/>
              <a:pPr/>
              <a:t>45</a:t>
            </a:fld>
            <a:endParaRPr lang="en-US" sz="1400" dirty="0"/>
          </a:p>
        </p:txBody>
      </p:sp>
      <p:sp>
        <p:nvSpPr>
          <p:cNvPr id="4" name="Tijdelijke aanduiding voor inhoud 3">
            <a:extLst>
              <a:ext uri="{FF2B5EF4-FFF2-40B4-BE49-F238E27FC236}">
                <a16:creationId xmlns:a16="http://schemas.microsoft.com/office/drawing/2014/main" id="{39738FB8-009E-3ABE-209B-1033B75E7972}"/>
              </a:ext>
            </a:extLst>
          </p:cNvPr>
          <p:cNvSpPr>
            <a:spLocks noGrp="1"/>
          </p:cNvSpPr>
          <p:nvPr>
            <p:ph idx="1"/>
          </p:nvPr>
        </p:nvSpPr>
        <p:spPr/>
        <p:txBody>
          <a:bodyPr>
            <a:normAutofit/>
          </a:bodyPr>
          <a:lstStyle/>
          <a:p>
            <a:r>
              <a:rPr lang="en-US" b="1" dirty="0"/>
              <a:t>1. Use the IDS Results Panel</a:t>
            </a:r>
          </a:p>
          <a:p>
            <a:pPr lvl="3"/>
            <a:r>
              <a:rPr lang="en-US" dirty="0"/>
              <a:t>Run the </a:t>
            </a:r>
            <a:r>
              <a:rPr lang="en-US" b="1" dirty="0"/>
              <a:t>IDS validation</a:t>
            </a:r>
            <a:r>
              <a:rPr lang="en-US" dirty="0"/>
              <a:t> in </a:t>
            </a:r>
            <a:r>
              <a:rPr lang="en-US" dirty="0" err="1"/>
              <a:t>BIMcollab</a:t>
            </a:r>
            <a:r>
              <a:rPr lang="en-US" dirty="0"/>
              <a:t> Zoom.</a:t>
            </a:r>
          </a:p>
          <a:p>
            <a:pPr lvl="3"/>
            <a:r>
              <a:rPr lang="en-US" dirty="0"/>
              <a:t>Open the </a:t>
            </a:r>
            <a:r>
              <a:rPr lang="en-US" b="1" dirty="0"/>
              <a:t>IDS Results</a:t>
            </a:r>
            <a:r>
              <a:rPr lang="en-US" dirty="0"/>
              <a:t> panel.</a:t>
            </a:r>
          </a:p>
          <a:p>
            <a:pPr lvl="3"/>
            <a:r>
              <a:rPr lang="en-US" dirty="0"/>
              <a:t>Select a </a:t>
            </a:r>
            <a:r>
              <a:rPr lang="en-US" b="1" dirty="0"/>
              <a:t>requirement</a:t>
            </a:r>
            <a:r>
              <a:rPr lang="en-US" dirty="0"/>
              <a:t> in the results tree.</a:t>
            </a:r>
          </a:p>
          <a:p>
            <a:pPr lvl="3"/>
            <a:r>
              <a:rPr lang="en-US" dirty="0"/>
              <a:t>At the top of the results list, change the </a:t>
            </a:r>
            <a:r>
              <a:rPr lang="en-US" b="1" dirty="0"/>
              <a:t>result filter</a:t>
            </a:r>
            <a:r>
              <a:rPr lang="en-US" dirty="0"/>
              <a:t>:</a:t>
            </a:r>
          </a:p>
          <a:p>
            <a:pPr lvl="4"/>
            <a:r>
              <a:rPr lang="en-US" dirty="0"/>
              <a:t>Switch from </a:t>
            </a:r>
            <a:r>
              <a:rPr lang="en-US" b="1" dirty="0"/>
              <a:t>Failed</a:t>
            </a:r>
            <a:r>
              <a:rPr lang="en-US" dirty="0"/>
              <a:t> to </a:t>
            </a:r>
            <a:r>
              <a:rPr lang="en-US" b="1" dirty="0"/>
              <a:t>Passed</a:t>
            </a:r>
            <a:r>
              <a:rPr lang="en-US" dirty="0"/>
              <a:t> or </a:t>
            </a:r>
            <a:r>
              <a:rPr lang="en-US" b="1" dirty="0"/>
              <a:t>All</a:t>
            </a:r>
            <a:r>
              <a:rPr lang="en-US" dirty="0"/>
              <a:t>.</a:t>
            </a:r>
          </a:p>
          <a:p>
            <a:pPr lvl="2"/>
            <a:r>
              <a:rPr lang="en-US" dirty="0"/>
              <a:t>This will display the elements that </a:t>
            </a:r>
            <a:r>
              <a:rPr lang="en-US" b="1" dirty="0"/>
              <a:t>passed the rule</a:t>
            </a:r>
            <a:r>
              <a:rPr lang="en-US" dirty="0"/>
              <a:t>.</a:t>
            </a:r>
          </a:p>
          <a:p>
            <a:r>
              <a:rPr lang="en-US" b="1" dirty="0"/>
              <a:t>2. Select Passed Elements in the Model</a:t>
            </a:r>
          </a:p>
          <a:p>
            <a:pPr lvl="2"/>
            <a:r>
              <a:rPr lang="en-US" dirty="0"/>
              <a:t>Once the filter shows </a:t>
            </a:r>
            <a:r>
              <a:rPr lang="en-US" b="1" dirty="0"/>
              <a:t>Passed</a:t>
            </a:r>
            <a:r>
              <a:rPr lang="en-US" dirty="0"/>
              <a:t>:</a:t>
            </a:r>
          </a:p>
          <a:p>
            <a:pPr lvl="3"/>
            <a:r>
              <a:rPr lang="en-US" dirty="0"/>
              <a:t>Click the result item.</a:t>
            </a:r>
          </a:p>
          <a:p>
            <a:pPr lvl="3"/>
            <a:r>
              <a:rPr lang="en-US" dirty="0"/>
              <a:t>The </a:t>
            </a:r>
            <a:r>
              <a:rPr lang="en-US" b="1" dirty="0"/>
              <a:t>passed elements will be selected/highlighted</a:t>
            </a:r>
            <a:r>
              <a:rPr lang="en-US" dirty="0"/>
              <a:t> in the 3D view.</a:t>
            </a:r>
          </a:p>
          <a:p>
            <a:pPr lvl="3"/>
            <a:r>
              <a:rPr lang="en-US" dirty="0"/>
              <a:t>You can isolate them if needed.</a:t>
            </a:r>
          </a:p>
          <a:p>
            <a:endParaRPr lang="nl-BE" dirty="0"/>
          </a:p>
        </p:txBody>
      </p:sp>
      <p:pic>
        <p:nvPicPr>
          <p:cNvPr id="1026" name="Picture 2">
            <a:extLst>
              <a:ext uri="{FF2B5EF4-FFF2-40B4-BE49-F238E27FC236}">
                <a16:creationId xmlns:a16="http://schemas.microsoft.com/office/drawing/2014/main" id="{7F6D4B0C-9CE0-CCA2-3A4D-833B95E49D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4500" y="1342555"/>
            <a:ext cx="4127500" cy="4812632"/>
          </a:xfrm>
          <a:prstGeom prst="rect">
            <a:avLst/>
          </a:prstGeom>
          <a:noFill/>
          <a:extLst>
            <a:ext uri="{909E8E84-426E-40DD-AFC4-6F175D3DCCD1}">
              <a14:hiddenFill xmlns:a14="http://schemas.microsoft.com/office/drawing/2010/main">
                <a:solidFill>
                  <a:srgbClr val="FFFFFF"/>
                </a:solidFill>
              </a14:hiddenFill>
            </a:ext>
          </a:extLst>
        </p:spPr>
      </p:pic>
      <p:sp>
        <p:nvSpPr>
          <p:cNvPr id="5" name="Rechthoek 4">
            <a:extLst>
              <a:ext uri="{FF2B5EF4-FFF2-40B4-BE49-F238E27FC236}">
                <a16:creationId xmlns:a16="http://schemas.microsoft.com/office/drawing/2014/main" id="{6B18273B-418E-A343-405C-BC45E195FF46}"/>
              </a:ext>
            </a:extLst>
          </p:cNvPr>
          <p:cNvSpPr/>
          <p:nvPr/>
        </p:nvSpPr>
        <p:spPr>
          <a:xfrm>
            <a:off x="10058401" y="3805084"/>
            <a:ext cx="235974" cy="226142"/>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3404514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44246C-3D4F-9D32-2AC5-33887412AEA0}"/>
              </a:ext>
            </a:extLst>
          </p:cNvPr>
          <p:cNvSpPr>
            <a:spLocks noGrp="1"/>
          </p:cNvSpPr>
          <p:nvPr>
            <p:ph type="title"/>
          </p:nvPr>
        </p:nvSpPr>
        <p:spPr/>
        <p:txBody>
          <a:bodyPr/>
          <a:lstStyle/>
          <a:p>
            <a:r>
              <a:rPr lang="nl-BE" dirty="0" err="1"/>
              <a:t>Example</a:t>
            </a:r>
            <a:r>
              <a:rPr lang="nl-BE" dirty="0"/>
              <a:t> IDS</a:t>
            </a:r>
          </a:p>
        </p:txBody>
      </p:sp>
      <p:sp>
        <p:nvSpPr>
          <p:cNvPr id="3" name="Tijdelijke aanduiding voor dianummer 2">
            <a:extLst>
              <a:ext uri="{FF2B5EF4-FFF2-40B4-BE49-F238E27FC236}">
                <a16:creationId xmlns:a16="http://schemas.microsoft.com/office/drawing/2014/main" id="{43453209-8753-09B0-20E8-41529CA1CD42}"/>
              </a:ext>
            </a:extLst>
          </p:cNvPr>
          <p:cNvSpPr>
            <a:spLocks noGrp="1"/>
          </p:cNvSpPr>
          <p:nvPr>
            <p:ph type="sldNum" sz="quarter" idx="10"/>
          </p:nvPr>
        </p:nvSpPr>
        <p:spPr/>
        <p:txBody>
          <a:bodyPr/>
          <a:lstStyle/>
          <a:p>
            <a:fld id="{70C12960-6E85-460F-B6E3-5B82CB31AF3D}" type="slidenum">
              <a:rPr lang="en-US" smtClean="0"/>
              <a:pPr/>
              <a:t>46</a:t>
            </a:fld>
            <a:endParaRPr lang="en-US" sz="1400" dirty="0"/>
          </a:p>
        </p:txBody>
      </p:sp>
      <p:sp>
        <p:nvSpPr>
          <p:cNvPr id="4" name="Tijdelijke aanduiding voor inhoud 3">
            <a:extLst>
              <a:ext uri="{FF2B5EF4-FFF2-40B4-BE49-F238E27FC236}">
                <a16:creationId xmlns:a16="http://schemas.microsoft.com/office/drawing/2014/main" id="{93524778-A847-0FE8-2299-015CAEBAA4C4}"/>
              </a:ext>
            </a:extLst>
          </p:cNvPr>
          <p:cNvSpPr>
            <a:spLocks noGrp="1"/>
          </p:cNvSpPr>
          <p:nvPr>
            <p:ph idx="1"/>
          </p:nvPr>
        </p:nvSpPr>
        <p:spPr>
          <a:xfrm>
            <a:off x="640080" y="2438399"/>
            <a:ext cx="6141720" cy="3729487"/>
          </a:xfrm>
        </p:spPr>
        <p:txBody>
          <a:bodyPr>
            <a:normAutofit/>
          </a:bodyPr>
          <a:lstStyle/>
          <a:p>
            <a:pPr lvl="2"/>
            <a:r>
              <a:rPr lang="en-US" sz="1800" dirty="0"/>
              <a:t>For all non-load-bearing walls, if the wall has a fire rating, this must be specified according to the European classification (EI30; EI60; EI120; …).</a:t>
            </a:r>
          </a:p>
          <a:p>
            <a:pPr lvl="2"/>
            <a:endParaRPr lang="en-US" sz="1800" dirty="0"/>
          </a:p>
          <a:p>
            <a:pPr lvl="2"/>
            <a:r>
              <a:rPr lang="en-US" sz="1800" dirty="0"/>
              <a:t>The naming of these walls follows the structure:        &lt;element abbreviation &gt;_&lt;classification&gt;_&lt;description&gt;</a:t>
            </a:r>
            <a:endParaRPr lang="nl-BE" sz="1800" dirty="0"/>
          </a:p>
        </p:txBody>
      </p:sp>
      <p:pic>
        <p:nvPicPr>
          <p:cNvPr id="5" name="Afbeelding 8">
            <a:extLst>
              <a:ext uri="{FF2B5EF4-FFF2-40B4-BE49-F238E27FC236}">
                <a16:creationId xmlns:a16="http://schemas.microsoft.com/office/drawing/2014/main" id="{EA0B5FB1-709D-D04E-A3B9-CA7A89EF3565}"/>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7257705" y="1379932"/>
            <a:ext cx="4736210" cy="4742977"/>
          </a:xfrm>
          <a:prstGeom prst="rect">
            <a:avLst/>
          </a:prstGeom>
        </p:spPr>
      </p:pic>
      <p:sp>
        <p:nvSpPr>
          <p:cNvPr id="15" name="Tekstvak 14">
            <a:extLst>
              <a:ext uri="{FF2B5EF4-FFF2-40B4-BE49-F238E27FC236}">
                <a16:creationId xmlns:a16="http://schemas.microsoft.com/office/drawing/2014/main" id="{8DCBCC80-05CD-B090-0453-BBD83BB0025A}"/>
              </a:ext>
            </a:extLst>
          </p:cNvPr>
          <p:cNvSpPr txBox="1"/>
          <p:nvPr/>
        </p:nvSpPr>
        <p:spPr>
          <a:xfrm>
            <a:off x="5086696" y="1289264"/>
            <a:ext cx="5476875" cy="461665"/>
          </a:xfrm>
          <a:prstGeom prst="rect">
            <a:avLst/>
          </a:prstGeom>
          <a:noFill/>
        </p:spPr>
        <p:txBody>
          <a:bodyPr wrap="square" rtlCol="0">
            <a:spAutoFit/>
          </a:bodyPr>
          <a:lstStyle/>
          <a:p>
            <a:r>
              <a:rPr lang="en-GB" sz="2400" b="1" dirty="0">
                <a:solidFill>
                  <a:schemeClr val="accent4"/>
                </a:solidFill>
                <a:latin typeface="Ink Free" panose="03080402000500000000" pitchFamily="66" charset="0"/>
                <a:cs typeface="Dreaming Outloud Script Pro" panose="020F0502020204030204" pitchFamily="66" charset="0"/>
              </a:rPr>
              <a:t>Specification applicability</a:t>
            </a:r>
          </a:p>
        </p:txBody>
      </p:sp>
      <p:sp>
        <p:nvSpPr>
          <p:cNvPr id="16" name="Rechthoek 15">
            <a:extLst>
              <a:ext uri="{FF2B5EF4-FFF2-40B4-BE49-F238E27FC236}">
                <a16:creationId xmlns:a16="http://schemas.microsoft.com/office/drawing/2014/main" id="{9782968E-4FC8-56E3-031B-2BB32821C450}"/>
              </a:ext>
            </a:extLst>
          </p:cNvPr>
          <p:cNvSpPr/>
          <p:nvPr/>
        </p:nvSpPr>
        <p:spPr>
          <a:xfrm>
            <a:off x="561975" y="2438398"/>
            <a:ext cx="3278505" cy="371304"/>
          </a:xfrm>
          <a:custGeom>
            <a:avLst/>
            <a:gdLst>
              <a:gd name="csX0" fmla="*/ 0 w 3278505"/>
              <a:gd name="csY0" fmla="*/ 0 h 371304"/>
              <a:gd name="csX1" fmla="*/ 622916 w 3278505"/>
              <a:gd name="csY1" fmla="*/ 0 h 371304"/>
              <a:gd name="csX2" fmla="*/ 1311402 w 3278505"/>
              <a:gd name="csY2" fmla="*/ 0 h 371304"/>
              <a:gd name="csX3" fmla="*/ 1901533 w 3278505"/>
              <a:gd name="csY3" fmla="*/ 0 h 371304"/>
              <a:gd name="csX4" fmla="*/ 2622804 w 3278505"/>
              <a:gd name="csY4" fmla="*/ 0 h 371304"/>
              <a:gd name="csX5" fmla="*/ 3278505 w 3278505"/>
              <a:gd name="csY5" fmla="*/ 0 h 371304"/>
              <a:gd name="csX6" fmla="*/ 3278505 w 3278505"/>
              <a:gd name="csY6" fmla="*/ 371304 h 371304"/>
              <a:gd name="csX7" fmla="*/ 2622804 w 3278505"/>
              <a:gd name="csY7" fmla="*/ 371304 h 371304"/>
              <a:gd name="csX8" fmla="*/ 1999888 w 3278505"/>
              <a:gd name="csY8" fmla="*/ 371304 h 371304"/>
              <a:gd name="csX9" fmla="*/ 1442542 w 3278505"/>
              <a:gd name="csY9" fmla="*/ 371304 h 371304"/>
              <a:gd name="csX10" fmla="*/ 819626 w 3278505"/>
              <a:gd name="csY10" fmla="*/ 371304 h 371304"/>
              <a:gd name="csX11" fmla="*/ 0 w 3278505"/>
              <a:gd name="csY11" fmla="*/ 371304 h 371304"/>
              <a:gd name="csX12" fmla="*/ 0 w 3278505"/>
              <a:gd name="csY12" fmla="*/ 0 h 37130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278505" h="371304" extrusionOk="0">
                <a:moveTo>
                  <a:pt x="0" y="0"/>
                </a:moveTo>
                <a:cubicBezTo>
                  <a:pt x="272171" y="18008"/>
                  <a:pt x="494238" y="26171"/>
                  <a:pt x="622916" y="0"/>
                </a:cubicBezTo>
                <a:cubicBezTo>
                  <a:pt x="751594" y="-26171"/>
                  <a:pt x="1072414" y="4995"/>
                  <a:pt x="1311402" y="0"/>
                </a:cubicBezTo>
                <a:cubicBezTo>
                  <a:pt x="1550390" y="-4995"/>
                  <a:pt x="1650225" y="23179"/>
                  <a:pt x="1901533" y="0"/>
                </a:cubicBezTo>
                <a:cubicBezTo>
                  <a:pt x="2152841" y="-23179"/>
                  <a:pt x="2452816" y="27366"/>
                  <a:pt x="2622804" y="0"/>
                </a:cubicBezTo>
                <a:cubicBezTo>
                  <a:pt x="2792792" y="-27366"/>
                  <a:pt x="3121072" y="11278"/>
                  <a:pt x="3278505" y="0"/>
                </a:cubicBezTo>
                <a:cubicBezTo>
                  <a:pt x="3270520" y="119427"/>
                  <a:pt x="3264777" y="295765"/>
                  <a:pt x="3278505" y="371304"/>
                </a:cubicBezTo>
                <a:cubicBezTo>
                  <a:pt x="3008110" y="358242"/>
                  <a:pt x="2880481" y="384453"/>
                  <a:pt x="2622804" y="371304"/>
                </a:cubicBezTo>
                <a:cubicBezTo>
                  <a:pt x="2365127" y="358155"/>
                  <a:pt x="2278162" y="379210"/>
                  <a:pt x="1999888" y="371304"/>
                </a:cubicBezTo>
                <a:cubicBezTo>
                  <a:pt x="1721614" y="363398"/>
                  <a:pt x="1588533" y="352741"/>
                  <a:pt x="1442542" y="371304"/>
                </a:cubicBezTo>
                <a:cubicBezTo>
                  <a:pt x="1296551" y="389867"/>
                  <a:pt x="1027911" y="381455"/>
                  <a:pt x="819626" y="371304"/>
                </a:cubicBezTo>
                <a:cubicBezTo>
                  <a:pt x="611341" y="361153"/>
                  <a:pt x="210640" y="348293"/>
                  <a:pt x="0" y="371304"/>
                </a:cubicBezTo>
                <a:cubicBezTo>
                  <a:pt x="-11142" y="253464"/>
                  <a:pt x="-17225" y="96890"/>
                  <a:pt x="0" y="0"/>
                </a:cubicBezTo>
                <a:close/>
              </a:path>
            </a:pathLst>
          </a:custGeom>
          <a:noFill/>
          <a:ln w="28575">
            <a:solidFill>
              <a:schemeClr val="accent4"/>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17" name="Vrije vorm: vorm 16">
            <a:extLst>
              <a:ext uri="{FF2B5EF4-FFF2-40B4-BE49-F238E27FC236}">
                <a16:creationId xmlns:a16="http://schemas.microsoft.com/office/drawing/2014/main" id="{81FFA4AE-470C-96A0-C49D-868B72043D39}"/>
              </a:ext>
            </a:extLst>
          </p:cNvPr>
          <p:cNvSpPr/>
          <p:nvPr/>
        </p:nvSpPr>
        <p:spPr>
          <a:xfrm rot="1823444" flipV="1">
            <a:off x="3011790" y="960438"/>
            <a:ext cx="1672630" cy="2044654"/>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rgbClr val="009EB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23088803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ABBE1-3313-C6DD-D589-871F5FE74AB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0984D77-337A-44A8-5B57-39E18C385ACF}"/>
              </a:ext>
            </a:extLst>
          </p:cNvPr>
          <p:cNvSpPr>
            <a:spLocks noGrp="1"/>
          </p:cNvSpPr>
          <p:nvPr>
            <p:ph type="title"/>
          </p:nvPr>
        </p:nvSpPr>
        <p:spPr/>
        <p:txBody>
          <a:bodyPr/>
          <a:lstStyle/>
          <a:p>
            <a:r>
              <a:rPr lang="nl-BE" dirty="0" err="1"/>
              <a:t>Example</a:t>
            </a:r>
            <a:r>
              <a:rPr lang="nl-BE" dirty="0"/>
              <a:t> IDS</a:t>
            </a:r>
          </a:p>
        </p:txBody>
      </p:sp>
      <p:sp>
        <p:nvSpPr>
          <p:cNvPr id="3" name="Tijdelijke aanduiding voor dianummer 2">
            <a:extLst>
              <a:ext uri="{FF2B5EF4-FFF2-40B4-BE49-F238E27FC236}">
                <a16:creationId xmlns:a16="http://schemas.microsoft.com/office/drawing/2014/main" id="{E13B81AF-D07E-93FD-D6A2-4F2B87127D8A}"/>
              </a:ext>
            </a:extLst>
          </p:cNvPr>
          <p:cNvSpPr>
            <a:spLocks noGrp="1"/>
          </p:cNvSpPr>
          <p:nvPr>
            <p:ph type="sldNum" sz="quarter" idx="10"/>
          </p:nvPr>
        </p:nvSpPr>
        <p:spPr/>
        <p:txBody>
          <a:bodyPr/>
          <a:lstStyle/>
          <a:p>
            <a:fld id="{70C12960-6E85-460F-B6E3-5B82CB31AF3D}" type="slidenum">
              <a:rPr lang="en-US" smtClean="0"/>
              <a:pPr/>
              <a:t>47</a:t>
            </a:fld>
            <a:endParaRPr lang="en-US" sz="1400" dirty="0"/>
          </a:p>
        </p:txBody>
      </p:sp>
      <p:sp>
        <p:nvSpPr>
          <p:cNvPr id="4" name="Tijdelijke aanduiding voor inhoud 3">
            <a:extLst>
              <a:ext uri="{FF2B5EF4-FFF2-40B4-BE49-F238E27FC236}">
                <a16:creationId xmlns:a16="http://schemas.microsoft.com/office/drawing/2014/main" id="{0EDB0B50-7177-9771-2402-E7E3AF31E072}"/>
              </a:ext>
            </a:extLst>
          </p:cNvPr>
          <p:cNvSpPr>
            <a:spLocks noGrp="1"/>
          </p:cNvSpPr>
          <p:nvPr>
            <p:ph idx="1"/>
          </p:nvPr>
        </p:nvSpPr>
        <p:spPr>
          <a:xfrm>
            <a:off x="640080" y="2438399"/>
            <a:ext cx="6141720" cy="3729487"/>
          </a:xfrm>
        </p:spPr>
        <p:txBody>
          <a:bodyPr>
            <a:normAutofit/>
          </a:bodyPr>
          <a:lstStyle/>
          <a:p>
            <a:pPr lvl="2"/>
            <a:r>
              <a:rPr lang="en-US" sz="1800" dirty="0"/>
              <a:t>For all non-load-bearing walls, if the wall has a fire rating, this must be specified according to the European classification (EI30; EI60; EI120; …).</a:t>
            </a:r>
          </a:p>
          <a:p>
            <a:pPr lvl="2"/>
            <a:endParaRPr lang="en-US" sz="1800" dirty="0"/>
          </a:p>
          <a:p>
            <a:pPr lvl="2"/>
            <a:r>
              <a:rPr lang="en-US" sz="1800" dirty="0"/>
              <a:t>The naming of these walls follows the structure:        &lt;element abbreviation &gt;_&lt;classification&gt;_&lt;description&gt;</a:t>
            </a:r>
            <a:endParaRPr lang="nl-BE" sz="1800" dirty="0"/>
          </a:p>
          <a:p>
            <a:endParaRPr lang="nl-BE" sz="1800" dirty="0"/>
          </a:p>
        </p:txBody>
      </p:sp>
      <p:pic>
        <p:nvPicPr>
          <p:cNvPr id="5" name="Afbeelding 8">
            <a:extLst>
              <a:ext uri="{FF2B5EF4-FFF2-40B4-BE49-F238E27FC236}">
                <a16:creationId xmlns:a16="http://schemas.microsoft.com/office/drawing/2014/main" id="{150B157F-628E-3FFD-583C-19454F07825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7257705" y="1379932"/>
            <a:ext cx="4736210" cy="4742977"/>
          </a:xfrm>
          <a:prstGeom prst="rect">
            <a:avLst/>
          </a:prstGeom>
        </p:spPr>
      </p:pic>
      <p:sp>
        <p:nvSpPr>
          <p:cNvPr id="6" name="Tekstvak 5">
            <a:extLst>
              <a:ext uri="{FF2B5EF4-FFF2-40B4-BE49-F238E27FC236}">
                <a16:creationId xmlns:a16="http://schemas.microsoft.com/office/drawing/2014/main" id="{D80A5876-A2BD-9DD0-2131-3ABB66EEFA38}"/>
              </a:ext>
            </a:extLst>
          </p:cNvPr>
          <p:cNvSpPr txBox="1"/>
          <p:nvPr/>
        </p:nvSpPr>
        <p:spPr>
          <a:xfrm>
            <a:off x="4832470" y="1289264"/>
            <a:ext cx="5476875" cy="830997"/>
          </a:xfrm>
          <a:prstGeom prst="rect">
            <a:avLst/>
          </a:prstGeom>
          <a:noFill/>
        </p:spPr>
        <p:txBody>
          <a:bodyPr wrap="square" rtlCol="0">
            <a:spAutoFit/>
          </a:bodyPr>
          <a:lstStyle/>
          <a:p>
            <a:r>
              <a:rPr lang="en-GB" sz="2400" b="1" dirty="0">
                <a:solidFill>
                  <a:schemeClr val="accent4"/>
                </a:solidFill>
                <a:latin typeface="Ink Free" panose="03080402000500000000" pitchFamily="66" charset="0"/>
                <a:cs typeface="Dreaming Outloud Script Pro" panose="020F0502020204030204" pitchFamily="66" charset="0"/>
              </a:rPr>
              <a:t>Specification applicability</a:t>
            </a:r>
          </a:p>
          <a:p>
            <a:r>
              <a:rPr lang="en-GB" sz="2400" dirty="0">
                <a:solidFill>
                  <a:schemeClr val="accent4"/>
                </a:solidFill>
                <a:latin typeface="Ink Free" panose="03080402000500000000" pitchFamily="66" charset="0"/>
                <a:cs typeface="Dreaming Outloud Script Pro" panose="020F0502020204030204" pitchFamily="66" charset="0"/>
              </a:rPr>
              <a:t>Facet = Entity</a:t>
            </a:r>
          </a:p>
        </p:txBody>
      </p:sp>
      <p:sp>
        <p:nvSpPr>
          <p:cNvPr id="7" name="Rechthoek 6">
            <a:extLst>
              <a:ext uri="{FF2B5EF4-FFF2-40B4-BE49-F238E27FC236}">
                <a16:creationId xmlns:a16="http://schemas.microsoft.com/office/drawing/2014/main" id="{18834EE8-EBB8-7D62-3B44-695BBEA8CC19}"/>
              </a:ext>
            </a:extLst>
          </p:cNvPr>
          <p:cNvSpPr/>
          <p:nvPr/>
        </p:nvSpPr>
        <p:spPr>
          <a:xfrm>
            <a:off x="3212874" y="2438398"/>
            <a:ext cx="647701" cy="361950"/>
          </a:xfrm>
          <a:custGeom>
            <a:avLst/>
            <a:gdLst>
              <a:gd name="csX0" fmla="*/ 0 w 647701"/>
              <a:gd name="csY0" fmla="*/ 0 h 361950"/>
              <a:gd name="csX1" fmla="*/ 647701 w 647701"/>
              <a:gd name="csY1" fmla="*/ 0 h 361950"/>
              <a:gd name="csX2" fmla="*/ 647701 w 647701"/>
              <a:gd name="csY2" fmla="*/ 361950 h 361950"/>
              <a:gd name="csX3" fmla="*/ 0 w 647701"/>
              <a:gd name="csY3" fmla="*/ 361950 h 361950"/>
              <a:gd name="csX4" fmla="*/ 0 w 647701"/>
              <a:gd name="csY4" fmla="*/ 0 h 361950"/>
            </a:gdLst>
            <a:ahLst/>
            <a:cxnLst>
              <a:cxn ang="0">
                <a:pos x="csX0" y="csY0"/>
              </a:cxn>
              <a:cxn ang="0">
                <a:pos x="csX1" y="csY1"/>
              </a:cxn>
              <a:cxn ang="0">
                <a:pos x="csX2" y="csY2"/>
              </a:cxn>
              <a:cxn ang="0">
                <a:pos x="csX3" y="csY3"/>
              </a:cxn>
              <a:cxn ang="0">
                <a:pos x="csX4" y="csY4"/>
              </a:cxn>
            </a:cxnLst>
            <a:rect l="l" t="t" r="r" b="b"/>
            <a:pathLst>
              <a:path w="647701" h="361950" extrusionOk="0">
                <a:moveTo>
                  <a:pt x="0" y="0"/>
                </a:moveTo>
                <a:cubicBezTo>
                  <a:pt x="283227" y="-23363"/>
                  <a:pt x="325179" y="5631"/>
                  <a:pt x="647701" y="0"/>
                </a:cubicBezTo>
                <a:cubicBezTo>
                  <a:pt x="655051" y="131790"/>
                  <a:pt x="644404" y="289180"/>
                  <a:pt x="647701" y="361950"/>
                </a:cubicBezTo>
                <a:cubicBezTo>
                  <a:pt x="362765" y="333663"/>
                  <a:pt x="169487" y="381653"/>
                  <a:pt x="0" y="361950"/>
                </a:cubicBezTo>
                <a:cubicBezTo>
                  <a:pt x="-17201" y="185464"/>
                  <a:pt x="-13999" y="129873"/>
                  <a:pt x="0" y="0"/>
                </a:cubicBezTo>
                <a:close/>
              </a:path>
            </a:pathLst>
          </a:custGeom>
          <a:noFill/>
          <a:ln w="28575">
            <a:solidFill>
              <a:schemeClr val="accent4"/>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8" name="Vrije vorm: vorm 7">
            <a:extLst>
              <a:ext uri="{FF2B5EF4-FFF2-40B4-BE49-F238E27FC236}">
                <a16:creationId xmlns:a16="http://schemas.microsoft.com/office/drawing/2014/main" id="{C57F2FBF-C5F8-94FB-CB3C-E07A6CF7B89F}"/>
              </a:ext>
            </a:extLst>
          </p:cNvPr>
          <p:cNvSpPr/>
          <p:nvPr/>
        </p:nvSpPr>
        <p:spPr>
          <a:xfrm rot="1823444" flipV="1">
            <a:off x="3812686" y="1247017"/>
            <a:ext cx="696196" cy="1468362"/>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rgbClr val="009EB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15696673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00A5D1-EE7B-BD94-F2BC-4B02761A30A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C8F18A7-C8A2-72F9-01B3-219596203C58}"/>
              </a:ext>
            </a:extLst>
          </p:cNvPr>
          <p:cNvSpPr>
            <a:spLocks noGrp="1"/>
          </p:cNvSpPr>
          <p:nvPr>
            <p:ph type="title"/>
          </p:nvPr>
        </p:nvSpPr>
        <p:spPr/>
        <p:txBody>
          <a:bodyPr/>
          <a:lstStyle/>
          <a:p>
            <a:r>
              <a:rPr lang="nl-BE" dirty="0" err="1"/>
              <a:t>Example</a:t>
            </a:r>
            <a:r>
              <a:rPr lang="nl-BE" dirty="0"/>
              <a:t> IDS</a:t>
            </a:r>
          </a:p>
        </p:txBody>
      </p:sp>
      <p:sp>
        <p:nvSpPr>
          <p:cNvPr id="3" name="Tijdelijke aanduiding voor dianummer 2">
            <a:extLst>
              <a:ext uri="{FF2B5EF4-FFF2-40B4-BE49-F238E27FC236}">
                <a16:creationId xmlns:a16="http://schemas.microsoft.com/office/drawing/2014/main" id="{0EEF041B-E1C7-EA03-502F-6EDA2741B58A}"/>
              </a:ext>
            </a:extLst>
          </p:cNvPr>
          <p:cNvSpPr>
            <a:spLocks noGrp="1"/>
          </p:cNvSpPr>
          <p:nvPr>
            <p:ph type="sldNum" sz="quarter" idx="10"/>
          </p:nvPr>
        </p:nvSpPr>
        <p:spPr/>
        <p:txBody>
          <a:bodyPr/>
          <a:lstStyle/>
          <a:p>
            <a:fld id="{70C12960-6E85-460F-B6E3-5B82CB31AF3D}" type="slidenum">
              <a:rPr lang="en-US" smtClean="0"/>
              <a:pPr/>
              <a:t>48</a:t>
            </a:fld>
            <a:endParaRPr lang="en-US" sz="1400" dirty="0"/>
          </a:p>
        </p:txBody>
      </p:sp>
      <p:sp>
        <p:nvSpPr>
          <p:cNvPr id="4" name="Tijdelijke aanduiding voor inhoud 3">
            <a:extLst>
              <a:ext uri="{FF2B5EF4-FFF2-40B4-BE49-F238E27FC236}">
                <a16:creationId xmlns:a16="http://schemas.microsoft.com/office/drawing/2014/main" id="{F6003ACA-6F4D-D9C0-BEFC-F6707EA0A6FD}"/>
              </a:ext>
            </a:extLst>
          </p:cNvPr>
          <p:cNvSpPr>
            <a:spLocks noGrp="1"/>
          </p:cNvSpPr>
          <p:nvPr>
            <p:ph idx="1"/>
          </p:nvPr>
        </p:nvSpPr>
        <p:spPr>
          <a:xfrm>
            <a:off x="640080" y="2438399"/>
            <a:ext cx="6141720" cy="3729487"/>
          </a:xfrm>
        </p:spPr>
        <p:txBody>
          <a:bodyPr>
            <a:normAutofit/>
          </a:bodyPr>
          <a:lstStyle/>
          <a:p>
            <a:pPr lvl="2"/>
            <a:r>
              <a:rPr lang="en-US" sz="1800" dirty="0"/>
              <a:t>For all non-load-bearing walls, if the wall has a fire rerating, this must be specified according to the European classification (EI30; EI60; EI120; …).</a:t>
            </a:r>
          </a:p>
          <a:p>
            <a:pPr lvl="2"/>
            <a:endParaRPr lang="en-US" sz="1800" dirty="0"/>
          </a:p>
          <a:p>
            <a:pPr lvl="2"/>
            <a:r>
              <a:rPr lang="en-US" sz="1800" dirty="0"/>
              <a:t>The naming of these walls follows the structure:        &lt;element abbreviation &gt;_&lt;classification&gt;_&lt;description&gt;</a:t>
            </a:r>
            <a:endParaRPr lang="nl-BE" sz="1800" dirty="0"/>
          </a:p>
          <a:p>
            <a:pPr lvl="2"/>
            <a:r>
              <a:rPr lang="nl-NL" sz="1800" dirty="0"/>
              <a:t>. </a:t>
            </a:r>
            <a:endParaRPr lang="nl-BE" sz="1800" dirty="0"/>
          </a:p>
          <a:p>
            <a:endParaRPr lang="nl-BE" sz="1800" dirty="0"/>
          </a:p>
        </p:txBody>
      </p:sp>
      <p:pic>
        <p:nvPicPr>
          <p:cNvPr id="5" name="Afbeelding 8">
            <a:extLst>
              <a:ext uri="{FF2B5EF4-FFF2-40B4-BE49-F238E27FC236}">
                <a16:creationId xmlns:a16="http://schemas.microsoft.com/office/drawing/2014/main" id="{05B326BF-B6EE-32C6-C45D-D4C86F6EC76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7257705" y="1379932"/>
            <a:ext cx="4736210" cy="4742977"/>
          </a:xfrm>
          <a:prstGeom prst="rect">
            <a:avLst/>
          </a:prstGeom>
        </p:spPr>
      </p:pic>
      <p:sp>
        <p:nvSpPr>
          <p:cNvPr id="6" name="Tekstvak 5">
            <a:extLst>
              <a:ext uri="{FF2B5EF4-FFF2-40B4-BE49-F238E27FC236}">
                <a16:creationId xmlns:a16="http://schemas.microsoft.com/office/drawing/2014/main" id="{8803074A-8ED4-AD8B-6738-1A352D0C4475}"/>
              </a:ext>
            </a:extLst>
          </p:cNvPr>
          <p:cNvSpPr txBox="1"/>
          <p:nvPr/>
        </p:nvSpPr>
        <p:spPr>
          <a:xfrm>
            <a:off x="4832470" y="1289264"/>
            <a:ext cx="5476875" cy="830997"/>
          </a:xfrm>
          <a:prstGeom prst="rect">
            <a:avLst/>
          </a:prstGeom>
          <a:noFill/>
        </p:spPr>
        <p:txBody>
          <a:bodyPr wrap="square" rtlCol="0">
            <a:spAutoFit/>
          </a:bodyPr>
          <a:lstStyle/>
          <a:p>
            <a:r>
              <a:rPr lang="en-GB" sz="2400" b="1" dirty="0">
                <a:solidFill>
                  <a:schemeClr val="accent4"/>
                </a:solidFill>
                <a:latin typeface="Ink Free" panose="03080402000500000000" pitchFamily="66" charset="0"/>
                <a:cs typeface="Dreaming Outloud Script Pro" panose="020F0502020204030204" pitchFamily="66" charset="0"/>
              </a:rPr>
              <a:t>Specification applicability</a:t>
            </a:r>
          </a:p>
          <a:p>
            <a:r>
              <a:rPr lang="en-GB" sz="2400" dirty="0">
                <a:solidFill>
                  <a:schemeClr val="accent4"/>
                </a:solidFill>
                <a:latin typeface="Ink Free" panose="03080402000500000000" pitchFamily="66" charset="0"/>
                <a:cs typeface="Dreaming Outloud Script Pro" panose="020F0502020204030204" pitchFamily="66" charset="0"/>
              </a:rPr>
              <a:t>Facet = Property</a:t>
            </a:r>
          </a:p>
        </p:txBody>
      </p:sp>
      <p:sp>
        <p:nvSpPr>
          <p:cNvPr id="7" name="Rechthoek 6">
            <a:extLst>
              <a:ext uri="{FF2B5EF4-FFF2-40B4-BE49-F238E27FC236}">
                <a16:creationId xmlns:a16="http://schemas.microsoft.com/office/drawing/2014/main" id="{AF50F32C-0015-CCDC-915B-566944DE4226}"/>
              </a:ext>
            </a:extLst>
          </p:cNvPr>
          <p:cNvSpPr/>
          <p:nvPr/>
        </p:nvSpPr>
        <p:spPr>
          <a:xfrm>
            <a:off x="1307873" y="2438398"/>
            <a:ext cx="1838325" cy="361950"/>
          </a:xfrm>
          <a:custGeom>
            <a:avLst/>
            <a:gdLst>
              <a:gd name="csX0" fmla="*/ 0 w 1838325"/>
              <a:gd name="csY0" fmla="*/ 0 h 361950"/>
              <a:gd name="csX1" fmla="*/ 594392 w 1838325"/>
              <a:gd name="csY1" fmla="*/ 0 h 361950"/>
              <a:gd name="csX2" fmla="*/ 1225550 w 1838325"/>
              <a:gd name="csY2" fmla="*/ 0 h 361950"/>
              <a:gd name="csX3" fmla="*/ 1838325 w 1838325"/>
              <a:gd name="csY3" fmla="*/ 0 h 361950"/>
              <a:gd name="csX4" fmla="*/ 1838325 w 1838325"/>
              <a:gd name="csY4" fmla="*/ 361950 h 361950"/>
              <a:gd name="csX5" fmla="*/ 1280700 w 1838325"/>
              <a:gd name="csY5" fmla="*/ 361950 h 361950"/>
              <a:gd name="csX6" fmla="*/ 723075 w 1838325"/>
              <a:gd name="csY6" fmla="*/ 361950 h 361950"/>
              <a:gd name="csX7" fmla="*/ 0 w 1838325"/>
              <a:gd name="csY7" fmla="*/ 361950 h 361950"/>
              <a:gd name="csX8" fmla="*/ 0 w 1838325"/>
              <a:gd name="csY8" fmla="*/ 0 h 3619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838325" h="361950" extrusionOk="0">
                <a:moveTo>
                  <a:pt x="0" y="0"/>
                </a:moveTo>
                <a:cubicBezTo>
                  <a:pt x="225395" y="26149"/>
                  <a:pt x="392086" y="-2017"/>
                  <a:pt x="594392" y="0"/>
                </a:cubicBezTo>
                <a:cubicBezTo>
                  <a:pt x="796698" y="2017"/>
                  <a:pt x="1092687" y="22692"/>
                  <a:pt x="1225550" y="0"/>
                </a:cubicBezTo>
                <a:cubicBezTo>
                  <a:pt x="1358413" y="-22692"/>
                  <a:pt x="1647200" y="-20861"/>
                  <a:pt x="1838325" y="0"/>
                </a:cubicBezTo>
                <a:cubicBezTo>
                  <a:pt x="1855211" y="114826"/>
                  <a:pt x="1833160" y="244645"/>
                  <a:pt x="1838325" y="361950"/>
                </a:cubicBezTo>
                <a:cubicBezTo>
                  <a:pt x="1660731" y="341437"/>
                  <a:pt x="1481952" y="384038"/>
                  <a:pt x="1280700" y="361950"/>
                </a:cubicBezTo>
                <a:cubicBezTo>
                  <a:pt x="1079448" y="339862"/>
                  <a:pt x="974293" y="368668"/>
                  <a:pt x="723075" y="361950"/>
                </a:cubicBezTo>
                <a:cubicBezTo>
                  <a:pt x="471858" y="355232"/>
                  <a:pt x="307741" y="329110"/>
                  <a:pt x="0" y="361950"/>
                </a:cubicBezTo>
                <a:cubicBezTo>
                  <a:pt x="6894" y="274236"/>
                  <a:pt x="-1481" y="123823"/>
                  <a:pt x="0" y="0"/>
                </a:cubicBezTo>
                <a:close/>
              </a:path>
            </a:pathLst>
          </a:custGeom>
          <a:noFill/>
          <a:ln w="28575">
            <a:solidFill>
              <a:schemeClr val="accent4"/>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8" name="Vrije vorm: vorm 7">
            <a:extLst>
              <a:ext uri="{FF2B5EF4-FFF2-40B4-BE49-F238E27FC236}">
                <a16:creationId xmlns:a16="http://schemas.microsoft.com/office/drawing/2014/main" id="{024D4AD5-77CC-A7C2-BAD6-2CE0F1EB6FD1}"/>
              </a:ext>
            </a:extLst>
          </p:cNvPr>
          <p:cNvSpPr/>
          <p:nvPr/>
        </p:nvSpPr>
        <p:spPr>
          <a:xfrm rot="1823444" flipV="1">
            <a:off x="3262709" y="1097639"/>
            <a:ext cx="1205601" cy="1767117"/>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rgbClr val="009EB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32396856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98E19A-42D9-8CE7-3FBC-C5AC026CB203}"/>
            </a:ext>
          </a:extLst>
        </p:cNvPr>
        <p:cNvGrpSpPr/>
        <p:nvPr/>
      </p:nvGrpSpPr>
      <p:grpSpPr>
        <a:xfrm>
          <a:off x="0" y="0"/>
          <a:ext cx="0" cy="0"/>
          <a:chOff x="0" y="0"/>
          <a:chExt cx="0" cy="0"/>
        </a:xfrm>
      </p:grpSpPr>
      <p:pic>
        <p:nvPicPr>
          <p:cNvPr id="5" name="Afbeelding 4">
            <a:extLst>
              <a:ext uri="{FF2B5EF4-FFF2-40B4-BE49-F238E27FC236}">
                <a16:creationId xmlns:a16="http://schemas.microsoft.com/office/drawing/2014/main" id="{3810A766-36C4-F73F-FF02-D5B192AAC01D}"/>
              </a:ext>
            </a:extLst>
          </p:cNvPr>
          <p:cNvPicPr>
            <a:picLocks noChangeAspect="1"/>
          </p:cNvPicPr>
          <p:nvPr/>
        </p:nvPicPr>
        <p:blipFill>
          <a:blip r:embed="rId2">
            <a:extLst>
              <a:ext uri="{28A0092B-C50C-407E-A947-70E740481C1C}">
                <a14:useLocalDpi xmlns:a14="http://schemas.microsoft.com/office/drawing/2010/main" val="0"/>
              </a:ext>
            </a:extLst>
          </a:blip>
          <a:srcRect t="11823"/>
          <a:stretch>
            <a:fillRect/>
          </a:stretch>
        </p:blipFill>
        <p:spPr>
          <a:xfrm>
            <a:off x="0" y="538328"/>
            <a:ext cx="12192000" cy="5781344"/>
          </a:xfrm>
          <a:prstGeom prst="rect">
            <a:avLst/>
          </a:prstGeom>
        </p:spPr>
      </p:pic>
      <p:sp>
        <p:nvSpPr>
          <p:cNvPr id="2" name="Rechthoek 1">
            <a:extLst>
              <a:ext uri="{FF2B5EF4-FFF2-40B4-BE49-F238E27FC236}">
                <a16:creationId xmlns:a16="http://schemas.microsoft.com/office/drawing/2014/main" id="{ED598D0C-BE27-3D39-5FE7-5FB47E3363AF}"/>
              </a:ext>
            </a:extLst>
          </p:cNvPr>
          <p:cNvSpPr/>
          <p:nvPr/>
        </p:nvSpPr>
        <p:spPr>
          <a:xfrm>
            <a:off x="4074694" y="1559493"/>
            <a:ext cx="5117431" cy="4388920"/>
          </a:xfrm>
          <a:custGeom>
            <a:avLst/>
            <a:gdLst>
              <a:gd name="csX0" fmla="*/ 0 w 5117431"/>
              <a:gd name="csY0" fmla="*/ 0 h 4388920"/>
              <a:gd name="csX1" fmla="*/ 588505 w 5117431"/>
              <a:gd name="csY1" fmla="*/ 0 h 4388920"/>
              <a:gd name="csX2" fmla="*/ 1279358 w 5117431"/>
              <a:gd name="csY2" fmla="*/ 0 h 4388920"/>
              <a:gd name="csX3" fmla="*/ 1816688 w 5117431"/>
              <a:gd name="csY3" fmla="*/ 0 h 4388920"/>
              <a:gd name="csX4" fmla="*/ 2558716 w 5117431"/>
              <a:gd name="csY4" fmla="*/ 0 h 4388920"/>
              <a:gd name="csX5" fmla="*/ 3044871 w 5117431"/>
              <a:gd name="csY5" fmla="*/ 0 h 4388920"/>
              <a:gd name="csX6" fmla="*/ 3531027 w 5117431"/>
              <a:gd name="csY6" fmla="*/ 0 h 4388920"/>
              <a:gd name="csX7" fmla="*/ 4119532 w 5117431"/>
              <a:gd name="csY7" fmla="*/ 0 h 4388920"/>
              <a:gd name="csX8" fmla="*/ 5117431 w 5117431"/>
              <a:gd name="csY8" fmla="*/ 0 h 4388920"/>
              <a:gd name="csX9" fmla="*/ 5117431 w 5117431"/>
              <a:gd name="csY9" fmla="*/ 495321 h 4388920"/>
              <a:gd name="csX10" fmla="*/ 5117431 w 5117431"/>
              <a:gd name="csY10" fmla="*/ 1122310 h 4388920"/>
              <a:gd name="csX11" fmla="*/ 5117431 w 5117431"/>
              <a:gd name="csY11" fmla="*/ 1837077 h 4388920"/>
              <a:gd name="csX12" fmla="*/ 5117431 w 5117431"/>
              <a:gd name="csY12" fmla="*/ 2551843 h 4388920"/>
              <a:gd name="csX13" fmla="*/ 5117431 w 5117431"/>
              <a:gd name="csY13" fmla="*/ 3047164 h 4388920"/>
              <a:gd name="csX14" fmla="*/ 5117431 w 5117431"/>
              <a:gd name="csY14" fmla="*/ 3761931 h 4388920"/>
              <a:gd name="csX15" fmla="*/ 5117431 w 5117431"/>
              <a:gd name="csY15" fmla="*/ 4388920 h 4388920"/>
              <a:gd name="csX16" fmla="*/ 4528926 w 5117431"/>
              <a:gd name="csY16" fmla="*/ 4388920 h 4388920"/>
              <a:gd name="csX17" fmla="*/ 3889248 w 5117431"/>
              <a:gd name="csY17" fmla="*/ 4388920 h 4388920"/>
              <a:gd name="csX18" fmla="*/ 3198394 w 5117431"/>
              <a:gd name="csY18" fmla="*/ 4388920 h 4388920"/>
              <a:gd name="csX19" fmla="*/ 2661064 w 5117431"/>
              <a:gd name="csY19" fmla="*/ 4388920 h 4388920"/>
              <a:gd name="csX20" fmla="*/ 2123734 w 5117431"/>
              <a:gd name="csY20" fmla="*/ 4388920 h 4388920"/>
              <a:gd name="csX21" fmla="*/ 1535229 w 5117431"/>
              <a:gd name="csY21" fmla="*/ 4388920 h 4388920"/>
              <a:gd name="csX22" fmla="*/ 844376 w 5117431"/>
              <a:gd name="csY22" fmla="*/ 4388920 h 4388920"/>
              <a:gd name="csX23" fmla="*/ 0 w 5117431"/>
              <a:gd name="csY23" fmla="*/ 4388920 h 4388920"/>
              <a:gd name="csX24" fmla="*/ 0 w 5117431"/>
              <a:gd name="csY24" fmla="*/ 3674153 h 4388920"/>
              <a:gd name="csX25" fmla="*/ 0 w 5117431"/>
              <a:gd name="csY25" fmla="*/ 3003275 h 4388920"/>
              <a:gd name="csX26" fmla="*/ 0 w 5117431"/>
              <a:gd name="csY26" fmla="*/ 2420176 h 4388920"/>
              <a:gd name="csX27" fmla="*/ 0 w 5117431"/>
              <a:gd name="csY27" fmla="*/ 1924855 h 4388920"/>
              <a:gd name="csX28" fmla="*/ 0 w 5117431"/>
              <a:gd name="csY28" fmla="*/ 1210088 h 4388920"/>
              <a:gd name="csX29" fmla="*/ 0 w 5117431"/>
              <a:gd name="csY29" fmla="*/ 539210 h 4388920"/>
              <a:gd name="csX30" fmla="*/ 0 w 5117431"/>
              <a:gd name="csY30" fmla="*/ 0 h 43889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Lst>
            <a:rect l="l" t="t" r="r" b="b"/>
            <a:pathLst>
              <a:path w="5117431" h="4388920" extrusionOk="0">
                <a:moveTo>
                  <a:pt x="0" y="0"/>
                </a:moveTo>
                <a:cubicBezTo>
                  <a:pt x="177782" y="18930"/>
                  <a:pt x="410212" y="20750"/>
                  <a:pt x="588505" y="0"/>
                </a:cubicBezTo>
                <a:cubicBezTo>
                  <a:pt x="766798" y="-20750"/>
                  <a:pt x="1067747" y="-24577"/>
                  <a:pt x="1279358" y="0"/>
                </a:cubicBezTo>
                <a:cubicBezTo>
                  <a:pt x="1490969" y="24577"/>
                  <a:pt x="1638908" y="26820"/>
                  <a:pt x="1816688" y="0"/>
                </a:cubicBezTo>
                <a:cubicBezTo>
                  <a:pt x="1994468" y="-26820"/>
                  <a:pt x="2368013" y="-30194"/>
                  <a:pt x="2558716" y="0"/>
                </a:cubicBezTo>
                <a:cubicBezTo>
                  <a:pt x="2749419" y="30194"/>
                  <a:pt x="2863087" y="5398"/>
                  <a:pt x="3044871" y="0"/>
                </a:cubicBezTo>
                <a:cubicBezTo>
                  <a:pt x="3226656" y="-5398"/>
                  <a:pt x="3426361" y="-13656"/>
                  <a:pt x="3531027" y="0"/>
                </a:cubicBezTo>
                <a:cubicBezTo>
                  <a:pt x="3635693" y="13656"/>
                  <a:pt x="3841945" y="4023"/>
                  <a:pt x="4119532" y="0"/>
                </a:cubicBezTo>
                <a:cubicBezTo>
                  <a:pt x="4397120" y="-4023"/>
                  <a:pt x="4775933" y="8650"/>
                  <a:pt x="5117431" y="0"/>
                </a:cubicBezTo>
                <a:cubicBezTo>
                  <a:pt x="5096009" y="154152"/>
                  <a:pt x="5138422" y="257268"/>
                  <a:pt x="5117431" y="495321"/>
                </a:cubicBezTo>
                <a:cubicBezTo>
                  <a:pt x="5096440" y="733374"/>
                  <a:pt x="5123897" y="937941"/>
                  <a:pt x="5117431" y="1122310"/>
                </a:cubicBezTo>
                <a:cubicBezTo>
                  <a:pt x="5110965" y="1306679"/>
                  <a:pt x="5104090" y="1581567"/>
                  <a:pt x="5117431" y="1837077"/>
                </a:cubicBezTo>
                <a:cubicBezTo>
                  <a:pt x="5130772" y="2092587"/>
                  <a:pt x="5121038" y="2390270"/>
                  <a:pt x="5117431" y="2551843"/>
                </a:cubicBezTo>
                <a:cubicBezTo>
                  <a:pt x="5113824" y="2713416"/>
                  <a:pt x="5114454" y="2846736"/>
                  <a:pt x="5117431" y="3047164"/>
                </a:cubicBezTo>
                <a:cubicBezTo>
                  <a:pt x="5120408" y="3247592"/>
                  <a:pt x="5123168" y="3552193"/>
                  <a:pt x="5117431" y="3761931"/>
                </a:cubicBezTo>
                <a:cubicBezTo>
                  <a:pt x="5111694" y="3971669"/>
                  <a:pt x="5125666" y="4233603"/>
                  <a:pt x="5117431" y="4388920"/>
                </a:cubicBezTo>
                <a:cubicBezTo>
                  <a:pt x="4847805" y="4360893"/>
                  <a:pt x="4659535" y="4414892"/>
                  <a:pt x="4528926" y="4388920"/>
                </a:cubicBezTo>
                <a:cubicBezTo>
                  <a:pt x="4398317" y="4362948"/>
                  <a:pt x="4173172" y="4394560"/>
                  <a:pt x="3889248" y="4388920"/>
                </a:cubicBezTo>
                <a:cubicBezTo>
                  <a:pt x="3605324" y="4383280"/>
                  <a:pt x="3481716" y="4385133"/>
                  <a:pt x="3198394" y="4388920"/>
                </a:cubicBezTo>
                <a:cubicBezTo>
                  <a:pt x="2915072" y="4392707"/>
                  <a:pt x="2904604" y="4383119"/>
                  <a:pt x="2661064" y="4388920"/>
                </a:cubicBezTo>
                <a:cubicBezTo>
                  <a:pt x="2417524" y="4394722"/>
                  <a:pt x="2272909" y="4402775"/>
                  <a:pt x="2123734" y="4388920"/>
                </a:cubicBezTo>
                <a:cubicBezTo>
                  <a:pt x="1974559" y="4375066"/>
                  <a:pt x="1703081" y="4365204"/>
                  <a:pt x="1535229" y="4388920"/>
                </a:cubicBezTo>
                <a:cubicBezTo>
                  <a:pt x="1367377" y="4412636"/>
                  <a:pt x="1016291" y="4377645"/>
                  <a:pt x="844376" y="4388920"/>
                </a:cubicBezTo>
                <a:cubicBezTo>
                  <a:pt x="672461" y="4400195"/>
                  <a:pt x="225909" y="4400603"/>
                  <a:pt x="0" y="4388920"/>
                </a:cubicBezTo>
                <a:cubicBezTo>
                  <a:pt x="31058" y="4136153"/>
                  <a:pt x="-10656" y="3995279"/>
                  <a:pt x="0" y="3674153"/>
                </a:cubicBezTo>
                <a:cubicBezTo>
                  <a:pt x="10656" y="3353027"/>
                  <a:pt x="10093" y="3173761"/>
                  <a:pt x="0" y="3003275"/>
                </a:cubicBezTo>
                <a:cubicBezTo>
                  <a:pt x="-10093" y="2832789"/>
                  <a:pt x="18545" y="2587420"/>
                  <a:pt x="0" y="2420176"/>
                </a:cubicBezTo>
                <a:cubicBezTo>
                  <a:pt x="-18545" y="2252932"/>
                  <a:pt x="8139" y="2078095"/>
                  <a:pt x="0" y="1924855"/>
                </a:cubicBezTo>
                <a:cubicBezTo>
                  <a:pt x="-8139" y="1771615"/>
                  <a:pt x="-35591" y="1386402"/>
                  <a:pt x="0" y="1210088"/>
                </a:cubicBezTo>
                <a:cubicBezTo>
                  <a:pt x="35591" y="1033774"/>
                  <a:pt x="21781" y="720858"/>
                  <a:pt x="0" y="539210"/>
                </a:cubicBezTo>
                <a:cubicBezTo>
                  <a:pt x="-21781" y="357562"/>
                  <a:pt x="24001" y="175121"/>
                  <a:pt x="0" y="0"/>
                </a:cubicBezTo>
                <a:close/>
              </a:path>
            </a:pathLst>
          </a:custGeom>
          <a:noFill/>
          <a:ln w="28575">
            <a:solidFill>
              <a:schemeClr val="accent4"/>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Tree>
    <p:extLst>
      <p:ext uri="{BB962C8B-B14F-4D97-AF65-F5344CB8AC3E}">
        <p14:creationId xmlns:p14="http://schemas.microsoft.com/office/powerpoint/2010/main" val="40931095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16C244-02D7-BF88-424D-D4F8F61F3248}"/>
              </a:ext>
            </a:extLst>
          </p:cNvPr>
          <p:cNvSpPr>
            <a:spLocks noGrp="1"/>
          </p:cNvSpPr>
          <p:nvPr>
            <p:ph type="title"/>
          </p:nvPr>
        </p:nvSpPr>
        <p:spPr/>
        <p:txBody>
          <a:bodyPr/>
          <a:lstStyle/>
          <a:p>
            <a:r>
              <a:rPr lang="nl-BE" dirty="0"/>
              <a:t>IDS </a:t>
            </a:r>
            <a:r>
              <a:rPr lang="nl-BE" dirty="0" err="1"/>
              <a:t>and</a:t>
            </a:r>
            <a:r>
              <a:rPr lang="nl-BE" dirty="0"/>
              <a:t> IFC</a:t>
            </a:r>
          </a:p>
        </p:txBody>
      </p:sp>
      <p:sp>
        <p:nvSpPr>
          <p:cNvPr id="3" name="Tijdelijke aanduiding voor inhoud 2">
            <a:extLst>
              <a:ext uri="{FF2B5EF4-FFF2-40B4-BE49-F238E27FC236}">
                <a16:creationId xmlns:a16="http://schemas.microsoft.com/office/drawing/2014/main" id="{44500F72-0613-5108-0C35-D659DCC6721F}"/>
              </a:ext>
            </a:extLst>
          </p:cNvPr>
          <p:cNvSpPr>
            <a:spLocks noGrp="1"/>
          </p:cNvSpPr>
          <p:nvPr>
            <p:ph idx="1"/>
          </p:nvPr>
        </p:nvSpPr>
        <p:spPr/>
        <p:txBody>
          <a:bodyPr>
            <a:normAutofit/>
          </a:bodyPr>
          <a:lstStyle/>
          <a:p>
            <a:r>
              <a:rPr lang="en-US" dirty="0"/>
              <a:t>IDS is strictly linked to the IFC data schema. 
It allows for unambiguous interpretation and automatic checks, with all controlling software producing identical results.</a:t>
            </a:r>
            <a:endParaRPr lang="nl-NL" dirty="0"/>
          </a:p>
        </p:txBody>
      </p:sp>
      <p:pic>
        <p:nvPicPr>
          <p:cNvPr id="1026" name="Picture 2" descr="Industry Foundation Classes (IFC) - buildingSMART International">
            <a:extLst>
              <a:ext uri="{FF2B5EF4-FFF2-40B4-BE49-F238E27FC236}">
                <a16:creationId xmlns:a16="http://schemas.microsoft.com/office/drawing/2014/main" id="{F9E12083-EC78-3DF6-60D0-A7F313E447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79" y="4295774"/>
            <a:ext cx="2381250" cy="2381250"/>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91631B19-0168-181C-4E14-207F15E007FB}"/>
              </a:ext>
            </a:extLst>
          </p:cNvPr>
          <p:cNvSpPr txBox="1"/>
          <p:nvPr/>
        </p:nvSpPr>
        <p:spPr>
          <a:xfrm>
            <a:off x="7249048" y="3892702"/>
            <a:ext cx="3420678" cy="1923604"/>
          </a:xfrm>
          <a:prstGeom prst="rect">
            <a:avLst/>
          </a:prstGeom>
          <a:noFill/>
        </p:spPr>
        <p:txBody>
          <a:bodyPr wrap="square">
            <a:spAutoFit/>
          </a:bodyPr>
          <a:lstStyle/>
          <a:p>
            <a:pPr>
              <a:lnSpc>
                <a:spcPct val="120000"/>
              </a:lnSpc>
              <a:spcBef>
                <a:spcPts val="1000"/>
              </a:spcBef>
              <a:spcAft>
                <a:spcPts val="1200"/>
              </a:spcAft>
              <a:buSzPct val="87000"/>
            </a:pPr>
            <a:r>
              <a:rPr lang="nl-BE" sz="2000" dirty="0" err="1">
                <a:solidFill>
                  <a:schemeClr val="accent3"/>
                </a:solidFill>
              </a:rPr>
              <a:t>Supported</a:t>
            </a:r>
            <a:r>
              <a:rPr lang="nl-BE" sz="2000" dirty="0">
                <a:solidFill>
                  <a:schemeClr val="accent3"/>
                </a:solidFill>
              </a:rPr>
              <a:t> IFC </a:t>
            </a:r>
            <a:r>
              <a:rPr lang="nl-BE" sz="2000" dirty="0" err="1">
                <a:solidFill>
                  <a:schemeClr val="accent3"/>
                </a:solidFill>
              </a:rPr>
              <a:t>schemes</a:t>
            </a:r>
            <a:r>
              <a:rPr lang="nl-BE" sz="2000" dirty="0">
                <a:solidFill>
                  <a:schemeClr val="accent3"/>
                </a:solidFill>
              </a:rPr>
              <a:t>:</a:t>
            </a:r>
          </a:p>
          <a:p>
            <a:pPr marL="342900" indent="-342900">
              <a:spcBef>
                <a:spcPts val="1000"/>
              </a:spcBef>
              <a:buSzPct val="87000"/>
              <a:buFont typeface="Arial" panose="020B0604020202020204" pitchFamily="34" charset="0"/>
              <a:buChar char="•"/>
            </a:pPr>
            <a:r>
              <a:rPr lang="nl-BE" sz="2000" dirty="0">
                <a:solidFill>
                  <a:schemeClr val="accent3"/>
                </a:solidFill>
              </a:rPr>
              <a:t>IFC4X3_ADD2</a:t>
            </a:r>
          </a:p>
          <a:p>
            <a:pPr marL="342900" indent="-342900">
              <a:spcBef>
                <a:spcPts val="1000"/>
              </a:spcBef>
              <a:buSzPct val="87000"/>
              <a:buFont typeface="Arial" panose="020B0604020202020204" pitchFamily="34" charset="0"/>
              <a:buChar char="•"/>
            </a:pPr>
            <a:r>
              <a:rPr lang="nl-BE" sz="2000" dirty="0">
                <a:solidFill>
                  <a:schemeClr val="accent3"/>
                </a:solidFill>
              </a:rPr>
              <a:t>IFC4</a:t>
            </a:r>
          </a:p>
          <a:p>
            <a:pPr marL="342900" indent="-342900">
              <a:spcBef>
                <a:spcPts val="1000"/>
              </a:spcBef>
              <a:buSzPct val="87000"/>
              <a:buFont typeface="Arial" panose="020B0604020202020204" pitchFamily="34" charset="0"/>
              <a:buChar char="•"/>
            </a:pPr>
            <a:r>
              <a:rPr lang="nl-BE" sz="2000" dirty="0">
                <a:solidFill>
                  <a:schemeClr val="accent3"/>
                </a:solidFill>
              </a:rPr>
              <a:t>IFC2X3</a:t>
            </a:r>
          </a:p>
        </p:txBody>
      </p:sp>
    </p:spTree>
    <p:extLst>
      <p:ext uri="{BB962C8B-B14F-4D97-AF65-F5344CB8AC3E}">
        <p14:creationId xmlns:p14="http://schemas.microsoft.com/office/powerpoint/2010/main" val="4171289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63A6586-25FC-D9BC-7942-91FBB66C9B3C}"/>
            </a:ext>
          </a:extLst>
        </p:cNvPr>
        <p:cNvGrpSpPr/>
        <p:nvPr/>
      </p:nvGrpSpPr>
      <p:grpSpPr>
        <a:xfrm>
          <a:off x="0" y="0"/>
          <a:ext cx="0" cy="0"/>
          <a:chOff x="0" y="0"/>
          <a:chExt cx="0" cy="0"/>
        </a:xfrm>
      </p:grpSpPr>
      <p:pic>
        <p:nvPicPr>
          <p:cNvPr id="3" name="Afbeelding 2">
            <a:extLst>
              <a:ext uri="{FF2B5EF4-FFF2-40B4-BE49-F238E27FC236}">
                <a16:creationId xmlns:a16="http://schemas.microsoft.com/office/drawing/2014/main" id="{8D6ED5CC-B9CD-703D-5F20-7017F322F16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175222"/>
            <a:ext cx="12192000" cy="6505816"/>
          </a:xfrm>
          <a:prstGeom prst="rect">
            <a:avLst/>
          </a:prstGeom>
        </p:spPr>
      </p:pic>
      <p:sp>
        <p:nvSpPr>
          <p:cNvPr id="2" name="Tekstvak 1">
            <a:extLst>
              <a:ext uri="{FF2B5EF4-FFF2-40B4-BE49-F238E27FC236}">
                <a16:creationId xmlns:a16="http://schemas.microsoft.com/office/drawing/2014/main" id="{8334276E-3B6D-55A6-741B-6EDD115B11DE}"/>
              </a:ext>
            </a:extLst>
          </p:cNvPr>
          <p:cNvSpPr txBox="1"/>
          <p:nvPr/>
        </p:nvSpPr>
        <p:spPr>
          <a:xfrm>
            <a:off x="8526564" y="2570294"/>
            <a:ext cx="3454382" cy="461665"/>
          </a:xfrm>
          <a:prstGeom prst="rect">
            <a:avLst/>
          </a:prstGeom>
          <a:noFill/>
        </p:spPr>
        <p:txBody>
          <a:bodyPr wrap="square" rtlCol="0">
            <a:spAutoFit/>
          </a:bodyPr>
          <a:lstStyle/>
          <a:p>
            <a:pPr algn="ctr"/>
            <a:r>
              <a:rPr lang="en-GB" sz="2400" b="1" dirty="0">
                <a:solidFill>
                  <a:schemeClr val="accent4"/>
                </a:solidFill>
                <a:latin typeface="Ink Free" panose="03080402000500000000" pitchFamily="66" charset="0"/>
                <a:cs typeface="Dreaming Outloud Script Pro" panose="020F0502020204030204" pitchFamily="66" charset="0"/>
              </a:rPr>
              <a:t>Specification applicability</a:t>
            </a:r>
          </a:p>
        </p:txBody>
      </p:sp>
      <p:sp>
        <p:nvSpPr>
          <p:cNvPr id="4" name="Rechthoek 3">
            <a:extLst>
              <a:ext uri="{FF2B5EF4-FFF2-40B4-BE49-F238E27FC236}">
                <a16:creationId xmlns:a16="http://schemas.microsoft.com/office/drawing/2014/main" id="{16AE996B-8CC9-C087-2455-81072D12E93D}"/>
              </a:ext>
            </a:extLst>
          </p:cNvPr>
          <p:cNvSpPr/>
          <p:nvPr/>
        </p:nvSpPr>
        <p:spPr>
          <a:xfrm>
            <a:off x="519729" y="1049154"/>
            <a:ext cx="11461217" cy="1982805"/>
          </a:xfrm>
          <a:custGeom>
            <a:avLst/>
            <a:gdLst>
              <a:gd name="csX0" fmla="*/ 0 w 11461217"/>
              <a:gd name="csY0" fmla="*/ 0 h 1982805"/>
              <a:gd name="csX1" fmla="*/ 559577 w 11461217"/>
              <a:gd name="csY1" fmla="*/ 0 h 1982805"/>
              <a:gd name="csX2" fmla="*/ 1348378 w 11461217"/>
              <a:gd name="csY2" fmla="*/ 0 h 1982805"/>
              <a:gd name="csX3" fmla="*/ 1793343 w 11461217"/>
              <a:gd name="csY3" fmla="*/ 0 h 1982805"/>
              <a:gd name="csX4" fmla="*/ 2696757 w 11461217"/>
              <a:gd name="csY4" fmla="*/ 0 h 1982805"/>
              <a:gd name="csX5" fmla="*/ 3027110 w 11461217"/>
              <a:gd name="csY5" fmla="*/ 0 h 1982805"/>
              <a:gd name="csX6" fmla="*/ 3357462 w 11461217"/>
              <a:gd name="csY6" fmla="*/ 0 h 1982805"/>
              <a:gd name="csX7" fmla="*/ 3917039 w 11461217"/>
              <a:gd name="csY7" fmla="*/ 0 h 1982805"/>
              <a:gd name="csX8" fmla="*/ 4247392 w 11461217"/>
              <a:gd name="csY8" fmla="*/ 0 h 1982805"/>
              <a:gd name="csX9" fmla="*/ 4577745 w 11461217"/>
              <a:gd name="csY9" fmla="*/ 0 h 1982805"/>
              <a:gd name="csX10" fmla="*/ 5022710 w 11461217"/>
              <a:gd name="csY10" fmla="*/ 0 h 1982805"/>
              <a:gd name="csX11" fmla="*/ 5353063 w 11461217"/>
              <a:gd name="csY11" fmla="*/ 0 h 1982805"/>
              <a:gd name="csX12" fmla="*/ 5798027 w 11461217"/>
              <a:gd name="csY12" fmla="*/ 0 h 1982805"/>
              <a:gd name="csX13" fmla="*/ 6128380 w 11461217"/>
              <a:gd name="csY13" fmla="*/ 0 h 1982805"/>
              <a:gd name="csX14" fmla="*/ 6917182 w 11461217"/>
              <a:gd name="csY14" fmla="*/ 0 h 1982805"/>
              <a:gd name="csX15" fmla="*/ 7591371 w 11461217"/>
              <a:gd name="csY15" fmla="*/ 0 h 1982805"/>
              <a:gd name="csX16" fmla="*/ 7921724 w 11461217"/>
              <a:gd name="csY16" fmla="*/ 0 h 1982805"/>
              <a:gd name="csX17" fmla="*/ 8825137 w 11461217"/>
              <a:gd name="csY17" fmla="*/ 0 h 1982805"/>
              <a:gd name="csX18" fmla="*/ 9384714 w 11461217"/>
              <a:gd name="csY18" fmla="*/ 0 h 1982805"/>
              <a:gd name="csX19" fmla="*/ 9715067 w 11461217"/>
              <a:gd name="csY19" fmla="*/ 0 h 1982805"/>
              <a:gd name="csX20" fmla="*/ 10618480 w 11461217"/>
              <a:gd name="csY20" fmla="*/ 0 h 1982805"/>
              <a:gd name="csX21" fmla="*/ 11461217 w 11461217"/>
              <a:gd name="csY21" fmla="*/ 0 h 1982805"/>
              <a:gd name="csX22" fmla="*/ 11461217 w 11461217"/>
              <a:gd name="csY22" fmla="*/ 621279 h 1982805"/>
              <a:gd name="csX23" fmla="*/ 11461217 w 11461217"/>
              <a:gd name="csY23" fmla="*/ 1321870 h 1982805"/>
              <a:gd name="csX24" fmla="*/ 11461217 w 11461217"/>
              <a:gd name="csY24" fmla="*/ 1982805 h 1982805"/>
              <a:gd name="csX25" fmla="*/ 10557803 w 11461217"/>
              <a:gd name="csY25" fmla="*/ 1982805 h 1982805"/>
              <a:gd name="csX26" fmla="*/ 9883614 w 11461217"/>
              <a:gd name="csY26" fmla="*/ 1982805 h 1982805"/>
              <a:gd name="csX27" fmla="*/ 9438649 w 11461217"/>
              <a:gd name="csY27" fmla="*/ 1982805 h 1982805"/>
              <a:gd name="csX28" fmla="*/ 9108297 w 11461217"/>
              <a:gd name="csY28" fmla="*/ 1982805 h 1982805"/>
              <a:gd name="csX29" fmla="*/ 8548720 w 11461217"/>
              <a:gd name="csY29" fmla="*/ 1982805 h 1982805"/>
              <a:gd name="csX30" fmla="*/ 7874530 w 11461217"/>
              <a:gd name="csY30" fmla="*/ 1982805 h 1982805"/>
              <a:gd name="csX31" fmla="*/ 7085729 w 11461217"/>
              <a:gd name="csY31" fmla="*/ 1982805 h 1982805"/>
              <a:gd name="csX32" fmla="*/ 6182315 w 11461217"/>
              <a:gd name="csY32" fmla="*/ 1982805 h 1982805"/>
              <a:gd name="csX33" fmla="*/ 5737350 w 11461217"/>
              <a:gd name="csY33" fmla="*/ 1982805 h 1982805"/>
              <a:gd name="csX34" fmla="*/ 5177773 w 11461217"/>
              <a:gd name="csY34" fmla="*/ 1982805 h 1982805"/>
              <a:gd name="csX35" fmla="*/ 4274360 w 11461217"/>
              <a:gd name="csY35" fmla="*/ 1982805 h 1982805"/>
              <a:gd name="csX36" fmla="*/ 3829395 w 11461217"/>
              <a:gd name="csY36" fmla="*/ 1982805 h 1982805"/>
              <a:gd name="csX37" fmla="*/ 3040593 w 11461217"/>
              <a:gd name="csY37" fmla="*/ 1982805 h 1982805"/>
              <a:gd name="csX38" fmla="*/ 2137180 w 11461217"/>
              <a:gd name="csY38" fmla="*/ 1982805 h 1982805"/>
              <a:gd name="csX39" fmla="*/ 1233766 w 11461217"/>
              <a:gd name="csY39" fmla="*/ 1982805 h 1982805"/>
              <a:gd name="csX40" fmla="*/ 674189 w 11461217"/>
              <a:gd name="csY40" fmla="*/ 1982805 h 1982805"/>
              <a:gd name="csX41" fmla="*/ 0 w 11461217"/>
              <a:gd name="csY41" fmla="*/ 1982805 h 1982805"/>
              <a:gd name="csX42" fmla="*/ 0 w 11461217"/>
              <a:gd name="csY42" fmla="*/ 1361526 h 1982805"/>
              <a:gd name="csX43" fmla="*/ 0 w 11461217"/>
              <a:gd name="csY43" fmla="*/ 760075 h 1982805"/>
              <a:gd name="csX44" fmla="*/ 0 w 11461217"/>
              <a:gd name="csY44" fmla="*/ 0 h 198280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Lst>
            <a:rect l="l" t="t" r="r" b="b"/>
            <a:pathLst>
              <a:path w="11461217" h="1982805" extrusionOk="0">
                <a:moveTo>
                  <a:pt x="0" y="0"/>
                </a:moveTo>
                <a:cubicBezTo>
                  <a:pt x="151616" y="-15572"/>
                  <a:pt x="291809" y="2242"/>
                  <a:pt x="559577" y="0"/>
                </a:cubicBezTo>
                <a:cubicBezTo>
                  <a:pt x="827345" y="-2242"/>
                  <a:pt x="1155347" y="16294"/>
                  <a:pt x="1348378" y="0"/>
                </a:cubicBezTo>
                <a:cubicBezTo>
                  <a:pt x="1541409" y="-16294"/>
                  <a:pt x="1631898" y="6294"/>
                  <a:pt x="1793343" y="0"/>
                </a:cubicBezTo>
                <a:cubicBezTo>
                  <a:pt x="1954789" y="-6294"/>
                  <a:pt x="2494376" y="15818"/>
                  <a:pt x="2696757" y="0"/>
                </a:cubicBezTo>
                <a:cubicBezTo>
                  <a:pt x="2899138" y="-15818"/>
                  <a:pt x="2947756" y="9209"/>
                  <a:pt x="3027110" y="0"/>
                </a:cubicBezTo>
                <a:cubicBezTo>
                  <a:pt x="3106464" y="-9209"/>
                  <a:pt x="3227777" y="-7379"/>
                  <a:pt x="3357462" y="0"/>
                </a:cubicBezTo>
                <a:cubicBezTo>
                  <a:pt x="3487147" y="7379"/>
                  <a:pt x="3763193" y="3889"/>
                  <a:pt x="3917039" y="0"/>
                </a:cubicBezTo>
                <a:cubicBezTo>
                  <a:pt x="4070885" y="-3889"/>
                  <a:pt x="4155404" y="2827"/>
                  <a:pt x="4247392" y="0"/>
                </a:cubicBezTo>
                <a:cubicBezTo>
                  <a:pt x="4339380" y="-2827"/>
                  <a:pt x="4489433" y="-5741"/>
                  <a:pt x="4577745" y="0"/>
                </a:cubicBezTo>
                <a:cubicBezTo>
                  <a:pt x="4666057" y="5741"/>
                  <a:pt x="4857229" y="15938"/>
                  <a:pt x="5022710" y="0"/>
                </a:cubicBezTo>
                <a:cubicBezTo>
                  <a:pt x="5188192" y="-15938"/>
                  <a:pt x="5282602" y="-3943"/>
                  <a:pt x="5353063" y="0"/>
                </a:cubicBezTo>
                <a:cubicBezTo>
                  <a:pt x="5423524" y="3943"/>
                  <a:pt x="5679216" y="9486"/>
                  <a:pt x="5798027" y="0"/>
                </a:cubicBezTo>
                <a:cubicBezTo>
                  <a:pt x="5916838" y="-9486"/>
                  <a:pt x="5974120" y="4032"/>
                  <a:pt x="6128380" y="0"/>
                </a:cubicBezTo>
                <a:cubicBezTo>
                  <a:pt x="6282640" y="-4032"/>
                  <a:pt x="6637515" y="28380"/>
                  <a:pt x="6917182" y="0"/>
                </a:cubicBezTo>
                <a:cubicBezTo>
                  <a:pt x="7196849" y="-28380"/>
                  <a:pt x="7441148" y="-33044"/>
                  <a:pt x="7591371" y="0"/>
                </a:cubicBezTo>
                <a:cubicBezTo>
                  <a:pt x="7741594" y="33044"/>
                  <a:pt x="7851166" y="-2634"/>
                  <a:pt x="7921724" y="0"/>
                </a:cubicBezTo>
                <a:cubicBezTo>
                  <a:pt x="7992282" y="2634"/>
                  <a:pt x="8448641" y="32573"/>
                  <a:pt x="8825137" y="0"/>
                </a:cubicBezTo>
                <a:cubicBezTo>
                  <a:pt x="9201633" y="-32573"/>
                  <a:pt x="9268334" y="-19399"/>
                  <a:pt x="9384714" y="0"/>
                </a:cubicBezTo>
                <a:cubicBezTo>
                  <a:pt x="9501094" y="19399"/>
                  <a:pt x="9636735" y="734"/>
                  <a:pt x="9715067" y="0"/>
                </a:cubicBezTo>
                <a:cubicBezTo>
                  <a:pt x="9793399" y="-734"/>
                  <a:pt x="10336786" y="-5141"/>
                  <a:pt x="10618480" y="0"/>
                </a:cubicBezTo>
                <a:cubicBezTo>
                  <a:pt x="10900174" y="5141"/>
                  <a:pt x="11189148" y="-1287"/>
                  <a:pt x="11461217" y="0"/>
                </a:cubicBezTo>
                <a:cubicBezTo>
                  <a:pt x="11449405" y="258897"/>
                  <a:pt x="11475753" y="358219"/>
                  <a:pt x="11461217" y="621279"/>
                </a:cubicBezTo>
                <a:cubicBezTo>
                  <a:pt x="11446681" y="884339"/>
                  <a:pt x="11459923" y="995266"/>
                  <a:pt x="11461217" y="1321870"/>
                </a:cubicBezTo>
                <a:cubicBezTo>
                  <a:pt x="11462511" y="1648474"/>
                  <a:pt x="11479032" y="1687267"/>
                  <a:pt x="11461217" y="1982805"/>
                </a:cubicBezTo>
                <a:cubicBezTo>
                  <a:pt x="11060150" y="1987799"/>
                  <a:pt x="10960317" y="1963729"/>
                  <a:pt x="10557803" y="1982805"/>
                </a:cubicBezTo>
                <a:cubicBezTo>
                  <a:pt x="10155289" y="2001881"/>
                  <a:pt x="10101029" y="1973501"/>
                  <a:pt x="9883614" y="1982805"/>
                </a:cubicBezTo>
                <a:cubicBezTo>
                  <a:pt x="9666199" y="1992109"/>
                  <a:pt x="9553670" y="1968296"/>
                  <a:pt x="9438649" y="1982805"/>
                </a:cubicBezTo>
                <a:cubicBezTo>
                  <a:pt x="9323628" y="1997314"/>
                  <a:pt x="9240502" y="1996728"/>
                  <a:pt x="9108297" y="1982805"/>
                </a:cubicBezTo>
                <a:cubicBezTo>
                  <a:pt x="8976092" y="1968882"/>
                  <a:pt x="8811558" y="1960149"/>
                  <a:pt x="8548720" y="1982805"/>
                </a:cubicBezTo>
                <a:cubicBezTo>
                  <a:pt x="8285882" y="2005461"/>
                  <a:pt x="8131928" y="1988199"/>
                  <a:pt x="7874530" y="1982805"/>
                </a:cubicBezTo>
                <a:cubicBezTo>
                  <a:pt x="7617132" y="1977412"/>
                  <a:pt x="7391840" y="1974699"/>
                  <a:pt x="7085729" y="1982805"/>
                </a:cubicBezTo>
                <a:cubicBezTo>
                  <a:pt x="6779618" y="1990911"/>
                  <a:pt x="6543926" y="1956974"/>
                  <a:pt x="6182315" y="1982805"/>
                </a:cubicBezTo>
                <a:cubicBezTo>
                  <a:pt x="5820704" y="2008636"/>
                  <a:pt x="5932181" y="1968327"/>
                  <a:pt x="5737350" y="1982805"/>
                </a:cubicBezTo>
                <a:cubicBezTo>
                  <a:pt x="5542520" y="1997283"/>
                  <a:pt x="5329801" y="1994152"/>
                  <a:pt x="5177773" y="1982805"/>
                </a:cubicBezTo>
                <a:cubicBezTo>
                  <a:pt x="5025745" y="1971458"/>
                  <a:pt x="4654056" y="1978975"/>
                  <a:pt x="4274360" y="1982805"/>
                </a:cubicBezTo>
                <a:cubicBezTo>
                  <a:pt x="3894664" y="1986635"/>
                  <a:pt x="4024649" y="1999605"/>
                  <a:pt x="3829395" y="1982805"/>
                </a:cubicBezTo>
                <a:cubicBezTo>
                  <a:pt x="3634142" y="1966005"/>
                  <a:pt x="3252397" y="1950535"/>
                  <a:pt x="3040593" y="1982805"/>
                </a:cubicBezTo>
                <a:cubicBezTo>
                  <a:pt x="2828789" y="2015075"/>
                  <a:pt x="2539620" y="1996160"/>
                  <a:pt x="2137180" y="1982805"/>
                </a:cubicBezTo>
                <a:cubicBezTo>
                  <a:pt x="1734740" y="1969450"/>
                  <a:pt x="1472278" y="1977038"/>
                  <a:pt x="1233766" y="1982805"/>
                </a:cubicBezTo>
                <a:cubicBezTo>
                  <a:pt x="995254" y="1988572"/>
                  <a:pt x="881261" y="1993540"/>
                  <a:pt x="674189" y="1982805"/>
                </a:cubicBezTo>
                <a:cubicBezTo>
                  <a:pt x="467117" y="1972070"/>
                  <a:pt x="287163" y="2000833"/>
                  <a:pt x="0" y="1982805"/>
                </a:cubicBezTo>
                <a:cubicBezTo>
                  <a:pt x="-20829" y="1815922"/>
                  <a:pt x="2624" y="1581871"/>
                  <a:pt x="0" y="1361526"/>
                </a:cubicBezTo>
                <a:cubicBezTo>
                  <a:pt x="-2624" y="1141181"/>
                  <a:pt x="23741" y="949600"/>
                  <a:pt x="0" y="760075"/>
                </a:cubicBezTo>
                <a:cubicBezTo>
                  <a:pt x="-23741" y="570550"/>
                  <a:pt x="-27357" y="277450"/>
                  <a:pt x="0" y="0"/>
                </a:cubicBezTo>
                <a:close/>
              </a:path>
            </a:pathLst>
          </a:custGeom>
          <a:noFill/>
          <a:ln w="28575">
            <a:solidFill>
              <a:schemeClr val="accent4"/>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Tree>
    <p:extLst>
      <p:ext uri="{BB962C8B-B14F-4D97-AF65-F5344CB8AC3E}">
        <p14:creationId xmlns:p14="http://schemas.microsoft.com/office/powerpoint/2010/main" val="28754086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74A3CBD-857E-8813-1A58-6ED8A0F99148}"/>
            </a:ext>
          </a:extLst>
        </p:cNvPr>
        <p:cNvGrpSpPr/>
        <p:nvPr/>
      </p:nvGrpSpPr>
      <p:grpSpPr>
        <a:xfrm>
          <a:off x="0" y="0"/>
          <a:ext cx="0" cy="0"/>
          <a:chOff x="0" y="0"/>
          <a:chExt cx="0" cy="0"/>
        </a:xfrm>
      </p:grpSpPr>
      <p:pic>
        <p:nvPicPr>
          <p:cNvPr id="3" name="Afbeelding 2">
            <a:extLst>
              <a:ext uri="{FF2B5EF4-FFF2-40B4-BE49-F238E27FC236}">
                <a16:creationId xmlns:a16="http://schemas.microsoft.com/office/drawing/2014/main" id="{80798DF1-EE11-C619-7E6C-CC07813FF9C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175222"/>
            <a:ext cx="12192000" cy="6505816"/>
          </a:xfrm>
          <a:prstGeom prst="rect">
            <a:avLst/>
          </a:prstGeom>
        </p:spPr>
      </p:pic>
      <p:sp>
        <p:nvSpPr>
          <p:cNvPr id="5" name="Tekstvak 4">
            <a:extLst>
              <a:ext uri="{FF2B5EF4-FFF2-40B4-BE49-F238E27FC236}">
                <a16:creationId xmlns:a16="http://schemas.microsoft.com/office/drawing/2014/main" id="{7CFCEAC1-C8F0-CA58-3BC3-57140045A460}"/>
              </a:ext>
            </a:extLst>
          </p:cNvPr>
          <p:cNvSpPr txBox="1"/>
          <p:nvPr/>
        </p:nvSpPr>
        <p:spPr>
          <a:xfrm>
            <a:off x="9482138" y="2916455"/>
            <a:ext cx="2743200" cy="461665"/>
          </a:xfrm>
          <a:prstGeom prst="rect">
            <a:avLst/>
          </a:prstGeom>
          <a:noFill/>
        </p:spPr>
        <p:txBody>
          <a:bodyPr wrap="square" rtlCol="0">
            <a:spAutoFit/>
          </a:bodyPr>
          <a:lstStyle/>
          <a:p>
            <a:pPr algn="ctr"/>
            <a:r>
              <a:rPr lang="en-GB" sz="2400" b="1" dirty="0">
                <a:solidFill>
                  <a:schemeClr val="accent4"/>
                </a:solidFill>
                <a:latin typeface="Ink Free" panose="03080402000500000000" pitchFamily="66" charset="0"/>
                <a:cs typeface="Dreaming Outloud Script Pro" panose="020F0502020204030204" pitchFamily="66" charset="0"/>
              </a:rPr>
              <a:t>Applicability Facets</a:t>
            </a:r>
          </a:p>
        </p:txBody>
      </p:sp>
      <p:sp>
        <p:nvSpPr>
          <p:cNvPr id="6" name="Rechthoek 5">
            <a:extLst>
              <a:ext uri="{FF2B5EF4-FFF2-40B4-BE49-F238E27FC236}">
                <a16:creationId xmlns:a16="http://schemas.microsoft.com/office/drawing/2014/main" id="{B42D9D39-3310-E9AE-EB5A-3A5026654218}"/>
              </a:ext>
            </a:extLst>
          </p:cNvPr>
          <p:cNvSpPr/>
          <p:nvPr/>
        </p:nvSpPr>
        <p:spPr>
          <a:xfrm>
            <a:off x="664108" y="1155234"/>
            <a:ext cx="11461217" cy="571500"/>
          </a:xfrm>
          <a:custGeom>
            <a:avLst/>
            <a:gdLst>
              <a:gd name="csX0" fmla="*/ 0 w 11461217"/>
              <a:gd name="csY0" fmla="*/ 0 h 571500"/>
              <a:gd name="csX1" fmla="*/ 559577 w 11461217"/>
              <a:gd name="csY1" fmla="*/ 0 h 571500"/>
              <a:gd name="csX2" fmla="*/ 1348378 w 11461217"/>
              <a:gd name="csY2" fmla="*/ 0 h 571500"/>
              <a:gd name="csX3" fmla="*/ 1793343 w 11461217"/>
              <a:gd name="csY3" fmla="*/ 0 h 571500"/>
              <a:gd name="csX4" fmla="*/ 2696757 w 11461217"/>
              <a:gd name="csY4" fmla="*/ 0 h 571500"/>
              <a:gd name="csX5" fmla="*/ 3027110 w 11461217"/>
              <a:gd name="csY5" fmla="*/ 0 h 571500"/>
              <a:gd name="csX6" fmla="*/ 3357462 w 11461217"/>
              <a:gd name="csY6" fmla="*/ 0 h 571500"/>
              <a:gd name="csX7" fmla="*/ 3917039 w 11461217"/>
              <a:gd name="csY7" fmla="*/ 0 h 571500"/>
              <a:gd name="csX8" fmla="*/ 4247392 w 11461217"/>
              <a:gd name="csY8" fmla="*/ 0 h 571500"/>
              <a:gd name="csX9" fmla="*/ 4577745 w 11461217"/>
              <a:gd name="csY9" fmla="*/ 0 h 571500"/>
              <a:gd name="csX10" fmla="*/ 5022710 w 11461217"/>
              <a:gd name="csY10" fmla="*/ 0 h 571500"/>
              <a:gd name="csX11" fmla="*/ 5353063 w 11461217"/>
              <a:gd name="csY11" fmla="*/ 0 h 571500"/>
              <a:gd name="csX12" fmla="*/ 5798027 w 11461217"/>
              <a:gd name="csY12" fmla="*/ 0 h 571500"/>
              <a:gd name="csX13" fmla="*/ 6128380 w 11461217"/>
              <a:gd name="csY13" fmla="*/ 0 h 571500"/>
              <a:gd name="csX14" fmla="*/ 6917182 w 11461217"/>
              <a:gd name="csY14" fmla="*/ 0 h 571500"/>
              <a:gd name="csX15" fmla="*/ 7591371 w 11461217"/>
              <a:gd name="csY15" fmla="*/ 0 h 571500"/>
              <a:gd name="csX16" fmla="*/ 7921724 w 11461217"/>
              <a:gd name="csY16" fmla="*/ 0 h 571500"/>
              <a:gd name="csX17" fmla="*/ 8825137 w 11461217"/>
              <a:gd name="csY17" fmla="*/ 0 h 571500"/>
              <a:gd name="csX18" fmla="*/ 9384714 w 11461217"/>
              <a:gd name="csY18" fmla="*/ 0 h 571500"/>
              <a:gd name="csX19" fmla="*/ 9715067 w 11461217"/>
              <a:gd name="csY19" fmla="*/ 0 h 571500"/>
              <a:gd name="csX20" fmla="*/ 10618480 w 11461217"/>
              <a:gd name="csY20" fmla="*/ 0 h 571500"/>
              <a:gd name="csX21" fmla="*/ 11461217 w 11461217"/>
              <a:gd name="csY21" fmla="*/ 0 h 571500"/>
              <a:gd name="csX22" fmla="*/ 11461217 w 11461217"/>
              <a:gd name="csY22" fmla="*/ 571500 h 571500"/>
              <a:gd name="csX23" fmla="*/ 10557803 w 11461217"/>
              <a:gd name="csY23" fmla="*/ 571500 h 571500"/>
              <a:gd name="csX24" fmla="*/ 9654390 w 11461217"/>
              <a:gd name="csY24" fmla="*/ 571500 h 571500"/>
              <a:gd name="csX25" fmla="*/ 8980201 w 11461217"/>
              <a:gd name="csY25" fmla="*/ 571500 h 571500"/>
              <a:gd name="csX26" fmla="*/ 8306011 w 11461217"/>
              <a:gd name="csY26" fmla="*/ 571500 h 571500"/>
              <a:gd name="csX27" fmla="*/ 7861046 w 11461217"/>
              <a:gd name="csY27" fmla="*/ 571500 h 571500"/>
              <a:gd name="csX28" fmla="*/ 7530694 w 11461217"/>
              <a:gd name="csY28" fmla="*/ 571500 h 571500"/>
              <a:gd name="csX29" fmla="*/ 6971117 w 11461217"/>
              <a:gd name="csY29" fmla="*/ 571500 h 571500"/>
              <a:gd name="csX30" fmla="*/ 6296927 w 11461217"/>
              <a:gd name="csY30" fmla="*/ 571500 h 571500"/>
              <a:gd name="csX31" fmla="*/ 5508126 w 11461217"/>
              <a:gd name="csY31" fmla="*/ 571500 h 571500"/>
              <a:gd name="csX32" fmla="*/ 4604712 w 11461217"/>
              <a:gd name="csY32" fmla="*/ 571500 h 571500"/>
              <a:gd name="csX33" fmla="*/ 4159748 w 11461217"/>
              <a:gd name="csY33" fmla="*/ 571500 h 571500"/>
              <a:gd name="csX34" fmla="*/ 3600171 w 11461217"/>
              <a:gd name="csY34" fmla="*/ 571500 h 571500"/>
              <a:gd name="csX35" fmla="*/ 2696757 w 11461217"/>
              <a:gd name="csY35" fmla="*/ 571500 h 571500"/>
              <a:gd name="csX36" fmla="*/ 2251792 w 11461217"/>
              <a:gd name="csY36" fmla="*/ 571500 h 571500"/>
              <a:gd name="csX37" fmla="*/ 1462991 w 11461217"/>
              <a:gd name="csY37" fmla="*/ 571500 h 571500"/>
              <a:gd name="csX38" fmla="*/ 0 w 11461217"/>
              <a:gd name="csY38" fmla="*/ 571500 h 571500"/>
              <a:gd name="csX39" fmla="*/ 0 w 11461217"/>
              <a:gd name="csY39" fmla="*/ 0 h 5715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Lst>
            <a:rect l="l" t="t" r="r" b="b"/>
            <a:pathLst>
              <a:path w="11461217" h="571500" extrusionOk="0">
                <a:moveTo>
                  <a:pt x="0" y="0"/>
                </a:moveTo>
                <a:cubicBezTo>
                  <a:pt x="151616" y="-15572"/>
                  <a:pt x="291809" y="2242"/>
                  <a:pt x="559577" y="0"/>
                </a:cubicBezTo>
                <a:cubicBezTo>
                  <a:pt x="827345" y="-2242"/>
                  <a:pt x="1155347" y="16294"/>
                  <a:pt x="1348378" y="0"/>
                </a:cubicBezTo>
                <a:cubicBezTo>
                  <a:pt x="1541409" y="-16294"/>
                  <a:pt x="1631898" y="6294"/>
                  <a:pt x="1793343" y="0"/>
                </a:cubicBezTo>
                <a:cubicBezTo>
                  <a:pt x="1954789" y="-6294"/>
                  <a:pt x="2494376" y="15818"/>
                  <a:pt x="2696757" y="0"/>
                </a:cubicBezTo>
                <a:cubicBezTo>
                  <a:pt x="2899138" y="-15818"/>
                  <a:pt x="2947756" y="9209"/>
                  <a:pt x="3027110" y="0"/>
                </a:cubicBezTo>
                <a:cubicBezTo>
                  <a:pt x="3106464" y="-9209"/>
                  <a:pt x="3227777" y="-7379"/>
                  <a:pt x="3357462" y="0"/>
                </a:cubicBezTo>
                <a:cubicBezTo>
                  <a:pt x="3487147" y="7379"/>
                  <a:pt x="3763193" y="3889"/>
                  <a:pt x="3917039" y="0"/>
                </a:cubicBezTo>
                <a:cubicBezTo>
                  <a:pt x="4070885" y="-3889"/>
                  <a:pt x="4155404" y="2827"/>
                  <a:pt x="4247392" y="0"/>
                </a:cubicBezTo>
                <a:cubicBezTo>
                  <a:pt x="4339380" y="-2827"/>
                  <a:pt x="4489433" y="-5741"/>
                  <a:pt x="4577745" y="0"/>
                </a:cubicBezTo>
                <a:cubicBezTo>
                  <a:pt x="4666057" y="5741"/>
                  <a:pt x="4857229" y="15938"/>
                  <a:pt x="5022710" y="0"/>
                </a:cubicBezTo>
                <a:cubicBezTo>
                  <a:pt x="5188192" y="-15938"/>
                  <a:pt x="5282602" y="-3943"/>
                  <a:pt x="5353063" y="0"/>
                </a:cubicBezTo>
                <a:cubicBezTo>
                  <a:pt x="5423524" y="3943"/>
                  <a:pt x="5679216" y="9486"/>
                  <a:pt x="5798027" y="0"/>
                </a:cubicBezTo>
                <a:cubicBezTo>
                  <a:pt x="5916838" y="-9486"/>
                  <a:pt x="5974120" y="4032"/>
                  <a:pt x="6128380" y="0"/>
                </a:cubicBezTo>
                <a:cubicBezTo>
                  <a:pt x="6282640" y="-4032"/>
                  <a:pt x="6637515" y="28380"/>
                  <a:pt x="6917182" y="0"/>
                </a:cubicBezTo>
                <a:cubicBezTo>
                  <a:pt x="7196849" y="-28380"/>
                  <a:pt x="7441148" y="-33044"/>
                  <a:pt x="7591371" y="0"/>
                </a:cubicBezTo>
                <a:cubicBezTo>
                  <a:pt x="7741594" y="33044"/>
                  <a:pt x="7851166" y="-2634"/>
                  <a:pt x="7921724" y="0"/>
                </a:cubicBezTo>
                <a:cubicBezTo>
                  <a:pt x="7992282" y="2634"/>
                  <a:pt x="8448641" y="32573"/>
                  <a:pt x="8825137" y="0"/>
                </a:cubicBezTo>
                <a:cubicBezTo>
                  <a:pt x="9201633" y="-32573"/>
                  <a:pt x="9268334" y="-19399"/>
                  <a:pt x="9384714" y="0"/>
                </a:cubicBezTo>
                <a:cubicBezTo>
                  <a:pt x="9501094" y="19399"/>
                  <a:pt x="9636735" y="734"/>
                  <a:pt x="9715067" y="0"/>
                </a:cubicBezTo>
                <a:cubicBezTo>
                  <a:pt x="9793399" y="-734"/>
                  <a:pt x="10336786" y="-5141"/>
                  <a:pt x="10618480" y="0"/>
                </a:cubicBezTo>
                <a:cubicBezTo>
                  <a:pt x="10900174" y="5141"/>
                  <a:pt x="11189148" y="-1287"/>
                  <a:pt x="11461217" y="0"/>
                </a:cubicBezTo>
                <a:cubicBezTo>
                  <a:pt x="11461469" y="162408"/>
                  <a:pt x="11449528" y="425576"/>
                  <a:pt x="11461217" y="571500"/>
                </a:cubicBezTo>
                <a:cubicBezTo>
                  <a:pt x="11235733" y="550335"/>
                  <a:pt x="10776708" y="611792"/>
                  <a:pt x="10557803" y="571500"/>
                </a:cubicBezTo>
                <a:cubicBezTo>
                  <a:pt x="10338898" y="531208"/>
                  <a:pt x="9982194" y="573902"/>
                  <a:pt x="9654390" y="571500"/>
                </a:cubicBezTo>
                <a:cubicBezTo>
                  <a:pt x="9326586" y="569098"/>
                  <a:pt x="9261582" y="571059"/>
                  <a:pt x="8980201" y="571500"/>
                </a:cubicBezTo>
                <a:cubicBezTo>
                  <a:pt x="8698820" y="571941"/>
                  <a:pt x="8527452" y="564687"/>
                  <a:pt x="8306011" y="571500"/>
                </a:cubicBezTo>
                <a:cubicBezTo>
                  <a:pt x="8084570" y="578314"/>
                  <a:pt x="7976067" y="556991"/>
                  <a:pt x="7861046" y="571500"/>
                </a:cubicBezTo>
                <a:cubicBezTo>
                  <a:pt x="7746025" y="586009"/>
                  <a:pt x="7662899" y="585423"/>
                  <a:pt x="7530694" y="571500"/>
                </a:cubicBezTo>
                <a:cubicBezTo>
                  <a:pt x="7398489" y="557577"/>
                  <a:pt x="7233955" y="548844"/>
                  <a:pt x="6971117" y="571500"/>
                </a:cubicBezTo>
                <a:cubicBezTo>
                  <a:pt x="6708279" y="594156"/>
                  <a:pt x="6554325" y="576894"/>
                  <a:pt x="6296927" y="571500"/>
                </a:cubicBezTo>
                <a:cubicBezTo>
                  <a:pt x="6039529" y="566107"/>
                  <a:pt x="5814237" y="563394"/>
                  <a:pt x="5508126" y="571500"/>
                </a:cubicBezTo>
                <a:cubicBezTo>
                  <a:pt x="5202015" y="579606"/>
                  <a:pt x="4966323" y="545669"/>
                  <a:pt x="4604712" y="571500"/>
                </a:cubicBezTo>
                <a:cubicBezTo>
                  <a:pt x="4243101" y="597331"/>
                  <a:pt x="4353027" y="551703"/>
                  <a:pt x="4159748" y="571500"/>
                </a:cubicBezTo>
                <a:cubicBezTo>
                  <a:pt x="3966469" y="591297"/>
                  <a:pt x="3752199" y="582847"/>
                  <a:pt x="3600171" y="571500"/>
                </a:cubicBezTo>
                <a:cubicBezTo>
                  <a:pt x="3448143" y="560153"/>
                  <a:pt x="3078090" y="568577"/>
                  <a:pt x="2696757" y="571500"/>
                </a:cubicBezTo>
                <a:cubicBezTo>
                  <a:pt x="2315424" y="574423"/>
                  <a:pt x="2447046" y="588300"/>
                  <a:pt x="2251792" y="571500"/>
                </a:cubicBezTo>
                <a:cubicBezTo>
                  <a:pt x="2056539" y="554700"/>
                  <a:pt x="1673186" y="537868"/>
                  <a:pt x="1462991" y="571500"/>
                </a:cubicBezTo>
                <a:cubicBezTo>
                  <a:pt x="1252796" y="605132"/>
                  <a:pt x="573331" y="520826"/>
                  <a:pt x="0" y="571500"/>
                </a:cubicBezTo>
                <a:cubicBezTo>
                  <a:pt x="-13627" y="399111"/>
                  <a:pt x="-5697" y="180353"/>
                  <a:pt x="0" y="0"/>
                </a:cubicBezTo>
                <a:close/>
              </a:path>
            </a:pathLst>
          </a:custGeom>
          <a:noFill/>
          <a:ln w="28575">
            <a:solidFill>
              <a:schemeClr val="accent4"/>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7" name="Rechthoek 6">
            <a:extLst>
              <a:ext uri="{FF2B5EF4-FFF2-40B4-BE49-F238E27FC236}">
                <a16:creationId xmlns:a16="http://schemas.microsoft.com/office/drawing/2014/main" id="{8F0F708C-3B3F-DD2C-C854-9FB05EE7702A}"/>
              </a:ext>
            </a:extLst>
          </p:cNvPr>
          <p:cNvSpPr/>
          <p:nvPr/>
        </p:nvSpPr>
        <p:spPr>
          <a:xfrm>
            <a:off x="664108" y="1726735"/>
            <a:ext cx="11461217" cy="1189720"/>
          </a:xfrm>
          <a:custGeom>
            <a:avLst/>
            <a:gdLst>
              <a:gd name="csX0" fmla="*/ 0 w 11461217"/>
              <a:gd name="csY0" fmla="*/ 0 h 1189720"/>
              <a:gd name="csX1" fmla="*/ 559577 w 11461217"/>
              <a:gd name="csY1" fmla="*/ 0 h 1189720"/>
              <a:gd name="csX2" fmla="*/ 1348378 w 11461217"/>
              <a:gd name="csY2" fmla="*/ 0 h 1189720"/>
              <a:gd name="csX3" fmla="*/ 1793343 w 11461217"/>
              <a:gd name="csY3" fmla="*/ 0 h 1189720"/>
              <a:gd name="csX4" fmla="*/ 2696757 w 11461217"/>
              <a:gd name="csY4" fmla="*/ 0 h 1189720"/>
              <a:gd name="csX5" fmla="*/ 3027110 w 11461217"/>
              <a:gd name="csY5" fmla="*/ 0 h 1189720"/>
              <a:gd name="csX6" fmla="*/ 3357462 w 11461217"/>
              <a:gd name="csY6" fmla="*/ 0 h 1189720"/>
              <a:gd name="csX7" fmla="*/ 3917039 w 11461217"/>
              <a:gd name="csY7" fmla="*/ 0 h 1189720"/>
              <a:gd name="csX8" fmla="*/ 4247392 w 11461217"/>
              <a:gd name="csY8" fmla="*/ 0 h 1189720"/>
              <a:gd name="csX9" fmla="*/ 4577745 w 11461217"/>
              <a:gd name="csY9" fmla="*/ 0 h 1189720"/>
              <a:gd name="csX10" fmla="*/ 5022710 w 11461217"/>
              <a:gd name="csY10" fmla="*/ 0 h 1189720"/>
              <a:gd name="csX11" fmla="*/ 5353063 w 11461217"/>
              <a:gd name="csY11" fmla="*/ 0 h 1189720"/>
              <a:gd name="csX12" fmla="*/ 5798027 w 11461217"/>
              <a:gd name="csY12" fmla="*/ 0 h 1189720"/>
              <a:gd name="csX13" fmla="*/ 6128380 w 11461217"/>
              <a:gd name="csY13" fmla="*/ 0 h 1189720"/>
              <a:gd name="csX14" fmla="*/ 6917182 w 11461217"/>
              <a:gd name="csY14" fmla="*/ 0 h 1189720"/>
              <a:gd name="csX15" fmla="*/ 7591371 w 11461217"/>
              <a:gd name="csY15" fmla="*/ 0 h 1189720"/>
              <a:gd name="csX16" fmla="*/ 7921724 w 11461217"/>
              <a:gd name="csY16" fmla="*/ 0 h 1189720"/>
              <a:gd name="csX17" fmla="*/ 8825137 w 11461217"/>
              <a:gd name="csY17" fmla="*/ 0 h 1189720"/>
              <a:gd name="csX18" fmla="*/ 9384714 w 11461217"/>
              <a:gd name="csY18" fmla="*/ 0 h 1189720"/>
              <a:gd name="csX19" fmla="*/ 9715067 w 11461217"/>
              <a:gd name="csY19" fmla="*/ 0 h 1189720"/>
              <a:gd name="csX20" fmla="*/ 10618480 w 11461217"/>
              <a:gd name="csY20" fmla="*/ 0 h 1189720"/>
              <a:gd name="csX21" fmla="*/ 11461217 w 11461217"/>
              <a:gd name="csY21" fmla="*/ 0 h 1189720"/>
              <a:gd name="csX22" fmla="*/ 11461217 w 11461217"/>
              <a:gd name="csY22" fmla="*/ 571066 h 1189720"/>
              <a:gd name="csX23" fmla="*/ 11461217 w 11461217"/>
              <a:gd name="csY23" fmla="*/ 1189720 h 1189720"/>
              <a:gd name="csX24" fmla="*/ 10901640 w 11461217"/>
              <a:gd name="csY24" fmla="*/ 1189720 h 1189720"/>
              <a:gd name="csX25" fmla="*/ 10227451 w 11461217"/>
              <a:gd name="csY25" fmla="*/ 1189720 h 1189720"/>
              <a:gd name="csX26" fmla="*/ 9553261 w 11461217"/>
              <a:gd name="csY26" fmla="*/ 1189720 h 1189720"/>
              <a:gd name="csX27" fmla="*/ 9108297 w 11461217"/>
              <a:gd name="csY27" fmla="*/ 1189720 h 1189720"/>
              <a:gd name="csX28" fmla="*/ 8777944 w 11461217"/>
              <a:gd name="csY28" fmla="*/ 1189720 h 1189720"/>
              <a:gd name="csX29" fmla="*/ 8218367 w 11461217"/>
              <a:gd name="csY29" fmla="*/ 1189720 h 1189720"/>
              <a:gd name="csX30" fmla="*/ 7544178 w 11461217"/>
              <a:gd name="csY30" fmla="*/ 1189720 h 1189720"/>
              <a:gd name="csX31" fmla="*/ 6755376 w 11461217"/>
              <a:gd name="csY31" fmla="*/ 1189720 h 1189720"/>
              <a:gd name="csX32" fmla="*/ 5851963 w 11461217"/>
              <a:gd name="csY32" fmla="*/ 1189720 h 1189720"/>
              <a:gd name="csX33" fmla="*/ 5406998 w 11461217"/>
              <a:gd name="csY33" fmla="*/ 1189720 h 1189720"/>
              <a:gd name="csX34" fmla="*/ 4847421 w 11461217"/>
              <a:gd name="csY34" fmla="*/ 1189720 h 1189720"/>
              <a:gd name="csX35" fmla="*/ 3944007 w 11461217"/>
              <a:gd name="csY35" fmla="*/ 1189720 h 1189720"/>
              <a:gd name="csX36" fmla="*/ 3499042 w 11461217"/>
              <a:gd name="csY36" fmla="*/ 1189720 h 1189720"/>
              <a:gd name="csX37" fmla="*/ 2710241 w 11461217"/>
              <a:gd name="csY37" fmla="*/ 1189720 h 1189720"/>
              <a:gd name="csX38" fmla="*/ 1806827 w 11461217"/>
              <a:gd name="csY38" fmla="*/ 1189720 h 1189720"/>
              <a:gd name="csX39" fmla="*/ 903414 w 11461217"/>
              <a:gd name="csY39" fmla="*/ 1189720 h 1189720"/>
              <a:gd name="csX40" fmla="*/ 0 w 11461217"/>
              <a:gd name="csY40" fmla="*/ 1189720 h 1189720"/>
              <a:gd name="csX41" fmla="*/ 0 w 11461217"/>
              <a:gd name="csY41" fmla="*/ 582963 h 1189720"/>
              <a:gd name="csX42" fmla="*/ 0 w 11461217"/>
              <a:gd name="csY42" fmla="*/ 0 h 11897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Lst>
            <a:rect l="l" t="t" r="r" b="b"/>
            <a:pathLst>
              <a:path w="11461217" h="1189720" extrusionOk="0">
                <a:moveTo>
                  <a:pt x="0" y="0"/>
                </a:moveTo>
                <a:cubicBezTo>
                  <a:pt x="151616" y="-15572"/>
                  <a:pt x="291809" y="2242"/>
                  <a:pt x="559577" y="0"/>
                </a:cubicBezTo>
                <a:cubicBezTo>
                  <a:pt x="827345" y="-2242"/>
                  <a:pt x="1155347" y="16294"/>
                  <a:pt x="1348378" y="0"/>
                </a:cubicBezTo>
                <a:cubicBezTo>
                  <a:pt x="1541409" y="-16294"/>
                  <a:pt x="1631898" y="6294"/>
                  <a:pt x="1793343" y="0"/>
                </a:cubicBezTo>
                <a:cubicBezTo>
                  <a:pt x="1954789" y="-6294"/>
                  <a:pt x="2494376" y="15818"/>
                  <a:pt x="2696757" y="0"/>
                </a:cubicBezTo>
                <a:cubicBezTo>
                  <a:pt x="2899138" y="-15818"/>
                  <a:pt x="2947756" y="9209"/>
                  <a:pt x="3027110" y="0"/>
                </a:cubicBezTo>
                <a:cubicBezTo>
                  <a:pt x="3106464" y="-9209"/>
                  <a:pt x="3227777" y="-7379"/>
                  <a:pt x="3357462" y="0"/>
                </a:cubicBezTo>
                <a:cubicBezTo>
                  <a:pt x="3487147" y="7379"/>
                  <a:pt x="3763193" y="3889"/>
                  <a:pt x="3917039" y="0"/>
                </a:cubicBezTo>
                <a:cubicBezTo>
                  <a:pt x="4070885" y="-3889"/>
                  <a:pt x="4155404" y="2827"/>
                  <a:pt x="4247392" y="0"/>
                </a:cubicBezTo>
                <a:cubicBezTo>
                  <a:pt x="4339380" y="-2827"/>
                  <a:pt x="4489433" y="-5741"/>
                  <a:pt x="4577745" y="0"/>
                </a:cubicBezTo>
                <a:cubicBezTo>
                  <a:pt x="4666057" y="5741"/>
                  <a:pt x="4857229" y="15938"/>
                  <a:pt x="5022710" y="0"/>
                </a:cubicBezTo>
                <a:cubicBezTo>
                  <a:pt x="5188192" y="-15938"/>
                  <a:pt x="5282602" y="-3943"/>
                  <a:pt x="5353063" y="0"/>
                </a:cubicBezTo>
                <a:cubicBezTo>
                  <a:pt x="5423524" y="3943"/>
                  <a:pt x="5679216" y="9486"/>
                  <a:pt x="5798027" y="0"/>
                </a:cubicBezTo>
                <a:cubicBezTo>
                  <a:pt x="5916838" y="-9486"/>
                  <a:pt x="5974120" y="4032"/>
                  <a:pt x="6128380" y="0"/>
                </a:cubicBezTo>
                <a:cubicBezTo>
                  <a:pt x="6282640" y="-4032"/>
                  <a:pt x="6637515" y="28380"/>
                  <a:pt x="6917182" y="0"/>
                </a:cubicBezTo>
                <a:cubicBezTo>
                  <a:pt x="7196849" y="-28380"/>
                  <a:pt x="7441148" y="-33044"/>
                  <a:pt x="7591371" y="0"/>
                </a:cubicBezTo>
                <a:cubicBezTo>
                  <a:pt x="7741594" y="33044"/>
                  <a:pt x="7851166" y="-2634"/>
                  <a:pt x="7921724" y="0"/>
                </a:cubicBezTo>
                <a:cubicBezTo>
                  <a:pt x="7992282" y="2634"/>
                  <a:pt x="8448641" y="32573"/>
                  <a:pt x="8825137" y="0"/>
                </a:cubicBezTo>
                <a:cubicBezTo>
                  <a:pt x="9201633" y="-32573"/>
                  <a:pt x="9268334" y="-19399"/>
                  <a:pt x="9384714" y="0"/>
                </a:cubicBezTo>
                <a:cubicBezTo>
                  <a:pt x="9501094" y="19399"/>
                  <a:pt x="9636735" y="734"/>
                  <a:pt x="9715067" y="0"/>
                </a:cubicBezTo>
                <a:cubicBezTo>
                  <a:pt x="9793399" y="-734"/>
                  <a:pt x="10336786" y="-5141"/>
                  <a:pt x="10618480" y="0"/>
                </a:cubicBezTo>
                <a:cubicBezTo>
                  <a:pt x="10900174" y="5141"/>
                  <a:pt x="11189148" y="-1287"/>
                  <a:pt x="11461217" y="0"/>
                </a:cubicBezTo>
                <a:cubicBezTo>
                  <a:pt x="11472094" y="219371"/>
                  <a:pt x="11444878" y="417816"/>
                  <a:pt x="11461217" y="571066"/>
                </a:cubicBezTo>
                <a:cubicBezTo>
                  <a:pt x="11477556" y="724316"/>
                  <a:pt x="11474302" y="1045509"/>
                  <a:pt x="11461217" y="1189720"/>
                </a:cubicBezTo>
                <a:cubicBezTo>
                  <a:pt x="11183063" y="1214534"/>
                  <a:pt x="11086753" y="1189421"/>
                  <a:pt x="10901640" y="1189720"/>
                </a:cubicBezTo>
                <a:cubicBezTo>
                  <a:pt x="10716527" y="1190019"/>
                  <a:pt x="10508832" y="1189279"/>
                  <a:pt x="10227451" y="1189720"/>
                </a:cubicBezTo>
                <a:cubicBezTo>
                  <a:pt x="9946070" y="1190161"/>
                  <a:pt x="9774702" y="1182907"/>
                  <a:pt x="9553261" y="1189720"/>
                </a:cubicBezTo>
                <a:cubicBezTo>
                  <a:pt x="9331820" y="1196534"/>
                  <a:pt x="9221149" y="1170302"/>
                  <a:pt x="9108297" y="1189720"/>
                </a:cubicBezTo>
                <a:cubicBezTo>
                  <a:pt x="8995445" y="1209138"/>
                  <a:pt x="8916107" y="1204839"/>
                  <a:pt x="8777944" y="1189720"/>
                </a:cubicBezTo>
                <a:cubicBezTo>
                  <a:pt x="8639781" y="1174601"/>
                  <a:pt x="8481205" y="1167064"/>
                  <a:pt x="8218367" y="1189720"/>
                </a:cubicBezTo>
                <a:cubicBezTo>
                  <a:pt x="7955529" y="1212376"/>
                  <a:pt x="7797576" y="1192945"/>
                  <a:pt x="7544178" y="1189720"/>
                </a:cubicBezTo>
                <a:cubicBezTo>
                  <a:pt x="7290780" y="1186495"/>
                  <a:pt x="7062797" y="1182030"/>
                  <a:pt x="6755376" y="1189720"/>
                </a:cubicBezTo>
                <a:cubicBezTo>
                  <a:pt x="6447955" y="1197410"/>
                  <a:pt x="6213274" y="1162502"/>
                  <a:pt x="5851963" y="1189720"/>
                </a:cubicBezTo>
                <a:cubicBezTo>
                  <a:pt x="5490652" y="1216938"/>
                  <a:pt x="5601829" y="1175242"/>
                  <a:pt x="5406998" y="1189720"/>
                </a:cubicBezTo>
                <a:cubicBezTo>
                  <a:pt x="5212168" y="1204198"/>
                  <a:pt x="4999449" y="1201067"/>
                  <a:pt x="4847421" y="1189720"/>
                </a:cubicBezTo>
                <a:cubicBezTo>
                  <a:pt x="4695393" y="1178373"/>
                  <a:pt x="4325340" y="1186797"/>
                  <a:pt x="3944007" y="1189720"/>
                </a:cubicBezTo>
                <a:cubicBezTo>
                  <a:pt x="3562674" y="1192643"/>
                  <a:pt x="3694296" y="1206520"/>
                  <a:pt x="3499042" y="1189720"/>
                </a:cubicBezTo>
                <a:cubicBezTo>
                  <a:pt x="3303789" y="1172920"/>
                  <a:pt x="2920436" y="1156088"/>
                  <a:pt x="2710241" y="1189720"/>
                </a:cubicBezTo>
                <a:cubicBezTo>
                  <a:pt x="2500046" y="1223352"/>
                  <a:pt x="2212828" y="1203521"/>
                  <a:pt x="1806827" y="1189720"/>
                </a:cubicBezTo>
                <a:cubicBezTo>
                  <a:pt x="1400826" y="1175919"/>
                  <a:pt x="1139290" y="1179779"/>
                  <a:pt x="903414" y="1189720"/>
                </a:cubicBezTo>
                <a:cubicBezTo>
                  <a:pt x="667538" y="1199661"/>
                  <a:pt x="285503" y="1162574"/>
                  <a:pt x="0" y="1189720"/>
                </a:cubicBezTo>
                <a:cubicBezTo>
                  <a:pt x="-9492" y="995833"/>
                  <a:pt x="24894" y="876238"/>
                  <a:pt x="0" y="582963"/>
                </a:cubicBezTo>
                <a:cubicBezTo>
                  <a:pt x="-24894" y="289688"/>
                  <a:pt x="-14563" y="179566"/>
                  <a:pt x="0" y="0"/>
                </a:cubicBezTo>
                <a:close/>
              </a:path>
            </a:pathLst>
          </a:custGeom>
          <a:noFill/>
          <a:ln w="28575">
            <a:solidFill>
              <a:schemeClr val="accent4"/>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Tree>
    <p:extLst>
      <p:ext uri="{BB962C8B-B14F-4D97-AF65-F5344CB8AC3E}">
        <p14:creationId xmlns:p14="http://schemas.microsoft.com/office/powerpoint/2010/main" val="37974084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5A51CE-6D4E-D197-E71C-CF15BF3308E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AFA82EE-E2DE-D975-EEC9-4E61E7BF0D0C}"/>
              </a:ext>
            </a:extLst>
          </p:cNvPr>
          <p:cNvSpPr>
            <a:spLocks noGrp="1"/>
          </p:cNvSpPr>
          <p:nvPr>
            <p:ph type="title"/>
          </p:nvPr>
        </p:nvSpPr>
        <p:spPr/>
        <p:txBody>
          <a:bodyPr/>
          <a:lstStyle/>
          <a:p>
            <a:r>
              <a:rPr lang="nl-BE" dirty="0" err="1"/>
              <a:t>Example</a:t>
            </a:r>
            <a:r>
              <a:rPr lang="nl-BE" dirty="0"/>
              <a:t> IDS</a:t>
            </a:r>
          </a:p>
        </p:txBody>
      </p:sp>
      <p:sp>
        <p:nvSpPr>
          <p:cNvPr id="3" name="Tijdelijke aanduiding voor dianummer 2">
            <a:extLst>
              <a:ext uri="{FF2B5EF4-FFF2-40B4-BE49-F238E27FC236}">
                <a16:creationId xmlns:a16="http://schemas.microsoft.com/office/drawing/2014/main" id="{6E7D43C3-F04E-4340-695E-0E98FC8F4E8B}"/>
              </a:ext>
            </a:extLst>
          </p:cNvPr>
          <p:cNvSpPr>
            <a:spLocks noGrp="1"/>
          </p:cNvSpPr>
          <p:nvPr>
            <p:ph type="sldNum" sz="quarter" idx="10"/>
          </p:nvPr>
        </p:nvSpPr>
        <p:spPr/>
        <p:txBody>
          <a:bodyPr/>
          <a:lstStyle/>
          <a:p>
            <a:fld id="{70C12960-6E85-460F-B6E3-5B82CB31AF3D}" type="slidenum">
              <a:rPr lang="en-US" smtClean="0"/>
              <a:pPr/>
              <a:t>52</a:t>
            </a:fld>
            <a:endParaRPr lang="en-US" sz="1400" dirty="0"/>
          </a:p>
        </p:txBody>
      </p:sp>
      <p:sp>
        <p:nvSpPr>
          <p:cNvPr id="4" name="Tijdelijke aanduiding voor inhoud 3">
            <a:extLst>
              <a:ext uri="{FF2B5EF4-FFF2-40B4-BE49-F238E27FC236}">
                <a16:creationId xmlns:a16="http://schemas.microsoft.com/office/drawing/2014/main" id="{075F77C6-138F-741B-97EF-B5235E43E223}"/>
              </a:ext>
            </a:extLst>
          </p:cNvPr>
          <p:cNvSpPr>
            <a:spLocks noGrp="1"/>
          </p:cNvSpPr>
          <p:nvPr>
            <p:ph idx="1"/>
          </p:nvPr>
        </p:nvSpPr>
        <p:spPr>
          <a:xfrm>
            <a:off x="640080" y="2438399"/>
            <a:ext cx="6141720" cy="3729487"/>
          </a:xfrm>
        </p:spPr>
        <p:txBody>
          <a:bodyPr>
            <a:normAutofit/>
          </a:bodyPr>
          <a:lstStyle/>
          <a:p>
            <a:pPr lvl="2"/>
            <a:r>
              <a:rPr lang="en-US" sz="1800" dirty="0"/>
              <a:t>For all non-load-bearing walls, if the wall has a fire rating, this must be specified according to the European classification (EI30; EI60; EI120; …).</a:t>
            </a:r>
          </a:p>
          <a:p>
            <a:pPr lvl="2"/>
            <a:endParaRPr lang="en-US" sz="1800" dirty="0"/>
          </a:p>
          <a:p>
            <a:pPr lvl="2"/>
            <a:r>
              <a:rPr lang="en-US" sz="1800" dirty="0"/>
              <a:t>The naming of these walls follows the structure:        &lt;element abbreviation &gt;_&lt;classification&gt;_&lt;description&gt;</a:t>
            </a:r>
            <a:endParaRPr lang="nl-BE" sz="1800" dirty="0"/>
          </a:p>
          <a:p>
            <a:endParaRPr lang="nl-BE" sz="1800" dirty="0"/>
          </a:p>
        </p:txBody>
      </p:sp>
      <p:pic>
        <p:nvPicPr>
          <p:cNvPr id="5" name="Afbeelding 8">
            <a:extLst>
              <a:ext uri="{FF2B5EF4-FFF2-40B4-BE49-F238E27FC236}">
                <a16:creationId xmlns:a16="http://schemas.microsoft.com/office/drawing/2014/main" id="{608ED8AB-1FD1-C1B4-0AFD-FDDB810217EF}"/>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7257705" y="1379932"/>
            <a:ext cx="4736210" cy="4742977"/>
          </a:xfrm>
          <a:prstGeom prst="rect">
            <a:avLst/>
          </a:prstGeom>
        </p:spPr>
      </p:pic>
      <p:sp>
        <p:nvSpPr>
          <p:cNvPr id="6" name="Tekstvak 5">
            <a:extLst>
              <a:ext uri="{FF2B5EF4-FFF2-40B4-BE49-F238E27FC236}">
                <a16:creationId xmlns:a16="http://schemas.microsoft.com/office/drawing/2014/main" id="{D5EDD414-E030-20FE-4C20-1390AD761AAD}"/>
              </a:ext>
            </a:extLst>
          </p:cNvPr>
          <p:cNvSpPr txBox="1"/>
          <p:nvPr/>
        </p:nvSpPr>
        <p:spPr>
          <a:xfrm>
            <a:off x="6724305" y="1379932"/>
            <a:ext cx="5476875" cy="461665"/>
          </a:xfrm>
          <a:prstGeom prst="rect">
            <a:avLst/>
          </a:prstGeom>
          <a:noFill/>
        </p:spPr>
        <p:txBody>
          <a:bodyPr wrap="square" rtlCol="0">
            <a:spAutoFit/>
          </a:bodyPr>
          <a:lstStyle/>
          <a:p>
            <a:r>
              <a:rPr lang="en-GB" sz="2400" b="1" dirty="0">
                <a:solidFill>
                  <a:schemeClr val="accent3"/>
                </a:solidFill>
                <a:latin typeface="Ink Free" panose="03080402000500000000" pitchFamily="66" charset="0"/>
                <a:cs typeface="Dreaming Outloud Script Pro" panose="020F0502020204030204" pitchFamily="66" charset="0"/>
              </a:rPr>
              <a:t>Specification requirement</a:t>
            </a:r>
          </a:p>
        </p:txBody>
      </p:sp>
      <p:sp>
        <p:nvSpPr>
          <p:cNvPr id="7" name="Rechthoek 6">
            <a:extLst>
              <a:ext uri="{FF2B5EF4-FFF2-40B4-BE49-F238E27FC236}">
                <a16:creationId xmlns:a16="http://schemas.microsoft.com/office/drawing/2014/main" id="{EB7FF7A4-0D7E-853F-9AEE-DF20AE3CBEF3}"/>
              </a:ext>
            </a:extLst>
          </p:cNvPr>
          <p:cNvSpPr/>
          <p:nvPr/>
        </p:nvSpPr>
        <p:spPr>
          <a:xfrm>
            <a:off x="3857105" y="2438398"/>
            <a:ext cx="2924696" cy="361950"/>
          </a:xfrm>
          <a:custGeom>
            <a:avLst/>
            <a:gdLst>
              <a:gd name="csX0" fmla="*/ 0 w 2924696"/>
              <a:gd name="csY0" fmla="*/ 0 h 361950"/>
              <a:gd name="csX1" fmla="*/ 555692 w 2924696"/>
              <a:gd name="csY1" fmla="*/ 0 h 361950"/>
              <a:gd name="csX2" fmla="*/ 1169878 w 2924696"/>
              <a:gd name="csY2" fmla="*/ 0 h 361950"/>
              <a:gd name="csX3" fmla="*/ 1696324 w 2924696"/>
              <a:gd name="csY3" fmla="*/ 0 h 361950"/>
              <a:gd name="csX4" fmla="*/ 2339757 w 2924696"/>
              <a:gd name="csY4" fmla="*/ 0 h 361950"/>
              <a:gd name="csX5" fmla="*/ 2924696 w 2924696"/>
              <a:gd name="csY5" fmla="*/ 0 h 361950"/>
              <a:gd name="csX6" fmla="*/ 2924696 w 2924696"/>
              <a:gd name="csY6" fmla="*/ 361950 h 361950"/>
              <a:gd name="csX7" fmla="*/ 2339757 w 2924696"/>
              <a:gd name="csY7" fmla="*/ 361950 h 361950"/>
              <a:gd name="csX8" fmla="*/ 1784065 w 2924696"/>
              <a:gd name="csY8" fmla="*/ 361950 h 361950"/>
              <a:gd name="csX9" fmla="*/ 1286866 w 2924696"/>
              <a:gd name="csY9" fmla="*/ 361950 h 361950"/>
              <a:gd name="csX10" fmla="*/ 731174 w 2924696"/>
              <a:gd name="csY10" fmla="*/ 361950 h 361950"/>
              <a:gd name="csX11" fmla="*/ 0 w 2924696"/>
              <a:gd name="csY11" fmla="*/ 361950 h 361950"/>
              <a:gd name="csX12" fmla="*/ 0 w 2924696"/>
              <a:gd name="csY12" fmla="*/ 0 h 3619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2924696" h="361950" extrusionOk="0">
                <a:moveTo>
                  <a:pt x="0" y="0"/>
                </a:moveTo>
                <a:cubicBezTo>
                  <a:pt x="273810" y="7146"/>
                  <a:pt x="440933" y="-7398"/>
                  <a:pt x="555692" y="0"/>
                </a:cubicBezTo>
                <a:cubicBezTo>
                  <a:pt x="670451" y="7398"/>
                  <a:pt x="965073" y="-28773"/>
                  <a:pt x="1169878" y="0"/>
                </a:cubicBezTo>
                <a:cubicBezTo>
                  <a:pt x="1374683" y="28773"/>
                  <a:pt x="1532800" y="21676"/>
                  <a:pt x="1696324" y="0"/>
                </a:cubicBezTo>
                <a:cubicBezTo>
                  <a:pt x="1859848" y="-21676"/>
                  <a:pt x="2154034" y="-4200"/>
                  <a:pt x="2339757" y="0"/>
                </a:cubicBezTo>
                <a:cubicBezTo>
                  <a:pt x="2525480" y="4200"/>
                  <a:pt x="2709981" y="-26077"/>
                  <a:pt x="2924696" y="0"/>
                </a:cubicBezTo>
                <a:cubicBezTo>
                  <a:pt x="2938695" y="123492"/>
                  <a:pt x="2907244" y="246331"/>
                  <a:pt x="2924696" y="361950"/>
                </a:cubicBezTo>
                <a:cubicBezTo>
                  <a:pt x="2722236" y="364445"/>
                  <a:pt x="2539998" y="358743"/>
                  <a:pt x="2339757" y="361950"/>
                </a:cubicBezTo>
                <a:cubicBezTo>
                  <a:pt x="2139516" y="365157"/>
                  <a:pt x="2000502" y="334170"/>
                  <a:pt x="1784065" y="361950"/>
                </a:cubicBezTo>
                <a:cubicBezTo>
                  <a:pt x="1567628" y="389730"/>
                  <a:pt x="1454253" y="349501"/>
                  <a:pt x="1286866" y="361950"/>
                </a:cubicBezTo>
                <a:cubicBezTo>
                  <a:pt x="1119479" y="374399"/>
                  <a:pt x="1004172" y="370699"/>
                  <a:pt x="731174" y="361950"/>
                </a:cubicBezTo>
                <a:cubicBezTo>
                  <a:pt x="458176" y="353201"/>
                  <a:pt x="228368" y="336660"/>
                  <a:pt x="0" y="361950"/>
                </a:cubicBezTo>
                <a:cubicBezTo>
                  <a:pt x="-2152" y="261642"/>
                  <a:pt x="-6621" y="111510"/>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8" name="Vrije vorm: vorm 7">
            <a:extLst>
              <a:ext uri="{FF2B5EF4-FFF2-40B4-BE49-F238E27FC236}">
                <a16:creationId xmlns:a16="http://schemas.microsoft.com/office/drawing/2014/main" id="{B3B72C80-38D5-166C-15E3-A6F59BFC5406}"/>
              </a:ext>
            </a:extLst>
          </p:cNvPr>
          <p:cNvSpPr/>
          <p:nvPr/>
        </p:nvSpPr>
        <p:spPr>
          <a:xfrm rot="1823444" flipV="1">
            <a:off x="5890076" y="1408040"/>
            <a:ext cx="611873" cy="1272555"/>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
        <p:nvSpPr>
          <p:cNvPr id="9" name="Rechthoek 8">
            <a:extLst>
              <a:ext uri="{FF2B5EF4-FFF2-40B4-BE49-F238E27FC236}">
                <a16:creationId xmlns:a16="http://schemas.microsoft.com/office/drawing/2014/main" id="{AFD91C4B-3DEF-6FC7-94CA-68785AF97687}"/>
              </a:ext>
            </a:extLst>
          </p:cNvPr>
          <p:cNvSpPr/>
          <p:nvPr/>
        </p:nvSpPr>
        <p:spPr>
          <a:xfrm>
            <a:off x="640079" y="2790466"/>
            <a:ext cx="6141722" cy="361950"/>
          </a:xfrm>
          <a:custGeom>
            <a:avLst/>
            <a:gdLst>
              <a:gd name="csX0" fmla="*/ 0 w 6141722"/>
              <a:gd name="csY0" fmla="*/ 0 h 361950"/>
              <a:gd name="csX1" fmla="*/ 620996 w 6141722"/>
              <a:gd name="csY1" fmla="*/ 0 h 361950"/>
              <a:gd name="csX2" fmla="*/ 1364827 w 6141722"/>
              <a:gd name="csY2" fmla="*/ 0 h 361950"/>
              <a:gd name="csX3" fmla="*/ 1924406 w 6141722"/>
              <a:gd name="csY3" fmla="*/ 0 h 361950"/>
              <a:gd name="csX4" fmla="*/ 2729654 w 6141722"/>
              <a:gd name="csY4" fmla="*/ 0 h 361950"/>
              <a:gd name="csX5" fmla="*/ 3227816 w 6141722"/>
              <a:gd name="csY5" fmla="*/ 0 h 361950"/>
              <a:gd name="csX6" fmla="*/ 3725978 w 6141722"/>
              <a:gd name="csY6" fmla="*/ 0 h 361950"/>
              <a:gd name="csX7" fmla="*/ 4346974 w 6141722"/>
              <a:gd name="csY7" fmla="*/ 0 h 361950"/>
              <a:gd name="csX8" fmla="*/ 4845136 w 6141722"/>
              <a:gd name="csY8" fmla="*/ 0 h 361950"/>
              <a:gd name="csX9" fmla="*/ 5343298 w 6141722"/>
              <a:gd name="csY9" fmla="*/ 0 h 361950"/>
              <a:gd name="csX10" fmla="*/ 6141722 w 6141722"/>
              <a:gd name="csY10" fmla="*/ 0 h 361950"/>
              <a:gd name="csX11" fmla="*/ 6141722 w 6141722"/>
              <a:gd name="csY11" fmla="*/ 361950 h 361950"/>
              <a:gd name="csX12" fmla="*/ 5336474 w 6141722"/>
              <a:gd name="csY12" fmla="*/ 361950 h 361950"/>
              <a:gd name="csX13" fmla="*/ 4531226 w 6141722"/>
              <a:gd name="csY13" fmla="*/ 361950 h 361950"/>
              <a:gd name="csX14" fmla="*/ 3848812 w 6141722"/>
              <a:gd name="csY14" fmla="*/ 361950 h 361950"/>
              <a:gd name="csX15" fmla="*/ 3289233 w 6141722"/>
              <a:gd name="csY15" fmla="*/ 361950 h 361950"/>
              <a:gd name="csX16" fmla="*/ 2606820 w 6141722"/>
              <a:gd name="csY16" fmla="*/ 361950 h 361950"/>
              <a:gd name="csX17" fmla="*/ 1924406 w 6141722"/>
              <a:gd name="csY17" fmla="*/ 361950 h 361950"/>
              <a:gd name="csX18" fmla="*/ 1180575 w 6141722"/>
              <a:gd name="csY18" fmla="*/ 361950 h 361950"/>
              <a:gd name="csX19" fmla="*/ 620996 w 6141722"/>
              <a:gd name="csY19" fmla="*/ 361950 h 361950"/>
              <a:gd name="csX20" fmla="*/ 0 w 6141722"/>
              <a:gd name="csY20" fmla="*/ 361950 h 361950"/>
              <a:gd name="csX21" fmla="*/ 0 w 6141722"/>
              <a:gd name="csY21" fmla="*/ 0 h 3619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6141722" h="361950" extrusionOk="0">
                <a:moveTo>
                  <a:pt x="0" y="0"/>
                </a:moveTo>
                <a:cubicBezTo>
                  <a:pt x="211499" y="-4978"/>
                  <a:pt x="414480" y="-18958"/>
                  <a:pt x="620996" y="0"/>
                </a:cubicBezTo>
                <a:cubicBezTo>
                  <a:pt x="827512" y="18958"/>
                  <a:pt x="1029666" y="36186"/>
                  <a:pt x="1364827" y="0"/>
                </a:cubicBezTo>
                <a:cubicBezTo>
                  <a:pt x="1699988" y="-36186"/>
                  <a:pt x="1755494" y="-12634"/>
                  <a:pt x="1924406" y="0"/>
                </a:cubicBezTo>
                <a:cubicBezTo>
                  <a:pt x="2093318" y="12634"/>
                  <a:pt x="2367660" y="39137"/>
                  <a:pt x="2729654" y="0"/>
                </a:cubicBezTo>
                <a:cubicBezTo>
                  <a:pt x="3091648" y="-39137"/>
                  <a:pt x="2985424" y="12213"/>
                  <a:pt x="3227816" y="0"/>
                </a:cubicBezTo>
                <a:cubicBezTo>
                  <a:pt x="3470208" y="-12213"/>
                  <a:pt x="3561244" y="-5138"/>
                  <a:pt x="3725978" y="0"/>
                </a:cubicBezTo>
                <a:cubicBezTo>
                  <a:pt x="3890712" y="5138"/>
                  <a:pt x="4170967" y="-11705"/>
                  <a:pt x="4346974" y="0"/>
                </a:cubicBezTo>
                <a:cubicBezTo>
                  <a:pt x="4522981" y="11705"/>
                  <a:pt x="4697986" y="18372"/>
                  <a:pt x="4845136" y="0"/>
                </a:cubicBezTo>
                <a:cubicBezTo>
                  <a:pt x="4992286" y="-18372"/>
                  <a:pt x="5171455" y="9031"/>
                  <a:pt x="5343298" y="0"/>
                </a:cubicBezTo>
                <a:cubicBezTo>
                  <a:pt x="5515141" y="-9031"/>
                  <a:pt x="5770204" y="13506"/>
                  <a:pt x="6141722" y="0"/>
                </a:cubicBezTo>
                <a:cubicBezTo>
                  <a:pt x="6158237" y="117192"/>
                  <a:pt x="6154660" y="261370"/>
                  <a:pt x="6141722" y="361950"/>
                </a:cubicBezTo>
                <a:cubicBezTo>
                  <a:pt x="5860831" y="352804"/>
                  <a:pt x="5622781" y="328520"/>
                  <a:pt x="5336474" y="361950"/>
                </a:cubicBezTo>
                <a:cubicBezTo>
                  <a:pt x="5050167" y="395380"/>
                  <a:pt x="4710559" y="368743"/>
                  <a:pt x="4531226" y="361950"/>
                </a:cubicBezTo>
                <a:cubicBezTo>
                  <a:pt x="4351893" y="355157"/>
                  <a:pt x="4150499" y="382167"/>
                  <a:pt x="3848812" y="361950"/>
                </a:cubicBezTo>
                <a:cubicBezTo>
                  <a:pt x="3547125" y="341733"/>
                  <a:pt x="3406778" y="373747"/>
                  <a:pt x="3289233" y="361950"/>
                </a:cubicBezTo>
                <a:cubicBezTo>
                  <a:pt x="3171688" y="350153"/>
                  <a:pt x="2866737" y="392173"/>
                  <a:pt x="2606820" y="361950"/>
                </a:cubicBezTo>
                <a:cubicBezTo>
                  <a:pt x="2346903" y="331727"/>
                  <a:pt x="2081298" y="369416"/>
                  <a:pt x="1924406" y="361950"/>
                </a:cubicBezTo>
                <a:cubicBezTo>
                  <a:pt x="1767514" y="354484"/>
                  <a:pt x="1449613" y="373085"/>
                  <a:pt x="1180575" y="361950"/>
                </a:cubicBezTo>
                <a:cubicBezTo>
                  <a:pt x="911537" y="350815"/>
                  <a:pt x="890521" y="382886"/>
                  <a:pt x="620996" y="361950"/>
                </a:cubicBezTo>
                <a:cubicBezTo>
                  <a:pt x="351471" y="341014"/>
                  <a:pt x="171124" y="339454"/>
                  <a:pt x="0" y="361950"/>
                </a:cubicBezTo>
                <a:cubicBezTo>
                  <a:pt x="-7320" y="277211"/>
                  <a:pt x="-10686" y="166391"/>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10" name="Rechthoek 9">
            <a:extLst>
              <a:ext uri="{FF2B5EF4-FFF2-40B4-BE49-F238E27FC236}">
                <a16:creationId xmlns:a16="http://schemas.microsoft.com/office/drawing/2014/main" id="{42122F36-6519-E4B7-232B-D8FACF55BAB6}"/>
              </a:ext>
            </a:extLst>
          </p:cNvPr>
          <p:cNvSpPr/>
          <p:nvPr/>
        </p:nvSpPr>
        <p:spPr>
          <a:xfrm>
            <a:off x="640078" y="3142534"/>
            <a:ext cx="4541522" cy="361950"/>
          </a:xfrm>
          <a:custGeom>
            <a:avLst/>
            <a:gdLst>
              <a:gd name="csX0" fmla="*/ 0 w 4541522"/>
              <a:gd name="csY0" fmla="*/ 0 h 361950"/>
              <a:gd name="csX1" fmla="*/ 603374 w 4541522"/>
              <a:gd name="csY1" fmla="*/ 0 h 361950"/>
              <a:gd name="csX2" fmla="*/ 1297578 w 4541522"/>
              <a:gd name="csY2" fmla="*/ 0 h 361950"/>
              <a:gd name="csX3" fmla="*/ 1855536 w 4541522"/>
              <a:gd name="csY3" fmla="*/ 0 h 361950"/>
              <a:gd name="csX4" fmla="*/ 2595155 w 4541522"/>
              <a:gd name="csY4" fmla="*/ 0 h 361950"/>
              <a:gd name="csX5" fmla="*/ 3107699 w 4541522"/>
              <a:gd name="csY5" fmla="*/ 0 h 361950"/>
              <a:gd name="csX6" fmla="*/ 3620242 w 4541522"/>
              <a:gd name="csY6" fmla="*/ 0 h 361950"/>
              <a:gd name="csX7" fmla="*/ 4541522 w 4541522"/>
              <a:gd name="csY7" fmla="*/ 0 h 361950"/>
              <a:gd name="csX8" fmla="*/ 4541522 w 4541522"/>
              <a:gd name="csY8" fmla="*/ 361950 h 361950"/>
              <a:gd name="csX9" fmla="*/ 3847318 w 4541522"/>
              <a:gd name="csY9" fmla="*/ 361950 h 361950"/>
              <a:gd name="csX10" fmla="*/ 3243944 w 4541522"/>
              <a:gd name="csY10" fmla="*/ 361950 h 361950"/>
              <a:gd name="csX11" fmla="*/ 2595155 w 4541522"/>
              <a:gd name="csY11" fmla="*/ 361950 h 361950"/>
              <a:gd name="csX12" fmla="*/ 1946367 w 4541522"/>
              <a:gd name="csY12" fmla="*/ 361950 h 361950"/>
              <a:gd name="csX13" fmla="*/ 1206747 w 4541522"/>
              <a:gd name="csY13" fmla="*/ 361950 h 361950"/>
              <a:gd name="csX14" fmla="*/ 557958 w 4541522"/>
              <a:gd name="csY14" fmla="*/ 361950 h 361950"/>
              <a:gd name="csX15" fmla="*/ 0 w 4541522"/>
              <a:gd name="csY15" fmla="*/ 361950 h 361950"/>
              <a:gd name="csX16" fmla="*/ 0 w 4541522"/>
              <a:gd name="csY16" fmla="*/ 0 h 3619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541522" h="361950" extrusionOk="0">
                <a:moveTo>
                  <a:pt x="0" y="0"/>
                </a:moveTo>
                <a:cubicBezTo>
                  <a:pt x="197393" y="4431"/>
                  <a:pt x="376694" y="-6894"/>
                  <a:pt x="603374" y="0"/>
                </a:cubicBezTo>
                <a:cubicBezTo>
                  <a:pt x="830054" y="6894"/>
                  <a:pt x="1036353" y="-7733"/>
                  <a:pt x="1297578" y="0"/>
                </a:cubicBezTo>
                <a:cubicBezTo>
                  <a:pt x="1558803" y="7733"/>
                  <a:pt x="1591796" y="23485"/>
                  <a:pt x="1855536" y="0"/>
                </a:cubicBezTo>
                <a:cubicBezTo>
                  <a:pt x="2119276" y="-23485"/>
                  <a:pt x="2261672" y="12145"/>
                  <a:pt x="2595155" y="0"/>
                </a:cubicBezTo>
                <a:cubicBezTo>
                  <a:pt x="2928638" y="-12145"/>
                  <a:pt x="2979982" y="20490"/>
                  <a:pt x="3107699" y="0"/>
                </a:cubicBezTo>
                <a:cubicBezTo>
                  <a:pt x="3235416" y="-20490"/>
                  <a:pt x="3411628" y="417"/>
                  <a:pt x="3620242" y="0"/>
                </a:cubicBezTo>
                <a:cubicBezTo>
                  <a:pt x="3828856" y="-417"/>
                  <a:pt x="4273097" y="-32509"/>
                  <a:pt x="4541522" y="0"/>
                </a:cubicBezTo>
                <a:cubicBezTo>
                  <a:pt x="4558354" y="85808"/>
                  <a:pt x="4523975" y="249643"/>
                  <a:pt x="4541522" y="361950"/>
                </a:cubicBezTo>
                <a:cubicBezTo>
                  <a:pt x="4356165" y="372293"/>
                  <a:pt x="4102739" y="377083"/>
                  <a:pt x="3847318" y="361950"/>
                </a:cubicBezTo>
                <a:cubicBezTo>
                  <a:pt x="3591897" y="346817"/>
                  <a:pt x="3417845" y="353596"/>
                  <a:pt x="3243944" y="361950"/>
                </a:cubicBezTo>
                <a:cubicBezTo>
                  <a:pt x="3070043" y="370304"/>
                  <a:pt x="2740178" y="342520"/>
                  <a:pt x="2595155" y="361950"/>
                </a:cubicBezTo>
                <a:cubicBezTo>
                  <a:pt x="2450132" y="381380"/>
                  <a:pt x="2089653" y="352627"/>
                  <a:pt x="1946367" y="361950"/>
                </a:cubicBezTo>
                <a:cubicBezTo>
                  <a:pt x="1803081" y="371273"/>
                  <a:pt x="1510139" y="373734"/>
                  <a:pt x="1206747" y="361950"/>
                </a:cubicBezTo>
                <a:cubicBezTo>
                  <a:pt x="903355" y="350166"/>
                  <a:pt x="814226" y="355073"/>
                  <a:pt x="557958" y="361950"/>
                </a:cubicBezTo>
                <a:cubicBezTo>
                  <a:pt x="301690" y="368827"/>
                  <a:pt x="150916" y="367506"/>
                  <a:pt x="0" y="361950"/>
                </a:cubicBezTo>
                <a:cubicBezTo>
                  <a:pt x="16273" y="289055"/>
                  <a:pt x="-9910" y="104268"/>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11" name="Rechthoek 10">
            <a:extLst>
              <a:ext uri="{FF2B5EF4-FFF2-40B4-BE49-F238E27FC236}">
                <a16:creationId xmlns:a16="http://schemas.microsoft.com/office/drawing/2014/main" id="{D7CE25FA-99B5-20DC-3EE1-6AC96EEDC6F7}"/>
              </a:ext>
            </a:extLst>
          </p:cNvPr>
          <p:cNvSpPr/>
          <p:nvPr/>
        </p:nvSpPr>
        <p:spPr>
          <a:xfrm>
            <a:off x="640078" y="3898666"/>
            <a:ext cx="6151246" cy="361950"/>
          </a:xfrm>
          <a:custGeom>
            <a:avLst/>
            <a:gdLst>
              <a:gd name="csX0" fmla="*/ 0 w 6151246"/>
              <a:gd name="csY0" fmla="*/ 0 h 361950"/>
              <a:gd name="csX1" fmla="*/ 621959 w 6151246"/>
              <a:gd name="csY1" fmla="*/ 0 h 361950"/>
              <a:gd name="csX2" fmla="*/ 1366944 w 6151246"/>
              <a:gd name="csY2" fmla="*/ 0 h 361950"/>
              <a:gd name="csX3" fmla="*/ 1927390 w 6151246"/>
              <a:gd name="csY3" fmla="*/ 0 h 361950"/>
              <a:gd name="csX4" fmla="*/ 2733887 w 6151246"/>
              <a:gd name="csY4" fmla="*/ 0 h 361950"/>
              <a:gd name="csX5" fmla="*/ 3232822 w 6151246"/>
              <a:gd name="csY5" fmla="*/ 0 h 361950"/>
              <a:gd name="csX6" fmla="*/ 3731756 w 6151246"/>
              <a:gd name="csY6" fmla="*/ 0 h 361950"/>
              <a:gd name="csX7" fmla="*/ 4353715 w 6151246"/>
              <a:gd name="csY7" fmla="*/ 0 h 361950"/>
              <a:gd name="csX8" fmla="*/ 4852650 w 6151246"/>
              <a:gd name="csY8" fmla="*/ 0 h 361950"/>
              <a:gd name="csX9" fmla="*/ 5351584 w 6151246"/>
              <a:gd name="csY9" fmla="*/ 0 h 361950"/>
              <a:gd name="csX10" fmla="*/ 6151246 w 6151246"/>
              <a:gd name="csY10" fmla="*/ 0 h 361950"/>
              <a:gd name="csX11" fmla="*/ 6151246 w 6151246"/>
              <a:gd name="csY11" fmla="*/ 361950 h 361950"/>
              <a:gd name="csX12" fmla="*/ 5344749 w 6151246"/>
              <a:gd name="csY12" fmla="*/ 361950 h 361950"/>
              <a:gd name="csX13" fmla="*/ 4538253 w 6151246"/>
              <a:gd name="csY13" fmla="*/ 361950 h 361950"/>
              <a:gd name="csX14" fmla="*/ 3854781 w 6151246"/>
              <a:gd name="csY14" fmla="*/ 361950 h 361950"/>
              <a:gd name="csX15" fmla="*/ 3294334 w 6151246"/>
              <a:gd name="csY15" fmla="*/ 361950 h 361950"/>
              <a:gd name="csX16" fmla="*/ 2610862 w 6151246"/>
              <a:gd name="csY16" fmla="*/ 361950 h 361950"/>
              <a:gd name="csX17" fmla="*/ 1927390 w 6151246"/>
              <a:gd name="csY17" fmla="*/ 361950 h 361950"/>
              <a:gd name="csX18" fmla="*/ 1182406 w 6151246"/>
              <a:gd name="csY18" fmla="*/ 361950 h 361950"/>
              <a:gd name="csX19" fmla="*/ 621959 w 6151246"/>
              <a:gd name="csY19" fmla="*/ 361950 h 361950"/>
              <a:gd name="csX20" fmla="*/ 0 w 6151246"/>
              <a:gd name="csY20" fmla="*/ 361950 h 361950"/>
              <a:gd name="csX21" fmla="*/ 0 w 6151246"/>
              <a:gd name="csY21" fmla="*/ 0 h 3619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6151246" h="361950" extrusionOk="0">
                <a:moveTo>
                  <a:pt x="0" y="0"/>
                </a:moveTo>
                <a:cubicBezTo>
                  <a:pt x="308656" y="-13193"/>
                  <a:pt x="349429" y="-1840"/>
                  <a:pt x="621959" y="0"/>
                </a:cubicBezTo>
                <a:cubicBezTo>
                  <a:pt x="894489" y="1840"/>
                  <a:pt x="1153315" y="35121"/>
                  <a:pt x="1366944" y="0"/>
                </a:cubicBezTo>
                <a:cubicBezTo>
                  <a:pt x="1580573" y="-35121"/>
                  <a:pt x="1765508" y="-25557"/>
                  <a:pt x="1927390" y="0"/>
                </a:cubicBezTo>
                <a:cubicBezTo>
                  <a:pt x="2089272" y="25557"/>
                  <a:pt x="2462234" y="17342"/>
                  <a:pt x="2733887" y="0"/>
                </a:cubicBezTo>
                <a:cubicBezTo>
                  <a:pt x="3005540" y="-17342"/>
                  <a:pt x="2983795" y="-17866"/>
                  <a:pt x="3232822" y="0"/>
                </a:cubicBezTo>
                <a:cubicBezTo>
                  <a:pt x="3481849" y="17866"/>
                  <a:pt x="3553176" y="-17778"/>
                  <a:pt x="3731756" y="0"/>
                </a:cubicBezTo>
                <a:cubicBezTo>
                  <a:pt x="3910336" y="17778"/>
                  <a:pt x="4153671" y="28897"/>
                  <a:pt x="4353715" y="0"/>
                </a:cubicBezTo>
                <a:cubicBezTo>
                  <a:pt x="4553759" y="-28897"/>
                  <a:pt x="4700349" y="8190"/>
                  <a:pt x="4852650" y="0"/>
                </a:cubicBezTo>
                <a:cubicBezTo>
                  <a:pt x="5004951" y="-8190"/>
                  <a:pt x="5245246" y="-17079"/>
                  <a:pt x="5351584" y="0"/>
                </a:cubicBezTo>
                <a:cubicBezTo>
                  <a:pt x="5457922" y="17079"/>
                  <a:pt x="5927816" y="-1094"/>
                  <a:pt x="6151246" y="0"/>
                </a:cubicBezTo>
                <a:cubicBezTo>
                  <a:pt x="6167761" y="117192"/>
                  <a:pt x="6164184" y="261370"/>
                  <a:pt x="6151246" y="361950"/>
                </a:cubicBezTo>
                <a:cubicBezTo>
                  <a:pt x="5955898" y="340057"/>
                  <a:pt x="5657691" y="371477"/>
                  <a:pt x="5344749" y="361950"/>
                </a:cubicBezTo>
                <a:cubicBezTo>
                  <a:pt x="5031807" y="352423"/>
                  <a:pt x="4889360" y="351775"/>
                  <a:pt x="4538253" y="361950"/>
                </a:cubicBezTo>
                <a:cubicBezTo>
                  <a:pt x="4187146" y="372125"/>
                  <a:pt x="4003034" y="391422"/>
                  <a:pt x="3854781" y="361950"/>
                </a:cubicBezTo>
                <a:cubicBezTo>
                  <a:pt x="3706528" y="332478"/>
                  <a:pt x="3539284" y="374874"/>
                  <a:pt x="3294334" y="361950"/>
                </a:cubicBezTo>
                <a:cubicBezTo>
                  <a:pt x="3049384" y="349026"/>
                  <a:pt x="2783527" y="372026"/>
                  <a:pt x="2610862" y="361950"/>
                </a:cubicBezTo>
                <a:cubicBezTo>
                  <a:pt x="2438197" y="351874"/>
                  <a:pt x="2120294" y="378035"/>
                  <a:pt x="1927390" y="361950"/>
                </a:cubicBezTo>
                <a:cubicBezTo>
                  <a:pt x="1734486" y="345865"/>
                  <a:pt x="1352921" y="374517"/>
                  <a:pt x="1182406" y="361950"/>
                </a:cubicBezTo>
                <a:cubicBezTo>
                  <a:pt x="1011891" y="349383"/>
                  <a:pt x="818516" y="362417"/>
                  <a:pt x="621959" y="361950"/>
                </a:cubicBezTo>
                <a:cubicBezTo>
                  <a:pt x="425402" y="361483"/>
                  <a:pt x="172708" y="343552"/>
                  <a:pt x="0" y="361950"/>
                </a:cubicBezTo>
                <a:cubicBezTo>
                  <a:pt x="-7320" y="277211"/>
                  <a:pt x="-10686" y="166391"/>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12" name="Rechthoek 11">
            <a:extLst>
              <a:ext uri="{FF2B5EF4-FFF2-40B4-BE49-F238E27FC236}">
                <a16:creationId xmlns:a16="http://schemas.microsoft.com/office/drawing/2014/main" id="{1E75A203-0C99-46ED-E33A-0C76E1621EF0}"/>
              </a:ext>
            </a:extLst>
          </p:cNvPr>
          <p:cNvSpPr/>
          <p:nvPr/>
        </p:nvSpPr>
        <p:spPr>
          <a:xfrm>
            <a:off x="640077" y="4250734"/>
            <a:ext cx="5674997" cy="361950"/>
          </a:xfrm>
          <a:custGeom>
            <a:avLst/>
            <a:gdLst>
              <a:gd name="csX0" fmla="*/ 0 w 5674997"/>
              <a:gd name="csY0" fmla="*/ 0 h 361950"/>
              <a:gd name="csX1" fmla="*/ 573805 w 5674997"/>
              <a:gd name="csY1" fmla="*/ 0 h 361950"/>
              <a:gd name="csX2" fmla="*/ 1261110 w 5674997"/>
              <a:gd name="csY2" fmla="*/ 0 h 361950"/>
              <a:gd name="csX3" fmla="*/ 1778166 w 5674997"/>
              <a:gd name="csY3" fmla="*/ 0 h 361950"/>
              <a:gd name="csX4" fmla="*/ 2522221 w 5674997"/>
              <a:gd name="csY4" fmla="*/ 0 h 361950"/>
              <a:gd name="csX5" fmla="*/ 2982526 w 5674997"/>
              <a:gd name="csY5" fmla="*/ 0 h 361950"/>
              <a:gd name="csX6" fmla="*/ 3442832 w 5674997"/>
              <a:gd name="csY6" fmla="*/ 0 h 361950"/>
              <a:gd name="csX7" fmla="*/ 4016637 w 5674997"/>
              <a:gd name="csY7" fmla="*/ 0 h 361950"/>
              <a:gd name="csX8" fmla="*/ 4476942 w 5674997"/>
              <a:gd name="csY8" fmla="*/ 0 h 361950"/>
              <a:gd name="csX9" fmla="*/ 4937247 w 5674997"/>
              <a:gd name="csY9" fmla="*/ 0 h 361950"/>
              <a:gd name="csX10" fmla="*/ 5674997 w 5674997"/>
              <a:gd name="csY10" fmla="*/ 0 h 361950"/>
              <a:gd name="csX11" fmla="*/ 5674997 w 5674997"/>
              <a:gd name="csY11" fmla="*/ 361950 h 361950"/>
              <a:gd name="csX12" fmla="*/ 4930942 w 5674997"/>
              <a:gd name="csY12" fmla="*/ 361950 h 361950"/>
              <a:gd name="csX13" fmla="*/ 4186887 w 5674997"/>
              <a:gd name="csY13" fmla="*/ 361950 h 361950"/>
              <a:gd name="csX14" fmla="*/ 3556331 w 5674997"/>
              <a:gd name="csY14" fmla="*/ 361950 h 361950"/>
              <a:gd name="csX15" fmla="*/ 3039276 w 5674997"/>
              <a:gd name="csY15" fmla="*/ 361950 h 361950"/>
              <a:gd name="csX16" fmla="*/ 2408721 w 5674997"/>
              <a:gd name="csY16" fmla="*/ 361950 h 361950"/>
              <a:gd name="csX17" fmla="*/ 1778166 w 5674997"/>
              <a:gd name="csY17" fmla="*/ 361950 h 361950"/>
              <a:gd name="csX18" fmla="*/ 1090861 w 5674997"/>
              <a:gd name="csY18" fmla="*/ 361950 h 361950"/>
              <a:gd name="csX19" fmla="*/ 573805 w 5674997"/>
              <a:gd name="csY19" fmla="*/ 361950 h 361950"/>
              <a:gd name="csX20" fmla="*/ 0 w 5674997"/>
              <a:gd name="csY20" fmla="*/ 361950 h 361950"/>
              <a:gd name="csX21" fmla="*/ 0 w 5674997"/>
              <a:gd name="csY21" fmla="*/ 0 h 3619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5674997" h="361950" extrusionOk="0">
                <a:moveTo>
                  <a:pt x="0" y="0"/>
                </a:moveTo>
                <a:cubicBezTo>
                  <a:pt x="203962" y="-8090"/>
                  <a:pt x="420250" y="15261"/>
                  <a:pt x="573805" y="0"/>
                </a:cubicBezTo>
                <a:cubicBezTo>
                  <a:pt x="727361" y="-15261"/>
                  <a:pt x="1010343" y="-29555"/>
                  <a:pt x="1261110" y="0"/>
                </a:cubicBezTo>
                <a:cubicBezTo>
                  <a:pt x="1511878" y="29555"/>
                  <a:pt x="1520053" y="16332"/>
                  <a:pt x="1778166" y="0"/>
                </a:cubicBezTo>
                <a:cubicBezTo>
                  <a:pt x="2036279" y="-16332"/>
                  <a:pt x="2268491" y="26058"/>
                  <a:pt x="2522221" y="0"/>
                </a:cubicBezTo>
                <a:cubicBezTo>
                  <a:pt x="2775951" y="-26058"/>
                  <a:pt x="2768299" y="-22256"/>
                  <a:pt x="2982526" y="0"/>
                </a:cubicBezTo>
                <a:cubicBezTo>
                  <a:pt x="3196753" y="22256"/>
                  <a:pt x="3278249" y="-21047"/>
                  <a:pt x="3442832" y="0"/>
                </a:cubicBezTo>
                <a:cubicBezTo>
                  <a:pt x="3607415" y="21047"/>
                  <a:pt x="3830510" y="-20850"/>
                  <a:pt x="4016637" y="0"/>
                </a:cubicBezTo>
                <a:cubicBezTo>
                  <a:pt x="4202765" y="20850"/>
                  <a:pt x="4309843" y="19384"/>
                  <a:pt x="4476942" y="0"/>
                </a:cubicBezTo>
                <a:cubicBezTo>
                  <a:pt x="4644042" y="-19384"/>
                  <a:pt x="4844432" y="14783"/>
                  <a:pt x="4937247" y="0"/>
                </a:cubicBezTo>
                <a:cubicBezTo>
                  <a:pt x="5030062" y="-14783"/>
                  <a:pt x="5336548" y="12730"/>
                  <a:pt x="5674997" y="0"/>
                </a:cubicBezTo>
                <a:cubicBezTo>
                  <a:pt x="5691512" y="117192"/>
                  <a:pt x="5687935" y="261370"/>
                  <a:pt x="5674997" y="361950"/>
                </a:cubicBezTo>
                <a:cubicBezTo>
                  <a:pt x="5338705" y="335520"/>
                  <a:pt x="5134241" y="326962"/>
                  <a:pt x="4930942" y="361950"/>
                </a:cubicBezTo>
                <a:cubicBezTo>
                  <a:pt x="4727643" y="396938"/>
                  <a:pt x="4385423" y="378178"/>
                  <a:pt x="4186887" y="361950"/>
                </a:cubicBezTo>
                <a:cubicBezTo>
                  <a:pt x="3988352" y="345722"/>
                  <a:pt x="3733827" y="384374"/>
                  <a:pt x="3556331" y="361950"/>
                </a:cubicBezTo>
                <a:cubicBezTo>
                  <a:pt x="3378835" y="339526"/>
                  <a:pt x="3195759" y="370731"/>
                  <a:pt x="3039276" y="361950"/>
                </a:cubicBezTo>
                <a:cubicBezTo>
                  <a:pt x="2882794" y="353169"/>
                  <a:pt x="2698503" y="361394"/>
                  <a:pt x="2408721" y="361950"/>
                </a:cubicBezTo>
                <a:cubicBezTo>
                  <a:pt x="2118940" y="362506"/>
                  <a:pt x="2083111" y="369710"/>
                  <a:pt x="1778166" y="361950"/>
                </a:cubicBezTo>
                <a:cubicBezTo>
                  <a:pt x="1473222" y="354190"/>
                  <a:pt x="1290364" y="392927"/>
                  <a:pt x="1090861" y="361950"/>
                </a:cubicBezTo>
                <a:cubicBezTo>
                  <a:pt x="891359" y="330973"/>
                  <a:pt x="755283" y="364217"/>
                  <a:pt x="573805" y="361950"/>
                </a:cubicBezTo>
                <a:cubicBezTo>
                  <a:pt x="392327" y="359683"/>
                  <a:pt x="208533" y="374003"/>
                  <a:pt x="0" y="361950"/>
                </a:cubicBezTo>
                <a:cubicBezTo>
                  <a:pt x="-7320" y="277211"/>
                  <a:pt x="-10686" y="166391"/>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13" name="Tekstvak 12">
            <a:extLst>
              <a:ext uri="{FF2B5EF4-FFF2-40B4-BE49-F238E27FC236}">
                <a16:creationId xmlns:a16="http://schemas.microsoft.com/office/drawing/2014/main" id="{3E2AC728-F16D-0E3E-D95B-592FBEBFB1E1}"/>
              </a:ext>
            </a:extLst>
          </p:cNvPr>
          <p:cNvSpPr txBox="1"/>
          <p:nvPr/>
        </p:nvSpPr>
        <p:spPr>
          <a:xfrm>
            <a:off x="3699891" y="5048833"/>
            <a:ext cx="5476875" cy="461665"/>
          </a:xfrm>
          <a:prstGeom prst="rect">
            <a:avLst/>
          </a:prstGeom>
          <a:noFill/>
        </p:spPr>
        <p:txBody>
          <a:bodyPr wrap="square" rtlCol="0">
            <a:spAutoFit/>
          </a:bodyPr>
          <a:lstStyle/>
          <a:p>
            <a:r>
              <a:rPr lang="en-GB" sz="2400" b="1" dirty="0">
                <a:solidFill>
                  <a:schemeClr val="accent3"/>
                </a:solidFill>
                <a:latin typeface="Ink Free" panose="03080402000500000000" pitchFamily="66" charset="0"/>
                <a:cs typeface="Dreaming Outloud Script Pro" panose="020F0502020204030204" pitchFamily="66" charset="0"/>
              </a:rPr>
              <a:t>Specification requirement</a:t>
            </a:r>
          </a:p>
        </p:txBody>
      </p:sp>
      <p:sp>
        <p:nvSpPr>
          <p:cNvPr id="14" name="Vrije vorm: vorm 13">
            <a:extLst>
              <a:ext uri="{FF2B5EF4-FFF2-40B4-BE49-F238E27FC236}">
                <a16:creationId xmlns:a16="http://schemas.microsoft.com/office/drawing/2014/main" id="{5A8CC3F6-8A91-2245-6E72-65BC863D6DA4}"/>
              </a:ext>
            </a:extLst>
          </p:cNvPr>
          <p:cNvSpPr/>
          <p:nvPr/>
        </p:nvSpPr>
        <p:spPr>
          <a:xfrm rot="1823444" flipV="1">
            <a:off x="2384803" y="4926376"/>
            <a:ext cx="1399685" cy="45719"/>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10265387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7EB165-2978-1593-644D-56006F5042E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5F68C1D-7C82-7B89-2085-2A5ADD172A68}"/>
              </a:ext>
            </a:extLst>
          </p:cNvPr>
          <p:cNvSpPr>
            <a:spLocks noGrp="1"/>
          </p:cNvSpPr>
          <p:nvPr>
            <p:ph type="title"/>
          </p:nvPr>
        </p:nvSpPr>
        <p:spPr/>
        <p:txBody>
          <a:bodyPr/>
          <a:lstStyle/>
          <a:p>
            <a:r>
              <a:rPr lang="nl-BE" dirty="0" err="1"/>
              <a:t>Example</a:t>
            </a:r>
            <a:r>
              <a:rPr lang="nl-BE" dirty="0"/>
              <a:t> IDS</a:t>
            </a:r>
          </a:p>
        </p:txBody>
      </p:sp>
      <p:sp>
        <p:nvSpPr>
          <p:cNvPr id="3" name="Tijdelijke aanduiding voor dianummer 2">
            <a:extLst>
              <a:ext uri="{FF2B5EF4-FFF2-40B4-BE49-F238E27FC236}">
                <a16:creationId xmlns:a16="http://schemas.microsoft.com/office/drawing/2014/main" id="{AE49CE67-AF3C-6364-76B8-5038314906E2}"/>
              </a:ext>
            </a:extLst>
          </p:cNvPr>
          <p:cNvSpPr>
            <a:spLocks noGrp="1"/>
          </p:cNvSpPr>
          <p:nvPr>
            <p:ph type="sldNum" sz="quarter" idx="10"/>
          </p:nvPr>
        </p:nvSpPr>
        <p:spPr/>
        <p:txBody>
          <a:bodyPr/>
          <a:lstStyle/>
          <a:p>
            <a:fld id="{70C12960-6E85-460F-B6E3-5B82CB31AF3D}" type="slidenum">
              <a:rPr lang="en-US" smtClean="0"/>
              <a:pPr/>
              <a:t>53</a:t>
            </a:fld>
            <a:endParaRPr lang="en-US" sz="1400" dirty="0"/>
          </a:p>
        </p:txBody>
      </p:sp>
      <p:sp>
        <p:nvSpPr>
          <p:cNvPr id="4" name="Tijdelijke aanduiding voor inhoud 3">
            <a:extLst>
              <a:ext uri="{FF2B5EF4-FFF2-40B4-BE49-F238E27FC236}">
                <a16:creationId xmlns:a16="http://schemas.microsoft.com/office/drawing/2014/main" id="{EDB8C1D3-61D8-5134-1342-DF3CD7CF7A5F}"/>
              </a:ext>
            </a:extLst>
          </p:cNvPr>
          <p:cNvSpPr>
            <a:spLocks noGrp="1"/>
          </p:cNvSpPr>
          <p:nvPr>
            <p:ph idx="1"/>
          </p:nvPr>
        </p:nvSpPr>
        <p:spPr>
          <a:xfrm>
            <a:off x="640080" y="2438399"/>
            <a:ext cx="6141720" cy="3729487"/>
          </a:xfrm>
        </p:spPr>
        <p:txBody>
          <a:bodyPr>
            <a:normAutofit/>
          </a:bodyPr>
          <a:lstStyle/>
          <a:p>
            <a:pPr lvl="2"/>
            <a:r>
              <a:rPr lang="en-US" sz="1800" dirty="0"/>
              <a:t>For all non-load-bearing walls, if the wall has a fire rating, this must be specified according to the European classification (EI30; EI60; EI120; …).</a:t>
            </a:r>
          </a:p>
          <a:p>
            <a:pPr lvl="2"/>
            <a:endParaRPr lang="en-US" sz="1800" dirty="0"/>
          </a:p>
          <a:p>
            <a:pPr lvl="2"/>
            <a:r>
              <a:rPr lang="en-US" sz="1800" dirty="0"/>
              <a:t>The naming of these walls follows the structure:        &lt;element abbreviation &gt;_&lt;classification&gt;_&lt;description&gt;</a:t>
            </a:r>
            <a:endParaRPr lang="nl-BE" sz="1800" dirty="0"/>
          </a:p>
          <a:p>
            <a:endParaRPr lang="nl-BE" sz="1800" dirty="0"/>
          </a:p>
        </p:txBody>
      </p:sp>
      <p:pic>
        <p:nvPicPr>
          <p:cNvPr id="5" name="Afbeelding 8">
            <a:extLst>
              <a:ext uri="{FF2B5EF4-FFF2-40B4-BE49-F238E27FC236}">
                <a16:creationId xmlns:a16="http://schemas.microsoft.com/office/drawing/2014/main" id="{AA8B58C4-69F4-0621-38CD-7944F7AE6E5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7257705" y="1379932"/>
            <a:ext cx="4736210" cy="4742977"/>
          </a:xfrm>
          <a:prstGeom prst="rect">
            <a:avLst/>
          </a:prstGeom>
        </p:spPr>
      </p:pic>
      <p:sp>
        <p:nvSpPr>
          <p:cNvPr id="6" name="Tekstvak 5">
            <a:extLst>
              <a:ext uri="{FF2B5EF4-FFF2-40B4-BE49-F238E27FC236}">
                <a16:creationId xmlns:a16="http://schemas.microsoft.com/office/drawing/2014/main" id="{3A8F6891-0E46-13ED-A40F-D0C672DBA486}"/>
              </a:ext>
            </a:extLst>
          </p:cNvPr>
          <p:cNvSpPr txBox="1"/>
          <p:nvPr/>
        </p:nvSpPr>
        <p:spPr>
          <a:xfrm>
            <a:off x="6724305" y="1379932"/>
            <a:ext cx="5476875" cy="830997"/>
          </a:xfrm>
          <a:prstGeom prst="rect">
            <a:avLst/>
          </a:prstGeom>
          <a:noFill/>
        </p:spPr>
        <p:txBody>
          <a:bodyPr wrap="square" rtlCol="0">
            <a:spAutoFit/>
          </a:bodyPr>
          <a:lstStyle/>
          <a:p>
            <a:r>
              <a:rPr lang="en-GB" sz="2400" b="1" dirty="0">
                <a:solidFill>
                  <a:schemeClr val="accent3"/>
                </a:solidFill>
                <a:latin typeface="Ink Free" panose="03080402000500000000" pitchFamily="66" charset="0"/>
                <a:cs typeface="Dreaming Outloud Script Pro" panose="020F0502020204030204" pitchFamily="66" charset="0"/>
              </a:rPr>
              <a:t>Specification requirement</a:t>
            </a:r>
          </a:p>
          <a:p>
            <a:r>
              <a:rPr lang="en-GB" sz="2400" dirty="0">
                <a:solidFill>
                  <a:schemeClr val="accent3"/>
                </a:solidFill>
                <a:latin typeface="Ink Free" panose="03080402000500000000" pitchFamily="66" charset="0"/>
                <a:cs typeface="Dreaming Outloud Script Pro" panose="020F0502020204030204" pitchFamily="66" charset="0"/>
              </a:rPr>
              <a:t>Facet = Property</a:t>
            </a:r>
          </a:p>
        </p:txBody>
      </p:sp>
      <p:sp>
        <p:nvSpPr>
          <p:cNvPr id="7" name="Rechthoek 6">
            <a:extLst>
              <a:ext uri="{FF2B5EF4-FFF2-40B4-BE49-F238E27FC236}">
                <a16:creationId xmlns:a16="http://schemas.microsoft.com/office/drawing/2014/main" id="{26AD9EA1-6726-608D-DF06-EF8C063A8FED}"/>
              </a:ext>
            </a:extLst>
          </p:cNvPr>
          <p:cNvSpPr/>
          <p:nvPr/>
        </p:nvSpPr>
        <p:spPr>
          <a:xfrm>
            <a:off x="3840480" y="2438398"/>
            <a:ext cx="2941321" cy="348779"/>
          </a:xfrm>
          <a:custGeom>
            <a:avLst/>
            <a:gdLst>
              <a:gd name="csX0" fmla="*/ 0 w 2941321"/>
              <a:gd name="csY0" fmla="*/ 0 h 348779"/>
              <a:gd name="csX1" fmla="*/ 558851 w 2941321"/>
              <a:gd name="csY1" fmla="*/ 0 h 348779"/>
              <a:gd name="csX2" fmla="*/ 1176528 w 2941321"/>
              <a:gd name="csY2" fmla="*/ 0 h 348779"/>
              <a:gd name="csX3" fmla="*/ 1705966 w 2941321"/>
              <a:gd name="csY3" fmla="*/ 0 h 348779"/>
              <a:gd name="csX4" fmla="*/ 2353057 w 2941321"/>
              <a:gd name="csY4" fmla="*/ 0 h 348779"/>
              <a:gd name="csX5" fmla="*/ 2941321 w 2941321"/>
              <a:gd name="csY5" fmla="*/ 0 h 348779"/>
              <a:gd name="csX6" fmla="*/ 2941321 w 2941321"/>
              <a:gd name="csY6" fmla="*/ 348779 h 348779"/>
              <a:gd name="csX7" fmla="*/ 2353057 w 2941321"/>
              <a:gd name="csY7" fmla="*/ 348779 h 348779"/>
              <a:gd name="csX8" fmla="*/ 1794206 w 2941321"/>
              <a:gd name="csY8" fmla="*/ 348779 h 348779"/>
              <a:gd name="csX9" fmla="*/ 1294181 w 2941321"/>
              <a:gd name="csY9" fmla="*/ 348779 h 348779"/>
              <a:gd name="csX10" fmla="*/ 735330 w 2941321"/>
              <a:gd name="csY10" fmla="*/ 348779 h 348779"/>
              <a:gd name="csX11" fmla="*/ 0 w 2941321"/>
              <a:gd name="csY11" fmla="*/ 348779 h 348779"/>
              <a:gd name="csX12" fmla="*/ 0 w 2941321"/>
              <a:gd name="csY12" fmla="*/ 0 h 34877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2941321" h="348779" extrusionOk="0">
                <a:moveTo>
                  <a:pt x="0" y="0"/>
                </a:moveTo>
                <a:cubicBezTo>
                  <a:pt x="215371" y="8979"/>
                  <a:pt x="363916" y="26524"/>
                  <a:pt x="558851" y="0"/>
                </a:cubicBezTo>
                <a:cubicBezTo>
                  <a:pt x="753786" y="-26524"/>
                  <a:pt x="999601" y="-12446"/>
                  <a:pt x="1176528" y="0"/>
                </a:cubicBezTo>
                <a:cubicBezTo>
                  <a:pt x="1353455" y="12446"/>
                  <a:pt x="1483755" y="-13906"/>
                  <a:pt x="1705966" y="0"/>
                </a:cubicBezTo>
                <a:cubicBezTo>
                  <a:pt x="1928177" y="13906"/>
                  <a:pt x="2208239" y="-16697"/>
                  <a:pt x="2353057" y="0"/>
                </a:cubicBezTo>
                <a:cubicBezTo>
                  <a:pt x="2497875" y="16697"/>
                  <a:pt x="2816368" y="11297"/>
                  <a:pt x="2941321" y="0"/>
                </a:cubicBezTo>
                <a:cubicBezTo>
                  <a:pt x="2930883" y="117757"/>
                  <a:pt x="2936864" y="250679"/>
                  <a:pt x="2941321" y="348779"/>
                </a:cubicBezTo>
                <a:cubicBezTo>
                  <a:pt x="2728984" y="343585"/>
                  <a:pt x="2578993" y="376501"/>
                  <a:pt x="2353057" y="348779"/>
                </a:cubicBezTo>
                <a:cubicBezTo>
                  <a:pt x="2127121" y="321057"/>
                  <a:pt x="2071361" y="343846"/>
                  <a:pt x="1794206" y="348779"/>
                </a:cubicBezTo>
                <a:cubicBezTo>
                  <a:pt x="1517051" y="353712"/>
                  <a:pt x="1425034" y="367266"/>
                  <a:pt x="1294181" y="348779"/>
                </a:cubicBezTo>
                <a:cubicBezTo>
                  <a:pt x="1163328" y="330292"/>
                  <a:pt x="879423" y="347797"/>
                  <a:pt x="735330" y="348779"/>
                </a:cubicBezTo>
                <a:cubicBezTo>
                  <a:pt x="591237" y="349761"/>
                  <a:pt x="325148" y="330238"/>
                  <a:pt x="0" y="348779"/>
                </a:cubicBezTo>
                <a:cubicBezTo>
                  <a:pt x="11793" y="240278"/>
                  <a:pt x="10086" y="77165"/>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8" name="Vrije vorm: vorm 7">
            <a:extLst>
              <a:ext uri="{FF2B5EF4-FFF2-40B4-BE49-F238E27FC236}">
                <a16:creationId xmlns:a16="http://schemas.microsoft.com/office/drawing/2014/main" id="{A6D9BC8C-1C21-B9B6-3F33-0EF291DDC013}"/>
              </a:ext>
            </a:extLst>
          </p:cNvPr>
          <p:cNvSpPr/>
          <p:nvPr/>
        </p:nvSpPr>
        <p:spPr>
          <a:xfrm rot="1823444" flipV="1">
            <a:off x="5890076" y="1408040"/>
            <a:ext cx="611873" cy="1272555"/>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
        <p:nvSpPr>
          <p:cNvPr id="9" name="Rechthoek 8">
            <a:extLst>
              <a:ext uri="{FF2B5EF4-FFF2-40B4-BE49-F238E27FC236}">
                <a16:creationId xmlns:a16="http://schemas.microsoft.com/office/drawing/2014/main" id="{4F8516DF-331A-F4DD-9A84-3C96167B66BC}"/>
              </a:ext>
            </a:extLst>
          </p:cNvPr>
          <p:cNvSpPr/>
          <p:nvPr/>
        </p:nvSpPr>
        <p:spPr>
          <a:xfrm>
            <a:off x="640079" y="2790466"/>
            <a:ext cx="6141722" cy="361950"/>
          </a:xfrm>
          <a:custGeom>
            <a:avLst/>
            <a:gdLst>
              <a:gd name="csX0" fmla="*/ 0 w 6141722"/>
              <a:gd name="csY0" fmla="*/ 0 h 361950"/>
              <a:gd name="csX1" fmla="*/ 620996 w 6141722"/>
              <a:gd name="csY1" fmla="*/ 0 h 361950"/>
              <a:gd name="csX2" fmla="*/ 1364827 w 6141722"/>
              <a:gd name="csY2" fmla="*/ 0 h 361950"/>
              <a:gd name="csX3" fmla="*/ 1924406 w 6141722"/>
              <a:gd name="csY3" fmla="*/ 0 h 361950"/>
              <a:gd name="csX4" fmla="*/ 2729654 w 6141722"/>
              <a:gd name="csY4" fmla="*/ 0 h 361950"/>
              <a:gd name="csX5" fmla="*/ 3227816 w 6141722"/>
              <a:gd name="csY5" fmla="*/ 0 h 361950"/>
              <a:gd name="csX6" fmla="*/ 3725978 w 6141722"/>
              <a:gd name="csY6" fmla="*/ 0 h 361950"/>
              <a:gd name="csX7" fmla="*/ 4346974 w 6141722"/>
              <a:gd name="csY7" fmla="*/ 0 h 361950"/>
              <a:gd name="csX8" fmla="*/ 4845136 w 6141722"/>
              <a:gd name="csY8" fmla="*/ 0 h 361950"/>
              <a:gd name="csX9" fmla="*/ 5343298 w 6141722"/>
              <a:gd name="csY9" fmla="*/ 0 h 361950"/>
              <a:gd name="csX10" fmla="*/ 6141722 w 6141722"/>
              <a:gd name="csY10" fmla="*/ 0 h 361950"/>
              <a:gd name="csX11" fmla="*/ 6141722 w 6141722"/>
              <a:gd name="csY11" fmla="*/ 361950 h 361950"/>
              <a:gd name="csX12" fmla="*/ 5336474 w 6141722"/>
              <a:gd name="csY12" fmla="*/ 361950 h 361950"/>
              <a:gd name="csX13" fmla="*/ 4531226 w 6141722"/>
              <a:gd name="csY13" fmla="*/ 361950 h 361950"/>
              <a:gd name="csX14" fmla="*/ 3848812 w 6141722"/>
              <a:gd name="csY14" fmla="*/ 361950 h 361950"/>
              <a:gd name="csX15" fmla="*/ 3289233 w 6141722"/>
              <a:gd name="csY15" fmla="*/ 361950 h 361950"/>
              <a:gd name="csX16" fmla="*/ 2606820 w 6141722"/>
              <a:gd name="csY16" fmla="*/ 361950 h 361950"/>
              <a:gd name="csX17" fmla="*/ 1924406 w 6141722"/>
              <a:gd name="csY17" fmla="*/ 361950 h 361950"/>
              <a:gd name="csX18" fmla="*/ 1180575 w 6141722"/>
              <a:gd name="csY18" fmla="*/ 361950 h 361950"/>
              <a:gd name="csX19" fmla="*/ 620996 w 6141722"/>
              <a:gd name="csY19" fmla="*/ 361950 h 361950"/>
              <a:gd name="csX20" fmla="*/ 0 w 6141722"/>
              <a:gd name="csY20" fmla="*/ 361950 h 361950"/>
              <a:gd name="csX21" fmla="*/ 0 w 6141722"/>
              <a:gd name="csY21" fmla="*/ 0 h 3619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6141722" h="361950" extrusionOk="0">
                <a:moveTo>
                  <a:pt x="0" y="0"/>
                </a:moveTo>
                <a:cubicBezTo>
                  <a:pt x="211499" y="-4978"/>
                  <a:pt x="414480" y="-18958"/>
                  <a:pt x="620996" y="0"/>
                </a:cubicBezTo>
                <a:cubicBezTo>
                  <a:pt x="827512" y="18958"/>
                  <a:pt x="1029666" y="36186"/>
                  <a:pt x="1364827" y="0"/>
                </a:cubicBezTo>
                <a:cubicBezTo>
                  <a:pt x="1699988" y="-36186"/>
                  <a:pt x="1755494" y="-12634"/>
                  <a:pt x="1924406" y="0"/>
                </a:cubicBezTo>
                <a:cubicBezTo>
                  <a:pt x="2093318" y="12634"/>
                  <a:pt x="2367660" y="39137"/>
                  <a:pt x="2729654" y="0"/>
                </a:cubicBezTo>
                <a:cubicBezTo>
                  <a:pt x="3091648" y="-39137"/>
                  <a:pt x="2985424" y="12213"/>
                  <a:pt x="3227816" y="0"/>
                </a:cubicBezTo>
                <a:cubicBezTo>
                  <a:pt x="3470208" y="-12213"/>
                  <a:pt x="3561244" y="-5138"/>
                  <a:pt x="3725978" y="0"/>
                </a:cubicBezTo>
                <a:cubicBezTo>
                  <a:pt x="3890712" y="5138"/>
                  <a:pt x="4170967" y="-11705"/>
                  <a:pt x="4346974" y="0"/>
                </a:cubicBezTo>
                <a:cubicBezTo>
                  <a:pt x="4522981" y="11705"/>
                  <a:pt x="4697986" y="18372"/>
                  <a:pt x="4845136" y="0"/>
                </a:cubicBezTo>
                <a:cubicBezTo>
                  <a:pt x="4992286" y="-18372"/>
                  <a:pt x="5171455" y="9031"/>
                  <a:pt x="5343298" y="0"/>
                </a:cubicBezTo>
                <a:cubicBezTo>
                  <a:pt x="5515141" y="-9031"/>
                  <a:pt x="5770204" y="13506"/>
                  <a:pt x="6141722" y="0"/>
                </a:cubicBezTo>
                <a:cubicBezTo>
                  <a:pt x="6158237" y="117192"/>
                  <a:pt x="6154660" y="261370"/>
                  <a:pt x="6141722" y="361950"/>
                </a:cubicBezTo>
                <a:cubicBezTo>
                  <a:pt x="5860831" y="352804"/>
                  <a:pt x="5622781" y="328520"/>
                  <a:pt x="5336474" y="361950"/>
                </a:cubicBezTo>
                <a:cubicBezTo>
                  <a:pt x="5050167" y="395380"/>
                  <a:pt x="4710559" y="368743"/>
                  <a:pt x="4531226" y="361950"/>
                </a:cubicBezTo>
                <a:cubicBezTo>
                  <a:pt x="4351893" y="355157"/>
                  <a:pt x="4150499" y="382167"/>
                  <a:pt x="3848812" y="361950"/>
                </a:cubicBezTo>
                <a:cubicBezTo>
                  <a:pt x="3547125" y="341733"/>
                  <a:pt x="3406778" y="373747"/>
                  <a:pt x="3289233" y="361950"/>
                </a:cubicBezTo>
                <a:cubicBezTo>
                  <a:pt x="3171688" y="350153"/>
                  <a:pt x="2866737" y="392173"/>
                  <a:pt x="2606820" y="361950"/>
                </a:cubicBezTo>
                <a:cubicBezTo>
                  <a:pt x="2346903" y="331727"/>
                  <a:pt x="2081298" y="369416"/>
                  <a:pt x="1924406" y="361950"/>
                </a:cubicBezTo>
                <a:cubicBezTo>
                  <a:pt x="1767514" y="354484"/>
                  <a:pt x="1449613" y="373085"/>
                  <a:pt x="1180575" y="361950"/>
                </a:cubicBezTo>
                <a:cubicBezTo>
                  <a:pt x="911537" y="350815"/>
                  <a:pt x="890521" y="382886"/>
                  <a:pt x="620996" y="361950"/>
                </a:cubicBezTo>
                <a:cubicBezTo>
                  <a:pt x="351471" y="341014"/>
                  <a:pt x="171124" y="339454"/>
                  <a:pt x="0" y="361950"/>
                </a:cubicBezTo>
                <a:cubicBezTo>
                  <a:pt x="-7320" y="277211"/>
                  <a:pt x="-10686" y="166391"/>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10" name="Rechthoek 9">
            <a:extLst>
              <a:ext uri="{FF2B5EF4-FFF2-40B4-BE49-F238E27FC236}">
                <a16:creationId xmlns:a16="http://schemas.microsoft.com/office/drawing/2014/main" id="{A52B22C8-8996-5FB8-B91B-BDDEFF63841D}"/>
              </a:ext>
            </a:extLst>
          </p:cNvPr>
          <p:cNvSpPr/>
          <p:nvPr/>
        </p:nvSpPr>
        <p:spPr>
          <a:xfrm>
            <a:off x="640078" y="3142534"/>
            <a:ext cx="4541522" cy="361950"/>
          </a:xfrm>
          <a:custGeom>
            <a:avLst/>
            <a:gdLst>
              <a:gd name="csX0" fmla="*/ 0 w 4541522"/>
              <a:gd name="csY0" fmla="*/ 0 h 361950"/>
              <a:gd name="csX1" fmla="*/ 603374 w 4541522"/>
              <a:gd name="csY1" fmla="*/ 0 h 361950"/>
              <a:gd name="csX2" fmla="*/ 1297578 w 4541522"/>
              <a:gd name="csY2" fmla="*/ 0 h 361950"/>
              <a:gd name="csX3" fmla="*/ 1855536 w 4541522"/>
              <a:gd name="csY3" fmla="*/ 0 h 361950"/>
              <a:gd name="csX4" fmla="*/ 2595155 w 4541522"/>
              <a:gd name="csY4" fmla="*/ 0 h 361950"/>
              <a:gd name="csX5" fmla="*/ 3107699 w 4541522"/>
              <a:gd name="csY5" fmla="*/ 0 h 361950"/>
              <a:gd name="csX6" fmla="*/ 3620242 w 4541522"/>
              <a:gd name="csY6" fmla="*/ 0 h 361950"/>
              <a:gd name="csX7" fmla="*/ 4541522 w 4541522"/>
              <a:gd name="csY7" fmla="*/ 0 h 361950"/>
              <a:gd name="csX8" fmla="*/ 4541522 w 4541522"/>
              <a:gd name="csY8" fmla="*/ 361950 h 361950"/>
              <a:gd name="csX9" fmla="*/ 3847318 w 4541522"/>
              <a:gd name="csY9" fmla="*/ 361950 h 361950"/>
              <a:gd name="csX10" fmla="*/ 3243944 w 4541522"/>
              <a:gd name="csY10" fmla="*/ 361950 h 361950"/>
              <a:gd name="csX11" fmla="*/ 2595155 w 4541522"/>
              <a:gd name="csY11" fmla="*/ 361950 h 361950"/>
              <a:gd name="csX12" fmla="*/ 1946367 w 4541522"/>
              <a:gd name="csY12" fmla="*/ 361950 h 361950"/>
              <a:gd name="csX13" fmla="*/ 1206747 w 4541522"/>
              <a:gd name="csY13" fmla="*/ 361950 h 361950"/>
              <a:gd name="csX14" fmla="*/ 557958 w 4541522"/>
              <a:gd name="csY14" fmla="*/ 361950 h 361950"/>
              <a:gd name="csX15" fmla="*/ 0 w 4541522"/>
              <a:gd name="csY15" fmla="*/ 361950 h 361950"/>
              <a:gd name="csX16" fmla="*/ 0 w 4541522"/>
              <a:gd name="csY16" fmla="*/ 0 h 3619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541522" h="361950" extrusionOk="0">
                <a:moveTo>
                  <a:pt x="0" y="0"/>
                </a:moveTo>
                <a:cubicBezTo>
                  <a:pt x="197393" y="4431"/>
                  <a:pt x="376694" y="-6894"/>
                  <a:pt x="603374" y="0"/>
                </a:cubicBezTo>
                <a:cubicBezTo>
                  <a:pt x="830054" y="6894"/>
                  <a:pt x="1036353" y="-7733"/>
                  <a:pt x="1297578" y="0"/>
                </a:cubicBezTo>
                <a:cubicBezTo>
                  <a:pt x="1558803" y="7733"/>
                  <a:pt x="1591796" y="23485"/>
                  <a:pt x="1855536" y="0"/>
                </a:cubicBezTo>
                <a:cubicBezTo>
                  <a:pt x="2119276" y="-23485"/>
                  <a:pt x="2261672" y="12145"/>
                  <a:pt x="2595155" y="0"/>
                </a:cubicBezTo>
                <a:cubicBezTo>
                  <a:pt x="2928638" y="-12145"/>
                  <a:pt x="2979982" y="20490"/>
                  <a:pt x="3107699" y="0"/>
                </a:cubicBezTo>
                <a:cubicBezTo>
                  <a:pt x="3235416" y="-20490"/>
                  <a:pt x="3411628" y="417"/>
                  <a:pt x="3620242" y="0"/>
                </a:cubicBezTo>
                <a:cubicBezTo>
                  <a:pt x="3828856" y="-417"/>
                  <a:pt x="4273097" y="-32509"/>
                  <a:pt x="4541522" y="0"/>
                </a:cubicBezTo>
                <a:cubicBezTo>
                  <a:pt x="4558354" y="85808"/>
                  <a:pt x="4523975" y="249643"/>
                  <a:pt x="4541522" y="361950"/>
                </a:cubicBezTo>
                <a:cubicBezTo>
                  <a:pt x="4356165" y="372293"/>
                  <a:pt x="4102739" y="377083"/>
                  <a:pt x="3847318" y="361950"/>
                </a:cubicBezTo>
                <a:cubicBezTo>
                  <a:pt x="3591897" y="346817"/>
                  <a:pt x="3417845" y="353596"/>
                  <a:pt x="3243944" y="361950"/>
                </a:cubicBezTo>
                <a:cubicBezTo>
                  <a:pt x="3070043" y="370304"/>
                  <a:pt x="2740178" y="342520"/>
                  <a:pt x="2595155" y="361950"/>
                </a:cubicBezTo>
                <a:cubicBezTo>
                  <a:pt x="2450132" y="381380"/>
                  <a:pt x="2089653" y="352627"/>
                  <a:pt x="1946367" y="361950"/>
                </a:cubicBezTo>
                <a:cubicBezTo>
                  <a:pt x="1803081" y="371273"/>
                  <a:pt x="1510139" y="373734"/>
                  <a:pt x="1206747" y="361950"/>
                </a:cubicBezTo>
                <a:cubicBezTo>
                  <a:pt x="903355" y="350166"/>
                  <a:pt x="814226" y="355073"/>
                  <a:pt x="557958" y="361950"/>
                </a:cubicBezTo>
                <a:cubicBezTo>
                  <a:pt x="301690" y="368827"/>
                  <a:pt x="150916" y="367506"/>
                  <a:pt x="0" y="361950"/>
                </a:cubicBezTo>
                <a:cubicBezTo>
                  <a:pt x="16273" y="289055"/>
                  <a:pt x="-9910" y="104268"/>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Tree>
    <p:extLst>
      <p:ext uri="{BB962C8B-B14F-4D97-AF65-F5344CB8AC3E}">
        <p14:creationId xmlns:p14="http://schemas.microsoft.com/office/powerpoint/2010/main" val="37362512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BC691D8A-06CC-50BA-2645-B6D955491A9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536575"/>
            <a:ext cx="12192000" cy="5784849"/>
          </a:xfrm>
          <a:prstGeom prst="rect">
            <a:avLst/>
          </a:prstGeom>
        </p:spPr>
      </p:pic>
      <p:sp>
        <p:nvSpPr>
          <p:cNvPr id="6" name="Rechthoek 5">
            <a:extLst>
              <a:ext uri="{FF2B5EF4-FFF2-40B4-BE49-F238E27FC236}">
                <a16:creationId xmlns:a16="http://schemas.microsoft.com/office/drawing/2014/main" id="{8DCC6EBA-17F2-02D1-AA5C-EDF11B262E8D}"/>
              </a:ext>
            </a:extLst>
          </p:cNvPr>
          <p:cNvSpPr/>
          <p:nvPr/>
        </p:nvSpPr>
        <p:spPr>
          <a:xfrm>
            <a:off x="4054340" y="1618948"/>
            <a:ext cx="5137785" cy="4185085"/>
          </a:xfrm>
          <a:custGeom>
            <a:avLst/>
            <a:gdLst>
              <a:gd name="csX0" fmla="*/ 0 w 5137785"/>
              <a:gd name="csY0" fmla="*/ 0 h 4185085"/>
              <a:gd name="csX1" fmla="*/ 590845 w 5137785"/>
              <a:gd name="csY1" fmla="*/ 0 h 4185085"/>
              <a:gd name="csX2" fmla="*/ 1284446 w 5137785"/>
              <a:gd name="csY2" fmla="*/ 0 h 4185085"/>
              <a:gd name="csX3" fmla="*/ 1823914 w 5137785"/>
              <a:gd name="csY3" fmla="*/ 0 h 4185085"/>
              <a:gd name="csX4" fmla="*/ 2568893 w 5137785"/>
              <a:gd name="csY4" fmla="*/ 0 h 4185085"/>
              <a:gd name="csX5" fmla="*/ 3056982 w 5137785"/>
              <a:gd name="csY5" fmla="*/ 0 h 4185085"/>
              <a:gd name="csX6" fmla="*/ 3545072 w 5137785"/>
              <a:gd name="csY6" fmla="*/ 0 h 4185085"/>
              <a:gd name="csX7" fmla="*/ 4135917 w 5137785"/>
              <a:gd name="csY7" fmla="*/ 0 h 4185085"/>
              <a:gd name="csX8" fmla="*/ 5137785 w 5137785"/>
              <a:gd name="csY8" fmla="*/ 0 h 4185085"/>
              <a:gd name="csX9" fmla="*/ 5137785 w 5137785"/>
              <a:gd name="csY9" fmla="*/ 571962 h 4185085"/>
              <a:gd name="csX10" fmla="*/ 5137785 w 5137785"/>
              <a:gd name="csY10" fmla="*/ 1269476 h 4185085"/>
              <a:gd name="csX11" fmla="*/ 5137785 w 5137785"/>
              <a:gd name="csY11" fmla="*/ 2050692 h 4185085"/>
              <a:gd name="csX12" fmla="*/ 5137785 w 5137785"/>
              <a:gd name="csY12" fmla="*/ 2831908 h 4185085"/>
              <a:gd name="csX13" fmla="*/ 5137785 w 5137785"/>
              <a:gd name="csY13" fmla="*/ 3403869 h 4185085"/>
              <a:gd name="csX14" fmla="*/ 5137785 w 5137785"/>
              <a:gd name="csY14" fmla="*/ 4185085 h 4185085"/>
              <a:gd name="csX15" fmla="*/ 4392806 w 5137785"/>
              <a:gd name="csY15" fmla="*/ 4185085 h 4185085"/>
              <a:gd name="csX16" fmla="*/ 3750583 w 5137785"/>
              <a:gd name="csY16" fmla="*/ 4185085 h 4185085"/>
              <a:gd name="csX17" fmla="*/ 3108360 w 5137785"/>
              <a:gd name="csY17" fmla="*/ 4185085 h 4185085"/>
              <a:gd name="csX18" fmla="*/ 2414759 w 5137785"/>
              <a:gd name="csY18" fmla="*/ 4185085 h 4185085"/>
              <a:gd name="csX19" fmla="*/ 1875292 w 5137785"/>
              <a:gd name="csY19" fmla="*/ 4185085 h 4185085"/>
              <a:gd name="csX20" fmla="*/ 1335824 w 5137785"/>
              <a:gd name="csY20" fmla="*/ 4185085 h 4185085"/>
              <a:gd name="csX21" fmla="*/ 744979 w 5137785"/>
              <a:gd name="csY21" fmla="*/ 4185085 h 4185085"/>
              <a:gd name="csX22" fmla="*/ 0 w 5137785"/>
              <a:gd name="csY22" fmla="*/ 4185085 h 4185085"/>
              <a:gd name="csX23" fmla="*/ 0 w 5137785"/>
              <a:gd name="csY23" fmla="*/ 3487571 h 4185085"/>
              <a:gd name="csX24" fmla="*/ 0 w 5137785"/>
              <a:gd name="csY24" fmla="*/ 2873758 h 4185085"/>
              <a:gd name="csX25" fmla="*/ 0 w 5137785"/>
              <a:gd name="csY25" fmla="*/ 2134393 h 4185085"/>
              <a:gd name="csX26" fmla="*/ 0 w 5137785"/>
              <a:gd name="csY26" fmla="*/ 1478730 h 4185085"/>
              <a:gd name="csX27" fmla="*/ 0 w 5137785"/>
              <a:gd name="csY27" fmla="*/ 906768 h 4185085"/>
              <a:gd name="csX28" fmla="*/ 0 w 5137785"/>
              <a:gd name="csY28" fmla="*/ 0 h 418508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Lst>
            <a:rect l="l" t="t" r="r" b="b"/>
            <a:pathLst>
              <a:path w="5137785" h="4185085" extrusionOk="0">
                <a:moveTo>
                  <a:pt x="0" y="0"/>
                </a:moveTo>
                <a:cubicBezTo>
                  <a:pt x="130473" y="25273"/>
                  <a:pt x="405046" y="-10982"/>
                  <a:pt x="590845" y="0"/>
                </a:cubicBezTo>
                <a:cubicBezTo>
                  <a:pt x="776644" y="10982"/>
                  <a:pt x="1122428" y="-13598"/>
                  <a:pt x="1284446" y="0"/>
                </a:cubicBezTo>
                <a:cubicBezTo>
                  <a:pt x="1446464" y="13598"/>
                  <a:pt x="1555431" y="21955"/>
                  <a:pt x="1823914" y="0"/>
                </a:cubicBezTo>
                <a:cubicBezTo>
                  <a:pt x="2092397" y="-21955"/>
                  <a:pt x="2372331" y="-1426"/>
                  <a:pt x="2568893" y="0"/>
                </a:cubicBezTo>
                <a:cubicBezTo>
                  <a:pt x="2765455" y="1426"/>
                  <a:pt x="2908881" y="-14584"/>
                  <a:pt x="3056982" y="0"/>
                </a:cubicBezTo>
                <a:cubicBezTo>
                  <a:pt x="3205083" y="14584"/>
                  <a:pt x="3427039" y="13571"/>
                  <a:pt x="3545072" y="0"/>
                </a:cubicBezTo>
                <a:cubicBezTo>
                  <a:pt x="3663105" y="-13571"/>
                  <a:pt x="3870122" y="-15182"/>
                  <a:pt x="4135917" y="0"/>
                </a:cubicBezTo>
                <a:cubicBezTo>
                  <a:pt x="4401712" y="15182"/>
                  <a:pt x="4796099" y="-36410"/>
                  <a:pt x="5137785" y="0"/>
                </a:cubicBezTo>
                <a:cubicBezTo>
                  <a:pt x="5158197" y="196065"/>
                  <a:pt x="5157482" y="447835"/>
                  <a:pt x="5137785" y="571962"/>
                </a:cubicBezTo>
                <a:cubicBezTo>
                  <a:pt x="5118088" y="696089"/>
                  <a:pt x="5146386" y="967456"/>
                  <a:pt x="5137785" y="1269476"/>
                </a:cubicBezTo>
                <a:cubicBezTo>
                  <a:pt x="5129184" y="1571496"/>
                  <a:pt x="5115478" y="1673788"/>
                  <a:pt x="5137785" y="2050692"/>
                </a:cubicBezTo>
                <a:cubicBezTo>
                  <a:pt x="5160092" y="2427596"/>
                  <a:pt x="5153652" y="2592671"/>
                  <a:pt x="5137785" y="2831908"/>
                </a:cubicBezTo>
                <a:cubicBezTo>
                  <a:pt x="5121918" y="3071145"/>
                  <a:pt x="5156500" y="3164483"/>
                  <a:pt x="5137785" y="3403869"/>
                </a:cubicBezTo>
                <a:cubicBezTo>
                  <a:pt x="5119070" y="3643255"/>
                  <a:pt x="5163371" y="3964465"/>
                  <a:pt x="5137785" y="4185085"/>
                </a:cubicBezTo>
                <a:cubicBezTo>
                  <a:pt x="4962804" y="4160056"/>
                  <a:pt x="4554373" y="4173134"/>
                  <a:pt x="4392806" y="4185085"/>
                </a:cubicBezTo>
                <a:cubicBezTo>
                  <a:pt x="4231239" y="4197036"/>
                  <a:pt x="4038595" y="4174771"/>
                  <a:pt x="3750583" y="4185085"/>
                </a:cubicBezTo>
                <a:cubicBezTo>
                  <a:pt x="3462571" y="4195399"/>
                  <a:pt x="3279103" y="4168529"/>
                  <a:pt x="3108360" y="4185085"/>
                </a:cubicBezTo>
                <a:cubicBezTo>
                  <a:pt x="2937617" y="4201641"/>
                  <a:pt x="2734767" y="4202255"/>
                  <a:pt x="2414759" y="4185085"/>
                </a:cubicBezTo>
                <a:cubicBezTo>
                  <a:pt x="2094751" y="4167915"/>
                  <a:pt x="2031686" y="4205653"/>
                  <a:pt x="1875292" y="4185085"/>
                </a:cubicBezTo>
                <a:cubicBezTo>
                  <a:pt x="1718898" y="4164517"/>
                  <a:pt x="1515452" y="4168803"/>
                  <a:pt x="1335824" y="4185085"/>
                </a:cubicBezTo>
                <a:cubicBezTo>
                  <a:pt x="1156196" y="4201367"/>
                  <a:pt x="911557" y="4192348"/>
                  <a:pt x="744979" y="4185085"/>
                </a:cubicBezTo>
                <a:cubicBezTo>
                  <a:pt x="578402" y="4177822"/>
                  <a:pt x="166334" y="4178853"/>
                  <a:pt x="0" y="4185085"/>
                </a:cubicBezTo>
                <a:cubicBezTo>
                  <a:pt x="-25911" y="3846655"/>
                  <a:pt x="-7588" y="3749204"/>
                  <a:pt x="0" y="3487571"/>
                </a:cubicBezTo>
                <a:cubicBezTo>
                  <a:pt x="7588" y="3225938"/>
                  <a:pt x="5676" y="3009819"/>
                  <a:pt x="0" y="2873758"/>
                </a:cubicBezTo>
                <a:cubicBezTo>
                  <a:pt x="-5676" y="2737697"/>
                  <a:pt x="-10576" y="2366106"/>
                  <a:pt x="0" y="2134393"/>
                </a:cubicBezTo>
                <a:cubicBezTo>
                  <a:pt x="10576" y="1902680"/>
                  <a:pt x="2417" y="1646544"/>
                  <a:pt x="0" y="1478730"/>
                </a:cubicBezTo>
                <a:cubicBezTo>
                  <a:pt x="-2417" y="1310916"/>
                  <a:pt x="-810" y="1107905"/>
                  <a:pt x="0" y="906768"/>
                </a:cubicBezTo>
                <a:cubicBezTo>
                  <a:pt x="810" y="705631"/>
                  <a:pt x="29621" y="390188"/>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Tree>
    <p:extLst>
      <p:ext uri="{BB962C8B-B14F-4D97-AF65-F5344CB8AC3E}">
        <p14:creationId xmlns:p14="http://schemas.microsoft.com/office/powerpoint/2010/main" val="16876427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AC979-B57B-DD51-EE40-1DFE39CF251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9F1AAAE-5E46-AEFE-E401-8B914D8CB5AD}"/>
              </a:ext>
            </a:extLst>
          </p:cNvPr>
          <p:cNvSpPr>
            <a:spLocks noGrp="1"/>
          </p:cNvSpPr>
          <p:nvPr>
            <p:ph type="title"/>
          </p:nvPr>
        </p:nvSpPr>
        <p:spPr/>
        <p:txBody>
          <a:bodyPr/>
          <a:lstStyle/>
          <a:p>
            <a:r>
              <a:rPr lang="nl-BE" dirty="0" err="1"/>
              <a:t>Example</a:t>
            </a:r>
            <a:r>
              <a:rPr lang="nl-BE" dirty="0"/>
              <a:t> IDS</a:t>
            </a:r>
          </a:p>
        </p:txBody>
      </p:sp>
      <p:sp>
        <p:nvSpPr>
          <p:cNvPr id="3" name="Tijdelijke aanduiding voor dianummer 2">
            <a:extLst>
              <a:ext uri="{FF2B5EF4-FFF2-40B4-BE49-F238E27FC236}">
                <a16:creationId xmlns:a16="http://schemas.microsoft.com/office/drawing/2014/main" id="{F3BE966F-D2AF-4493-1A00-194101D78BB2}"/>
              </a:ext>
            </a:extLst>
          </p:cNvPr>
          <p:cNvSpPr>
            <a:spLocks noGrp="1"/>
          </p:cNvSpPr>
          <p:nvPr>
            <p:ph type="sldNum" sz="quarter" idx="10"/>
          </p:nvPr>
        </p:nvSpPr>
        <p:spPr/>
        <p:txBody>
          <a:bodyPr/>
          <a:lstStyle/>
          <a:p>
            <a:fld id="{70C12960-6E85-460F-B6E3-5B82CB31AF3D}" type="slidenum">
              <a:rPr lang="en-US" smtClean="0"/>
              <a:pPr/>
              <a:t>55</a:t>
            </a:fld>
            <a:endParaRPr lang="en-US" sz="1400" dirty="0"/>
          </a:p>
        </p:txBody>
      </p:sp>
      <p:sp>
        <p:nvSpPr>
          <p:cNvPr id="4" name="Tijdelijke aanduiding voor inhoud 3">
            <a:extLst>
              <a:ext uri="{FF2B5EF4-FFF2-40B4-BE49-F238E27FC236}">
                <a16:creationId xmlns:a16="http://schemas.microsoft.com/office/drawing/2014/main" id="{F4A1AE5C-2DA7-56FE-D21C-800B479D4965}"/>
              </a:ext>
            </a:extLst>
          </p:cNvPr>
          <p:cNvSpPr>
            <a:spLocks noGrp="1"/>
          </p:cNvSpPr>
          <p:nvPr>
            <p:ph idx="1"/>
          </p:nvPr>
        </p:nvSpPr>
        <p:spPr>
          <a:xfrm>
            <a:off x="640080" y="2438399"/>
            <a:ext cx="6141720" cy="3729487"/>
          </a:xfrm>
        </p:spPr>
        <p:txBody>
          <a:bodyPr>
            <a:normAutofit/>
          </a:bodyPr>
          <a:lstStyle/>
          <a:p>
            <a:pPr lvl="2"/>
            <a:r>
              <a:rPr lang="en-US" sz="1800" dirty="0"/>
              <a:t>For all non-load-bearing walls, if the wall has a fire rating, this must be specified according to the European classification (EI30; EI60; EI120; …).</a:t>
            </a:r>
          </a:p>
          <a:p>
            <a:pPr lvl="2"/>
            <a:endParaRPr lang="en-US" sz="1800" dirty="0"/>
          </a:p>
          <a:p>
            <a:pPr lvl="2"/>
            <a:r>
              <a:rPr lang="en-US" sz="1800" dirty="0"/>
              <a:t>The naming of these walls follows the structure:        &lt;element abbreviation &gt;_&lt;classification&gt;_&lt;description&gt;</a:t>
            </a:r>
            <a:endParaRPr lang="nl-BE" sz="1800" dirty="0"/>
          </a:p>
          <a:p>
            <a:endParaRPr lang="nl-BE" sz="1800" dirty="0"/>
          </a:p>
        </p:txBody>
      </p:sp>
      <p:pic>
        <p:nvPicPr>
          <p:cNvPr id="5" name="Afbeelding 8">
            <a:extLst>
              <a:ext uri="{FF2B5EF4-FFF2-40B4-BE49-F238E27FC236}">
                <a16:creationId xmlns:a16="http://schemas.microsoft.com/office/drawing/2014/main" id="{74566C81-1182-4280-17FB-0B33BE999432}"/>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7257705" y="1379932"/>
            <a:ext cx="4736210" cy="4742977"/>
          </a:xfrm>
          <a:prstGeom prst="rect">
            <a:avLst/>
          </a:prstGeom>
        </p:spPr>
      </p:pic>
      <p:sp>
        <p:nvSpPr>
          <p:cNvPr id="11" name="Rechthoek 10">
            <a:extLst>
              <a:ext uri="{FF2B5EF4-FFF2-40B4-BE49-F238E27FC236}">
                <a16:creationId xmlns:a16="http://schemas.microsoft.com/office/drawing/2014/main" id="{E6E94007-C149-1794-8845-6098C87A4F0C}"/>
              </a:ext>
            </a:extLst>
          </p:cNvPr>
          <p:cNvSpPr/>
          <p:nvPr/>
        </p:nvSpPr>
        <p:spPr>
          <a:xfrm>
            <a:off x="640078" y="3898666"/>
            <a:ext cx="6151246" cy="361950"/>
          </a:xfrm>
          <a:custGeom>
            <a:avLst/>
            <a:gdLst>
              <a:gd name="csX0" fmla="*/ 0 w 6151246"/>
              <a:gd name="csY0" fmla="*/ 0 h 361950"/>
              <a:gd name="csX1" fmla="*/ 621959 w 6151246"/>
              <a:gd name="csY1" fmla="*/ 0 h 361950"/>
              <a:gd name="csX2" fmla="*/ 1366944 w 6151246"/>
              <a:gd name="csY2" fmla="*/ 0 h 361950"/>
              <a:gd name="csX3" fmla="*/ 1927390 w 6151246"/>
              <a:gd name="csY3" fmla="*/ 0 h 361950"/>
              <a:gd name="csX4" fmla="*/ 2733887 w 6151246"/>
              <a:gd name="csY4" fmla="*/ 0 h 361950"/>
              <a:gd name="csX5" fmla="*/ 3232822 w 6151246"/>
              <a:gd name="csY5" fmla="*/ 0 h 361950"/>
              <a:gd name="csX6" fmla="*/ 3731756 w 6151246"/>
              <a:gd name="csY6" fmla="*/ 0 h 361950"/>
              <a:gd name="csX7" fmla="*/ 4353715 w 6151246"/>
              <a:gd name="csY7" fmla="*/ 0 h 361950"/>
              <a:gd name="csX8" fmla="*/ 4852650 w 6151246"/>
              <a:gd name="csY8" fmla="*/ 0 h 361950"/>
              <a:gd name="csX9" fmla="*/ 5351584 w 6151246"/>
              <a:gd name="csY9" fmla="*/ 0 h 361950"/>
              <a:gd name="csX10" fmla="*/ 6151246 w 6151246"/>
              <a:gd name="csY10" fmla="*/ 0 h 361950"/>
              <a:gd name="csX11" fmla="*/ 6151246 w 6151246"/>
              <a:gd name="csY11" fmla="*/ 361950 h 361950"/>
              <a:gd name="csX12" fmla="*/ 5344749 w 6151246"/>
              <a:gd name="csY12" fmla="*/ 361950 h 361950"/>
              <a:gd name="csX13" fmla="*/ 4538253 w 6151246"/>
              <a:gd name="csY13" fmla="*/ 361950 h 361950"/>
              <a:gd name="csX14" fmla="*/ 3854781 w 6151246"/>
              <a:gd name="csY14" fmla="*/ 361950 h 361950"/>
              <a:gd name="csX15" fmla="*/ 3294334 w 6151246"/>
              <a:gd name="csY15" fmla="*/ 361950 h 361950"/>
              <a:gd name="csX16" fmla="*/ 2610862 w 6151246"/>
              <a:gd name="csY16" fmla="*/ 361950 h 361950"/>
              <a:gd name="csX17" fmla="*/ 1927390 w 6151246"/>
              <a:gd name="csY17" fmla="*/ 361950 h 361950"/>
              <a:gd name="csX18" fmla="*/ 1182406 w 6151246"/>
              <a:gd name="csY18" fmla="*/ 361950 h 361950"/>
              <a:gd name="csX19" fmla="*/ 621959 w 6151246"/>
              <a:gd name="csY19" fmla="*/ 361950 h 361950"/>
              <a:gd name="csX20" fmla="*/ 0 w 6151246"/>
              <a:gd name="csY20" fmla="*/ 361950 h 361950"/>
              <a:gd name="csX21" fmla="*/ 0 w 6151246"/>
              <a:gd name="csY21" fmla="*/ 0 h 3619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6151246" h="361950" extrusionOk="0">
                <a:moveTo>
                  <a:pt x="0" y="0"/>
                </a:moveTo>
                <a:cubicBezTo>
                  <a:pt x="308656" y="-13193"/>
                  <a:pt x="349429" y="-1840"/>
                  <a:pt x="621959" y="0"/>
                </a:cubicBezTo>
                <a:cubicBezTo>
                  <a:pt x="894489" y="1840"/>
                  <a:pt x="1153315" y="35121"/>
                  <a:pt x="1366944" y="0"/>
                </a:cubicBezTo>
                <a:cubicBezTo>
                  <a:pt x="1580573" y="-35121"/>
                  <a:pt x="1765508" y="-25557"/>
                  <a:pt x="1927390" y="0"/>
                </a:cubicBezTo>
                <a:cubicBezTo>
                  <a:pt x="2089272" y="25557"/>
                  <a:pt x="2462234" y="17342"/>
                  <a:pt x="2733887" y="0"/>
                </a:cubicBezTo>
                <a:cubicBezTo>
                  <a:pt x="3005540" y="-17342"/>
                  <a:pt x="2983795" y="-17866"/>
                  <a:pt x="3232822" y="0"/>
                </a:cubicBezTo>
                <a:cubicBezTo>
                  <a:pt x="3481849" y="17866"/>
                  <a:pt x="3553176" y="-17778"/>
                  <a:pt x="3731756" y="0"/>
                </a:cubicBezTo>
                <a:cubicBezTo>
                  <a:pt x="3910336" y="17778"/>
                  <a:pt x="4153671" y="28897"/>
                  <a:pt x="4353715" y="0"/>
                </a:cubicBezTo>
                <a:cubicBezTo>
                  <a:pt x="4553759" y="-28897"/>
                  <a:pt x="4700349" y="8190"/>
                  <a:pt x="4852650" y="0"/>
                </a:cubicBezTo>
                <a:cubicBezTo>
                  <a:pt x="5004951" y="-8190"/>
                  <a:pt x="5245246" y="-17079"/>
                  <a:pt x="5351584" y="0"/>
                </a:cubicBezTo>
                <a:cubicBezTo>
                  <a:pt x="5457922" y="17079"/>
                  <a:pt x="5927816" y="-1094"/>
                  <a:pt x="6151246" y="0"/>
                </a:cubicBezTo>
                <a:cubicBezTo>
                  <a:pt x="6167761" y="117192"/>
                  <a:pt x="6164184" y="261370"/>
                  <a:pt x="6151246" y="361950"/>
                </a:cubicBezTo>
                <a:cubicBezTo>
                  <a:pt x="5955898" y="340057"/>
                  <a:pt x="5657691" y="371477"/>
                  <a:pt x="5344749" y="361950"/>
                </a:cubicBezTo>
                <a:cubicBezTo>
                  <a:pt x="5031807" y="352423"/>
                  <a:pt x="4889360" y="351775"/>
                  <a:pt x="4538253" y="361950"/>
                </a:cubicBezTo>
                <a:cubicBezTo>
                  <a:pt x="4187146" y="372125"/>
                  <a:pt x="4003034" y="391422"/>
                  <a:pt x="3854781" y="361950"/>
                </a:cubicBezTo>
                <a:cubicBezTo>
                  <a:pt x="3706528" y="332478"/>
                  <a:pt x="3539284" y="374874"/>
                  <a:pt x="3294334" y="361950"/>
                </a:cubicBezTo>
                <a:cubicBezTo>
                  <a:pt x="3049384" y="349026"/>
                  <a:pt x="2783527" y="372026"/>
                  <a:pt x="2610862" y="361950"/>
                </a:cubicBezTo>
                <a:cubicBezTo>
                  <a:pt x="2438197" y="351874"/>
                  <a:pt x="2120294" y="378035"/>
                  <a:pt x="1927390" y="361950"/>
                </a:cubicBezTo>
                <a:cubicBezTo>
                  <a:pt x="1734486" y="345865"/>
                  <a:pt x="1352921" y="374517"/>
                  <a:pt x="1182406" y="361950"/>
                </a:cubicBezTo>
                <a:cubicBezTo>
                  <a:pt x="1011891" y="349383"/>
                  <a:pt x="818516" y="362417"/>
                  <a:pt x="621959" y="361950"/>
                </a:cubicBezTo>
                <a:cubicBezTo>
                  <a:pt x="425402" y="361483"/>
                  <a:pt x="172708" y="343552"/>
                  <a:pt x="0" y="361950"/>
                </a:cubicBezTo>
                <a:cubicBezTo>
                  <a:pt x="-7320" y="277211"/>
                  <a:pt x="-10686" y="166391"/>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12" name="Rechthoek 11">
            <a:extLst>
              <a:ext uri="{FF2B5EF4-FFF2-40B4-BE49-F238E27FC236}">
                <a16:creationId xmlns:a16="http://schemas.microsoft.com/office/drawing/2014/main" id="{8C0CE0BF-5C03-495B-B57B-601A8D774C7D}"/>
              </a:ext>
            </a:extLst>
          </p:cNvPr>
          <p:cNvSpPr/>
          <p:nvPr/>
        </p:nvSpPr>
        <p:spPr>
          <a:xfrm>
            <a:off x="640077" y="4250734"/>
            <a:ext cx="5674997" cy="361950"/>
          </a:xfrm>
          <a:custGeom>
            <a:avLst/>
            <a:gdLst>
              <a:gd name="csX0" fmla="*/ 0 w 5674997"/>
              <a:gd name="csY0" fmla="*/ 0 h 361950"/>
              <a:gd name="csX1" fmla="*/ 573805 w 5674997"/>
              <a:gd name="csY1" fmla="*/ 0 h 361950"/>
              <a:gd name="csX2" fmla="*/ 1261110 w 5674997"/>
              <a:gd name="csY2" fmla="*/ 0 h 361950"/>
              <a:gd name="csX3" fmla="*/ 1778166 w 5674997"/>
              <a:gd name="csY3" fmla="*/ 0 h 361950"/>
              <a:gd name="csX4" fmla="*/ 2522221 w 5674997"/>
              <a:gd name="csY4" fmla="*/ 0 h 361950"/>
              <a:gd name="csX5" fmla="*/ 2982526 w 5674997"/>
              <a:gd name="csY5" fmla="*/ 0 h 361950"/>
              <a:gd name="csX6" fmla="*/ 3442832 w 5674997"/>
              <a:gd name="csY6" fmla="*/ 0 h 361950"/>
              <a:gd name="csX7" fmla="*/ 4016637 w 5674997"/>
              <a:gd name="csY7" fmla="*/ 0 h 361950"/>
              <a:gd name="csX8" fmla="*/ 4476942 w 5674997"/>
              <a:gd name="csY8" fmla="*/ 0 h 361950"/>
              <a:gd name="csX9" fmla="*/ 4937247 w 5674997"/>
              <a:gd name="csY9" fmla="*/ 0 h 361950"/>
              <a:gd name="csX10" fmla="*/ 5674997 w 5674997"/>
              <a:gd name="csY10" fmla="*/ 0 h 361950"/>
              <a:gd name="csX11" fmla="*/ 5674997 w 5674997"/>
              <a:gd name="csY11" fmla="*/ 361950 h 361950"/>
              <a:gd name="csX12" fmla="*/ 4930942 w 5674997"/>
              <a:gd name="csY12" fmla="*/ 361950 h 361950"/>
              <a:gd name="csX13" fmla="*/ 4186887 w 5674997"/>
              <a:gd name="csY13" fmla="*/ 361950 h 361950"/>
              <a:gd name="csX14" fmla="*/ 3556331 w 5674997"/>
              <a:gd name="csY14" fmla="*/ 361950 h 361950"/>
              <a:gd name="csX15" fmla="*/ 3039276 w 5674997"/>
              <a:gd name="csY15" fmla="*/ 361950 h 361950"/>
              <a:gd name="csX16" fmla="*/ 2408721 w 5674997"/>
              <a:gd name="csY16" fmla="*/ 361950 h 361950"/>
              <a:gd name="csX17" fmla="*/ 1778166 w 5674997"/>
              <a:gd name="csY17" fmla="*/ 361950 h 361950"/>
              <a:gd name="csX18" fmla="*/ 1090861 w 5674997"/>
              <a:gd name="csY18" fmla="*/ 361950 h 361950"/>
              <a:gd name="csX19" fmla="*/ 573805 w 5674997"/>
              <a:gd name="csY19" fmla="*/ 361950 h 361950"/>
              <a:gd name="csX20" fmla="*/ 0 w 5674997"/>
              <a:gd name="csY20" fmla="*/ 361950 h 361950"/>
              <a:gd name="csX21" fmla="*/ 0 w 5674997"/>
              <a:gd name="csY21" fmla="*/ 0 h 3619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5674997" h="361950" extrusionOk="0">
                <a:moveTo>
                  <a:pt x="0" y="0"/>
                </a:moveTo>
                <a:cubicBezTo>
                  <a:pt x="203962" y="-8090"/>
                  <a:pt x="420250" y="15261"/>
                  <a:pt x="573805" y="0"/>
                </a:cubicBezTo>
                <a:cubicBezTo>
                  <a:pt x="727361" y="-15261"/>
                  <a:pt x="1010343" y="-29555"/>
                  <a:pt x="1261110" y="0"/>
                </a:cubicBezTo>
                <a:cubicBezTo>
                  <a:pt x="1511878" y="29555"/>
                  <a:pt x="1520053" y="16332"/>
                  <a:pt x="1778166" y="0"/>
                </a:cubicBezTo>
                <a:cubicBezTo>
                  <a:pt x="2036279" y="-16332"/>
                  <a:pt x="2268491" y="26058"/>
                  <a:pt x="2522221" y="0"/>
                </a:cubicBezTo>
                <a:cubicBezTo>
                  <a:pt x="2775951" y="-26058"/>
                  <a:pt x="2768299" y="-22256"/>
                  <a:pt x="2982526" y="0"/>
                </a:cubicBezTo>
                <a:cubicBezTo>
                  <a:pt x="3196753" y="22256"/>
                  <a:pt x="3278249" y="-21047"/>
                  <a:pt x="3442832" y="0"/>
                </a:cubicBezTo>
                <a:cubicBezTo>
                  <a:pt x="3607415" y="21047"/>
                  <a:pt x="3830510" y="-20850"/>
                  <a:pt x="4016637" y="0"/>
                </a:cubicBezTo>
                <a:cubicBezTo>
                  <a:pt x="4202765" y="20850"/>
                  <a:pt x="4309843" y="19384"/>
                  <a:pt x="4476942" y="0"/>
                </a:cubicBezTo>
                <a:cubicBezTo>
                  <a:pt x="4644042" y="-19384"/>
                  <a:pt x="4844432" y="14783"/>
                  <a:pt x="4937247" y="0"/>
                </a:cubicBezTo>
                <a:cubicBezTo>
                  <a:pt x="5030062" y="-14783"/>
                  <a:pt x="5336548" y="12730"/>
                  <a:pt x="5674997" y="0"/>
                </a:cubicBezTo>
                <a:cubicBezTo>
                  <a:pt x="5691512" y="117192"/>
                  <a:pt x="5687935" y="261370"/>
                  <a:pt x="5674997" y="361950"/>
                </a:cubicBezTo>
                <a:cubicBezTo>
                  <a:pt x="5338705" y="335520"/>
                  <a:pt x="5134241" y="326962"/>
                  <a:pt x="4930942" y="361950"/>
                </a:cubicBezTo>
                <a:cubicBezTo>
                  <a:pt x="4727643" y="396938"/>
                  <a:pt x="4385423" y="378178"/>
                  <a:pt x="4186887" y="361950"/>
                </a:cubicBezTo>
                <a:cubicBezTo>
                  <a:pt x="3988352" y="345722"/>
                  <a:pt x="3733827" y="384374"/>
                  <a:pt x="3556331" y="361950"/>
                </a:cubicBezTo>
                <a:cubicBezTo>
                  <a:pt x="3378835" y="339526"/>
                  <a:pt x="3195759" y="370731"/>
                  <a:pt x="3039276" y="361950"/>
                </a:cubicBezTo>
                <a:cubicBezTo>
                  <a:pt x="2882794" y="353169"/>
                  <a:pt x="2698503" y="361394"/>
                  <a:pt x="2408721" y="361950"/>
                </a:cubicBezTo>
                <a:cubicBezTo>
                  <a:pt x="2118940" y="362506"/>
                  <a:pt x="2083111" y="369710"/>
                  <a:pt x="1778166" y="361950"/>
                </a:cubicBezTo>
                <a:cubicBezTo>
                  <a:pt x="1473222" y="354190"/>
                  <a:pt x="1290364" y="392927"/>
                  <a:pt x="1090861" y="361950"/>
                </a:cubicBezTo>
                <a:cubicBezTo>
                  <a:pt x="891359" y="330973"/>
                  <a:pt x="755283" y="364217"/>
                  <a:pt x="573805" y="361950"/>
                </a:cubicBezTo>
                <a:cubicBezTo>
                  <a:pt x="392327" y="359683"/>
                  <a:pt x="208533" y="374003"/>
                  <a:pt x="0" y="361950"/>
                </a:cubicBezTo>
                <a:cubicBezTo>
                  <a:pt x="-7320" y="277211"/>
                  <a:pt x="-10686" y="166391"/>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13" name="Tekstvak 12">
            <a:extLst>
              <a:ext uri="{FF2B5EF4-FFF2-40B4-BE49-F238E27FC236}">
                <a16:creationId xmlns:a16="http://schemas.microsoft.com/office/drawing/2014/main" id="{F25C820F-835D-5D53-63BB-78138D43411C}"/>
              </a:ext>
            </a:extLst>
          </p:cNvPr>
          <p:cNvSpPr txBox="1"/>
          <p:nvPr/>
        </p:nvSpPr>
        <p:spPr>
          <a:xfrm>
            <a:off x="3699891" y="5048833"/>
            <a:ext cx="5476875" cy="830997"/>
          </a:xfrm>
          <a:prstGeom prst="rect">
            <a:avLst/>
          </a:prstGeom>
          <a:noFill/>
        </p:spPr>
        <p:txBody>
          <a:bodyPr wrap="square" rtlCol="0">
            <a:spAutoFit/>
          </a:bodyPr>
          <a:lstStyle/>
          <a:p>
            <a:r>
              <a:rPr lang="en-GB" sz="2400" b="1" dirty="0">
                <a:solidFill>
                  <a:schemeClr val="accent3"/>
                </a:solidFill>
                <a:latin typeface="Ink Free" panose="03080402000500000000" pitchFamily="66" charset="0"/>
                <a:cs typeface="Dreaming Outloud Script Pro" panose="020F0502020204030204" pitchFamily="66" charset="0"/>
              </a:rPr>
              <a:t>Specification requirement</a:t>
            </a:r>
          </a:p>
          <a:p>
            <a:r>
              <a:rPr lang="en-GB" sz="2400" dirty="0">
                <a:solidFill>
                  <a:schemeClr val="accent3"/>
                </a:solidFill>
                <a:latin typeface="Ink Free" panose="03080402000500000000" pitchFamily="66" charset="0"/>
                <a:cs typeface="Dreaming Outloud Script Pro" panose="020F0502020204030204" pitchFamily="66" charset="0"/>
              </a:rPr>
              <a:t>Facet = Attribute</a:t>
            </a:r>
          </a:p>
        </p:txBody>
      </p:sp>
      <p:sp>
        <p:nvSpPr>
          <p:cNvPr id="14" name="Vrije vorm: vorm 13">
            <a:extLst>
              <a:ext uri="{FF2B5EF4-FFF2-40B4-BE49-F238E27FC236}">
                <a16:creationId xmlns:a16="http://schemas.microsoft.com/office/drawing/2014/main" id="{B5E74C93-1089-5513-C8D1-DAF6DB610C6F}"/>
              </a:ext>
            </a:extLst>
          </p:cNvPr>
          <p:cNvSpPr/>
          <p:nvPr/>
        </p:nvSpPr>
        <p:spPr>
          <a:xfrm rot="1823444" flipV="1">
            <a:off x="2384803" y="4926376"/>
            <a:ext cx="1399685" cy="45719"/>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33168803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0530A9-395A-E89E-E704-2290A27E39F0}"/>
            </a:ext>
          </a:extLst>
        </p:cNvPr>
        <p:cNvGrpSpPr/>
        <p:nvPr/>
      </p:nvGrpSpPr>
      <p:grpSpPr>
        <a:xfrm>
          <a:off x="0" y="0"/>
          <a:ext cx="0" cy="0"/>
          <a:chOff x="0" y="0"/>
          <a:chExt cx="0" cy="0"/>
        </a:xfrm>
      </p:grpSpPr>
      <p:pic>
        <p:nvPicPr>
          <p:cNvPr id="5" name="Afbeelding 4">
            <a:extLst>
              <a:ext uri="{FF2B5EF4-FFF2-40B4-BE49-F238E27FC236}">
                <a16:creationId xmlns:a16="http://schemas.microsoft.com/office/drawing/2014/main" id="{1540F823-110F-A0F1-546C-5E0081E2D40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536575"/>
            <a:ext cx="12192000" cy="5784849"/>
          </a:xfrm>
          <a:prstGeom prst="rect">
            <a:avLst/>
          </a:prstGeom>
        </p:spPr>
      </p:pic>
      <p:sp>
        <p:nvSpPr>
          <p:cNvPr id="2" name="Rechthoek 1">
            <a:extLst>
              <a:ext uri="{FF2B5EF4-FFF2-40B4-BE49-F238E27FC236}">
                <a16:creationId xmlns:a16="http://schemas.microsoft.com/office/drawing/2014/main" id="{C2ACBA34-58AC-0DB7-CA1F-F9918529E01D}"/>
              </a:ext>
            </a:extLst>
          </p:cNvPr>
          <p:cNvSpPr/>
          <p:nvPr/>
        </p:nvSpPr>
        <p:spPr>
          <a:xfrm>
            <a:off x="4073592" y="3301263"/>
            <a:ext cx="5118534" cy="2666400"/>
          </a:xfrm>
          <a:custGeom>
            <a:avLst/>
            <a:gdLst>
              <a:gd name="csX0" fmla="*/ 0 w 5118534"/>
              <a:gd name="csY0" fmla="*/ 0 h 2666400"/>
              <a:gd name="csX1" fmla="*/ 588631 w 5118534"/>
              <a:gd name="csY1" fmla="*/ 0 h 2666400"/>
              <a:gd name="csX2" fmla="*/ 1279634 w 5118534"/>
              <a:gd name="csY2" fmla="*/ 0 h 2666400"/>
              <a:gd name="csX3" fmla="*/ 1817080 w 5118534"/>
              <a:gd name="csY3" fmla="*/ 0 h 2666400"/>
              <a:gd name="csX4" fmla="*/ 2559267 w 5118534"/>
              <a:gd name="csY4" fmla="*/ 0 h 2666400"/>
              <a:gd name="csX5" fmla="*/ 3045528 w 5118534"/>
              <a:gd name="csY5" fmla="*/ 0 h 2666400"/>
              <a:gd name="csX6" fmla="*/ 3531788 w 5118534"/>
              <a:gd name="csY6" fmla="*/ 0 h 2666400"/>
              <a:gd name="csX7" fmla="*/ 4120420 w 5118534"/>
              <a:gd name="csY7" fmla="*/ 0 h 2666400"/>
              <a:gd name="csX8" fmla="*/ 5118534 w 5118534"/>
              <a:gd name="csY8" fmla="*/ 0 h 2666400"/>
              <a:gd name="csX9" fmla="*/ 5118534 w 5118534"/>
              <a:gd name="csY9" fmla="*/ 586608 h 2666400"/>
              <a:gd name="csX10" fmla="*/ 5118534 w 5118534"/>
              <a:gd name="csY10" fmla="*/ 1253208 h 2666400"/>
              <a:gd name="csX11" fmla="*/ 5118534 w 5118534"/>
              <a:gd name="csY11" fmla="*/ 1973136 h 2666400"/>
              <a:gd name="csX12" fmla="*/ 5118534 w 5118534"/>
              <a:gd name="csY12" fmla="*/ 2666400 h 2666400"/>
              <a:gd name="csX13" fmla="*/ 4632273 w 5118534"/>
              <a:gd name="csY13" fmla="*/ 2666400 h 2666400"/>
              <a:gd name="csX14" fmla="*/ 3992457 w 5118534"/>
              <a:gd name="csY14" fmla="*/ 2666400 h 2666400"/>
              <a:gd name="csX15" fmla="*/ 3455010 w 5118534"/>
              <a:gd name="csY15" fmla="*/ 2666400 h 2666400"/>
              <a:gd name="csX16" fmla="*/ 2815194 w 5118534"/>
              <a:gd name="csY16" fmla="*/ 2666400 h 2666400"/>
              <a:gd name="csX17" fmla="*/ 2175377 w 5118534"/>
              <a:gd name="csY17" fmla="*/ 2666400 h 2666400"/>
              <a:gd name="csX18" fmla="*/ 1484375 w 5118534"/>
              <a:gd name="csY18" fmla="*/ 2666400 h 2666400"/>
              <a:gd name="csX19" fmla="*/ 946929 w 5118534"/>
              <a:gd name="csY19" fmla="*/ 2666400 h 2666400"/>
              <a:gd name="csX20" fmla="*/ 0 w 5118534"/>
              <a:gd name="csY20" fmla="*/ 2666400 h 2666400"/>
              <a:gd name="csX21" fmla="*/ 0 w 5118534"/>
              <a:gd name="csY21" fmla="*/ 2026464 h 2666400"/>
              <a:gd name="csX22" fmla="*/ 0 w 5118534"/>
              <a:gd name="csY22" fmla="*/ 1386528 h 2666400"/>
              <a:gd name="csX23" fmla="*/ 0 w 5118534"/>
              <a:gd name="csY23" fmla="*/ 719928 h 2666400"/>
              <a:gd name="csX24" fmla="*/ 0 w 5118534"/>
              <a:gd name="csY24" fmla="*/ 0 h 26664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5118534" h="2666400" extrusionOk="0">
                <a:moveTo>
                  <a:pt x="0" y="0"/>
                </a:moveTo>
                <a:cubicBezTo>
                  <a:pt x="275539" y="22511"/>
                  <a:pt x="419513" y="-22306"/>
                  <a:pt x="588631" y="0"/>
                </a:cubicBezTo>
                <a:cubicBezTo>
                  <a:pt x="757749" y="22306"/>
                  <a:pt x="991223" y="-8771"/>
                  <a:pt x="1279634" y="0"/>
                </a:cubicBezTo>
                <a:cubicBezTo>
                  <a:pt x="1568045" y="8771"/>
                  <a:pt x="1707804" y="2529"/>
                  <a:pt x="1817080" y="0"/>
                </a:cubicBezTo>
                <a:cubicBezTo>
                  <a:pt x="1926356" y="-2529"/>
                  <a:pt x="2313706" y="33454"/>
                  <a:pt x="2559267" y="0"/>
                </a:cubicBezTo>
                <a:cubicBezTo>
                  <a:pt x="2804828" y="-33454"/>
                  <a:pt x="2837748" y="-5121"/>
                  <a:pt x="3045528" y="0"/>
                </a:cubicBezTo>
                <a:cubicBezTo>
                  <a:pt x="3253308" y="5121"/>
                  <a:pt x="3304979" y="-22962"/>
                  <a:pt x="3531788" y="0"/>
                </a:cubicBezTo>
                <a:cubicBezTo>
                  <a:pt x="3758597" y="22962"/>
                  <a:pt x="3901853" y="14885"/>
                  <a:pt x="4120420" y="0"/>
                </a:cubicBezTo>
                <a:cubicBezTo>
                  <a:pt x="4338987" y="-14885"/>
                  <a:pt x="4626953" y="26738"/>
                  <a:pt x="5118534" y="0"/>
                </a:cubicBezTo>
                <a:cubicBezTo>
                  <a:pt x="5101665" y="117849"/>
                  <a:pt x="5142187" y="335382"/>
                  <a:pt x="5118534" y="586608"/>
                </a:cubicBezTo>
                <a:cubicBezTo>
                  <a:pt x="5094881" y="837834"/>
                  <a:pt x="5110822" y="961683"/>
                  <a:pt x="5118534" y="1253208"/>
                </a:cubicBezTo>
                <a:cubicBezTo>
                  <a:pt x="5126246" y="1544733"/>
                  <a:pt x="5152719" y="1625694"/>
                  <a:pt x="5118534" y="1973136"/>
                </a:cubicBezTo>
                <a:cubicBezTo>
                  <a:pt x="5084349" y="2320578"/>
                  <a:pt x="5152619" y="2487159"/>
                  <a:pt x="5118534" y="2666400"/>
                </a:cubicBezTo>
                <a:cubicBezTo>
                  <a:pt x="4977256" y="2658854"/>
                  <a:pt x="4756533" y="2681931"/>
                  <a:pt x="4632273" y="2666400"/>
                </a:cubicBezTo>
                <a:cubicBezTo>
                  <a:pt x="4508013" y="2650869"/>
                  <a:pt x="4308536" y="2694042"/>
                  <a:pt x="3992457" y="2666400"/>
                </a:cubicBezTo>
                <a:cubicBezTo>
                  <a:pt x="3676378" y="2638758"/>
                  <a:pt x="3718940" y="2659106"/>
                  <a:pt x="3455010" y="2666400"/>
                </a:cubicBezTo>
                <a:cubicBezTo>
                  <a:pt x="3191080" y="2673694"/>
                  <a:pt x="3126172" y="2692290"/>
                  <a:pt x="2815194" y="2666400"/>
                </a:cubicBezTo>
                <a:cubicBezTo>
                  <a:pt x="2504216" y="2640510"/>
                  <a:pt x="2366791" y="2641078"/>
                  <a:pt x="2175377" y="2666400"/>
                </a:cubicBezTo>
                <a:cubicBezTo>
                  <a:pt x="1983963" y="2691722"/>
                  <a:pt x="1758855" y="2673313"/>
                  <a:pt x="1484375" y="2666400"/>
                </a:cubicBezTo>
                <a:cubicBezTo>
                  <a:pt x="1209895" y="2659487"/>
                  <a:pt x="1071005" y="2642896"/>
                  <a:pt x="946929" y="2666400"/>
                </a:cubicBezTo>
                <a:cubicBezTo>
                  <a:pt x="822853" y="2689904"/>
                  <a:pt x="445752" y="2681667"/>
                  <a:pt x="0" y="2666400"/>
                </a:cubicBezTo>
                <a:cubicBezTo>
                  <a:pt x="-19272" y="2420693"/>
                  <a:pt x="31755" y="2187031"/>
                  <a:pt x="0" y="2026464"/>
                </a:cubicBezTo>
                <a:cubicBezTo>
                  <a:pt x="-31755" y="1865897"/>
                  <a:pt x="4333" y="1636897"/>
                  <a:pt x="0" y="1386528"/>
                </a:cubicBezTo>
                <a:cubicBezTo>
                  <a:pt x="-4333" y="1136159"/>
                  <a:pt x="12941" y="863446"/>
                  <a:pt x="0" y="719928"/>
                </a:cubicBezTo>
                <a:cubicBezTo>
                  <a:pt x="-12941" y="576410"/>
                  <a:pt x="11170" y="305769"/>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Tree>
    <p:extLst>
      <p:ext uri="{BB962C8B-B14F-4D97-AF65-F5344CB8AC3E}">
        <p14:creationId xmlns:p14="http://schemas.microsoft.com/office/powerpoint/2010/main" val="11622763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CCC6821-9F78-0073-EDD4-64A7CBA3A5F2}"/>
            </a:ext>
          </a:extLst>
        </p:cNvPr>
        <p:cNvGrpSpPr/>
        <p:nvPr/>
      </p:nvGrpSpPr>
      <p:grpSpPr>
        <a:xfrm>
          <a:off x="0" y="0"/>
          <a:ext cx="0" cy="0"/>
          <a:chOff x="0" y="0"/>
          <a:chExt cx="0" cy="0"/>
        </a:xfrm>
      </p:grpSpPr>
      <p:pic>
        <p:nvPicPr>
          <p:cNvPr id="3" name="Afbeelding 2">
            <a:extLst>
              <a:ext uri="{FF2B5EF4-FFF2-40B4-BE49-F238E27FC236}">
                <a16:creationId xmlns:a16="http://schemas.microsoft.com/office/drawing/2014/main" id="{2FBB4D72-F798-7F46-4451-6E29D2C1AEE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175222"/>
            <a:ext cx="12192000" cy="6505816"/>
          </a:xfrm>
          <a:prstGeom prst="rect">
            <a:avLst/>
          </a:prstGeom>
        </p:spPr>
      </p:pic>
      <p:sp>
        <p:nvSpPr>
          <p:cNvPr id="2" name="Tekstvak 1">
            <a:extLst>
              <a:ext uri="{FF2B5EF4-FFF2-40B4-BE49-F238E27FC236}">
                <a16:creationId xmlns:a16="http://schemas.microsoft.com/office/drawing/2014/main" id="{9D018F68-4D79-37C9-E528-CF0271B4D82E}"/>
              </a:ext>
            </a:extLst>
          </p:cNvPr>
          <p:cNvSpPr txBox="1"/>
          <p:nvPr/>
        </p:nvSpPr>
        <p:spPr>
          <a:xfrm>
            <a:off x="8470918" y="5944647"/>
            <a:ext cx="3721082" cy="461665"/>
          </a:xfrm>
          <a:prstGeom prst="rect">
            <a:avLst/>
          </a:prstGeom>
          <a:noFill/>
        </p:spPr>
        <p:txBody>
          <a:bodyPr wrap="square" rtlCol="0">
            <a:spAutoFit/>
          </a:bodyPr>
          <a:lstStyle/>
          <a:p>
            <a:pPr algn="r"/>
            <a:r>
              <a:rPr lang="en-GB" sz="2400" b="1" dirty="0">
                <a:solidFill>
                  <a:schemeClr val="accent3"/>
                </a:solidFill>
                <a:latin typeface="Ink Free" panose="03080402000500000000" pitchFamily="66" charset="0"/>
                <a:cs typeface="Dreaming Outloud Script Pro" panose="020F0502020204030204" pitchFamily="66" charset="0"/>
              </a:rPr>
              <a:t>Specification Requirements</a:t>
            </a:r>
          </a:p>
        </p:txBody>
      </p:sp>
      <p:sp>
        <p:nvSpPr>
          <p:cNvPr id="4" name="Rechthoek 3">
            <a:extLst>
              <a:ext uri="{FF2B5EF4-FFF2-40B4-BE49-F238E27FC236}">
                <a16:creationId xmlns:a16="http://schemas.microsoft.com/office/drawing/2014/main" id="{44D8BC53-1994-96D1-7A2A-DBEB581C0BBF}"/>
              </a:ext>
            </a:extLst>
          </p:cNvPr>
          <p:cNvSpPr/>
          <p:nvPr/>
        </p:nvSpPr>
        <p:spPr>
          <a:xfrm>
            <a:off x="664108" y="3019424"/>
            <a:ext cx="11461217" cy="2925223"/>
          </a:xfrm>
          <a:custGeom>
            <a:avLst/>
            <a:gdLst>
              <a:gd name="csX0" fmla="*/ 0 w 11461217"/>
              <a:gd name="csY0" fmla="*/ 0 h 2925223"/>
              <a:gd name="csX1" fmla="*/ 559577 w 11461217"/>
              <a:gd name="csY1" fmla="*/ 0 h 2925223"/>
              <a:gd name="csX2" fmla="*/ 1348378 w 11461217"/>
              <a:gd name="csY2" fmla="*/ 0 h 2925223"/>
              <a:gd name="csX3" fmla="*/ 1793343 w 11461217"/>
              <a:gd name="csY3" fmla="*/ 0 h 2925223"/>
              <a:gd name="csX4" fmla="*/ 2696757 w 11461217"/>
              <a:gd name="csY4" fmla="*/ 0 h 2925223"/>
              <a:gd name="csX5" fmla="*/ 3027110 w 11461217"/>
              <a:gd name="csY5" fmla="*/ 0 h 2925223"/>
              <a:gd name="csX6" fmla="*/ 3357462 w 11461217"/>
              <a:gd name="csY6" fmla="*/ 0 h 2925223"/>
              <a:gd name="csX7" fmla="*/ 3917039 w 11461217"/>
              <a:gd name="csY7" fmla="*/ 0 h 2925223"/>
              <a:gd name="csX8" fmla="*/ 4247392 w 11461217"/>
              <a:gd name="csY8" fmla="*/ 0 h 2925223"/>
              <a:gd name="csX9" fmla="*/ 4577745 w 11461217"/>
              <a:gd name="csY9" fmla="*/ 0 h 2925223"/>
              <a:gd name="csX10" fmla="*/ 5022710 w 11461217"/>
              <a:gd name="csY10" fmla="*/ 0 h 2925223"/>
              <a:gd name="csX11" fmla="*/ 5353063 w 11461217"/>
              <a:gd name="csY11" fmla="*/ 0 h 2925223"/>
              <a:gd name="csX12" fmla="*/ 5798027 w 11461217"/>
              <a:gd name="csY12" fmla="*/ 0 h 2925223"/>
              <a:gd name="csX13" fmla="*/ 6128380 w 11461217"/>
              <a:gd name="csY13" fmla="*/ 0 h 2925223"/>
              <a:gd name="csX14" fmla="*/ 6917182 w 11461217"/>
              <a:gd name="csY14" fmla="*/ 0 h 2925223"/>
              <a:gd name="csX15" fmla="*/ 7591371 w 11461217"/>
              <a:gd name="csY15" fmla="*/ 0 h 2925223"/>
              <a:gd name="csX16" fmla="*/ 7921724 w 11461217"/>
              <a:gd name="csY16" fmla="*/ 0 h 2925223"/>
              <a:gd name="csX17" fmla="*/ 8825137 w 11461217"/>
              <a:gd name="csY17" fmla="*/ 0 h 2925223"/>
              <a:gd name="csX18" fmla="*/ 9384714 w 11461217"/>
              <a:gd name="csY18" fmla="*/ 0 h 2925223"/>
              <a:gd name="csX19" fmla="*/ 9715067 w 11461217"/>
              <a:gd name="csY19" fmla="*/ 0 h 2925223"/>
              <a:gd name="csX20" fmla="*/ 10618480 w 11461217"/>
              <a:gd name="csY20" fmla="*/ 0 h 2925223"/>
              <a:gd name="csX21" fmla="*/ 11461217 w 11461217"/>
              <a:gd name="csY21" fmla="*/ 0 h 2925223"/>
              <a:gd name="csX22" fmla="*/ 11461217 w 11461217"/>
              <a:gd name="csY22" fmla="*/ 526540 h 2925223"/>
              <a:gd name="csX23" fmla="*/ 11461217 w 11461217"/>
              <a:gd name="csY23" fmla="*/ 1170089 h 2925223"/>
              <a:gd name="csX24" fmla="*/ 11461217 w 11461217"/>
              <a:gd name="csY24" fmla="*/ 1725882 h 2925223"/>
              <a:gd name="csX25" fmla="*/ 11461217 w 11461217"/>
              <a:gd name="csY25" fmla="*/ 2369431 h 2925223"/>
              <a:gd name="csX26" fmla="*/ 11461217 w 11461217"/>
              <a:gd name="csY26" fmla="*/ 2925223 h 2925223"/>
              <a:gd name="csX27" fmla="*/ 11130864 w 11461217"/>
              <a:gd name="csY27" fmla="*/ 2925223 h 2925223"/>
              <a:gd name="csX28" fmla="*/ 10800512 w 11461217"/>
              <a:gd name="csY28" fmla="*/ 2925223 h 2925223"/>
              <a:gd name="csX29" fmla="*/ 10240934 w 11461217"/>
              <a:gd name="csY29" fmla="*/ 2925223 h 2925223"/>
              <a:gd name="csX30" fmla="*/ 9566745 w 11461217"/>
              <a:gd name="csY30" fmla="*/ 2925223 h 2925223"/>
              <a:gd name="csX31" fmla="*/ 8777944 w 11461217"/>
              <a:gd name="csY31" fmla="*/ 2925223 h 2925223"/>
              <a:gd name="csX32" fmla="*/ 7874530 w 11461217"/>
              <a:gd name="csY32" fmla="*/ 2925223 h 2925223"/>
              <a:gd name="csX33" fmla="*/ 7429565 w 11461217"/>
              <a:gd name="csY33" fmla="*/ 2925223 h 2925223"/>
              <a:gd name="csX34" fmla="*/ 6869988 w 11461217"/>
              <a:gd name="csY34" fmla="*/ 2925223 h 2925223"/>
              <a:gd name="csX35" fmla="*/ 5966575 w 11461217"/>
              <a:gd name="csY35" fmla="*/ 2925223 h 2925223"/>
              <a:gd name="csX36" fmla="*/ 5521610 w 11461217"/>
              <a:gd name="csY36" fmla="*/ 2925223 h 2925223"/>
              <a:gd name="csX37" fmla="*/ 4732808 w 11461217"/>
              <a:gd name="csY37" fmla="*/ 2925223 h 2925223"/>
              <a:gd name="csX38" fmla="*/ 3829395 w 11461217"/>
              <a:gd name="csY38" fmla="*/ 2925223 h 2925223"/>
              <a:gd name="csX39" fmla="*/ 2925981 w 11461217"/>
              <a:gd name="csY39" fmla="*/ 2925223 h 2925223"/>
              <a:gd name="csX40" fmla="*/ 2366404 w 11461217"/>
              <a:gd name="csY40" fmla="*/ 2925223 h 2925223"/>
              <a:gd name="csX41" fmla="*/ 1577603 w 11461217"/>
              <a:gd name="csY41" fmla="*/ 2925223 h 2925223"/>
              <a:gd name="csX42" fmla="*/ 1132638 w 11461217"/>
              <a:gd name="csY42" fmla="*/ 2925223 h 2925223"/>
              <a:gd name="csX43" fmla="*/ 0 w 11461217"/>
              <a:gd name="csY43" fmla="*/ 2925223 h 2925223"/>
              <a:gd name="csX44" fmla="*/ 0 w 11461217"/>
              <a:gd name="csY44" fmla="*/ 2369431 h 2925223"/>
              <a:gd name="csX45" fmla="*/ 0 w 11461217"/>
              <a:gd name="csY45" fmla="*/ 1842890 h 2925223"/>
              <a:gd name="csX46" fmla="*/ 0 w 11461217"/>
              <a:gd name="csY46" fmla="*/ 1287098 h 2925223"/>
              <a:gd name="csX47" fmla="*/ 0 w 11461217"/>
              <a:gd name="csY47" fmla="*/ 760558 h 2925223"/>
              <a:gd name="csX48" fmla="*/ 0 w 11461217"/>
              <a:gd name="csY48" fmla="*/ 0 h 292522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Lst>
            <a:rect l="l" t="t" r="r" b="b"/>
            <a:pathLst>
              <a:path w="11461217" h="2925223" extrusionOk="0">
                <a:moveTo>
                  <a:pt x="0" y="0"/>
                </a:moveTo>
                <a:cubicBezTo>
                  <a:pt x="151616" y="-15572"/>
                  <a:pt x="291809" y="2242"/>
                  <a:pt x="559577" y="0"/>
                </a:cubicBezTo>
                <a:cubicBezTo>
                  <a:pt x="827345" y="-2242"/>
                  <a:pt x="1155347" y="16294"/>
                  <a:pt x="1348378" y="0"/>
                </a:cubicBezTo>
                <a:cubicBezTo>
                  <a:pt x="1541409" y="-16294"/>
                  <a:pt x="1631898" y="6294"/>
                  <a:pt x="1793343" y="0"/>
                </a:cubicBezTo>
                <a:cubicBezTo>
                  <a:pt x="1954789" y="-6294"/>
                  <a:pt x="2494376" y="15818"/>
                  <a:pt x="2696757" y="0"/>
                </a:cubicBezTo>
                <a:cubicBezTo>
                  <a:pt x="2899138" y="-15818"/>
                  <a:pt x="2947756" y="9209"/>
                  <a:pt x="3027110" y="0"/>
                </a:cubicBezTo>
                <a:cubicBezTo>
                  <a:pt x="3106464" y="-9209"/>
                  <a:pt x="3227777" y="-7379"/>
                  <a:pt x="3357462" y="0"/>
                </a:cubicBezTo>
                <a:cubicBezTo>
                  <a:pt x="3487147" y="7379"/>
                  <a:pt x="3763193" y="3889"/>
                  <a:pt x="3917039" y="0"/>
                </a:cubicBezTo>
                <a:cubicBezTo>
                  <a:pt x="4070885" y="-3889"/>
                  <a:pt x="4155404" y="2827"/>
                  <a:pt x="4247392" y="0"/>
                </a:cubicBezTo>
                <a:cubicBezTo>
                  <a:pt x="4339380" y="-2827"/>
                  <a:pt x="4489433" y="-5741"/>
                  <a:pt x="4577745" y="0"/>
                </a:cubicBezTo>
                <a:cubicBezTo>
                  <a:pt x="4666057" y="5741"/>
                  <a:pt x="4857229" y="15938"/>
                  <a:pt x="5022710" y="0"/>
                </a:cubicBezTo>
                <a:cubicBezTo>
                  <a:pt x="5188192" y="-15938"/>
                  <a:pt x="5282602" y="-3943"/>
                  <a:pt x="5353063" y="0"/>
                </a:cubicBezTo>
                <a:cubicBezTo>
                  <a:pt x="5423524" y="3943"/>
                  <a:pt x="5679216" y="9486"/>
                  <a:pt x="5798027" y="0"/>
                </a:cubicBezTo>
                <a:cubicBezTo>
                  <a:pt x="5916838" y="-9486"/>
                  <a:pt x="5974120" y="4032"/>
                  <a:pt x="6128380" y="0"/>
                </a:cubicBezTo>
                <a:cubicBezTo>
                  <a:pt x="6282640" y="-4032"/>
                  <a:pt x="6637515" y="28380"/>
                  <a:pt x="6917182" y="0"/>
                </a:cubicBezTo>
                <a:cubicBezTo>
                  <a:pt x="7196849" y="-28380"/>
                  <a:pt x="7441148" y="-33044"/>
                  <a:pt x="7591371" y="0"/>
                </a:cubicBezTo>
                <a:cubicBezTo>
                  <a:pt x="7741594" y="33044"/>
                  <a:pt x="7851166" y="-2634"/>
                  <a:pt x="7921724" y="0"/>
                </a:cubicBezTo>
                <a:cubicBezTo>
                  <a:pt x="7992282" y="2634"/>
                  <a:pt x="8448641" y="32573"/>
                  <a:pt x="8825137" y="0"/>
                </a:cubicBezTo>
                <a:cubicBezTo>
                  <a:pt x="9201633" y="-32573"/>
                  <a:pt x="9268334" y="-19399"/>
                  <a:pt x="9384714" y="0"/>
                </a:cubicBezTo>
                <a:cubicBezTo>
                  <a:pt x="9501094" y="19399"/>
                  <a:pt x="9636735" y="734"/>
                  <a:pt x="9715067" y="0"/>
                </a:cubicBezTo>
                <a:cubicBezTo>
                  <a:pt x="9793399" y="-734"/>
                  <a:pt x="10336786" y="-5141"/>
                  <a:pt x="10618480" y="0"/>
                </a:cubicBezTo>
                <a:cubicBezTo>
                  <a:pt x="10900174" y="5141"/>
                  <a:pt x="11189148" y="-1287"/>
                  <a:pt x="11461217" y="0"/>
                </a:cubicBezTo>
                <a:cubicBezTo>
                  <a:pt x="11439445" y="116918"/>
                  <a:pt x="11435012" y="294040"/>
                  <a:pt x="11461217" y="526540"/>
                </a:cubicBezTo>
                <a:cubicBezTo>
                  <a:pt x="11487422" y="759040"/>
                  <a:pt x="11458026" y="859098"/>
                  <a:pt x="11461217" y="1170089"/>
                </a:cubicBezTo>
                <a:cubicBezTo>
                  <a:pt x="11464408" y="1481080"/>
                  <a:pt x="11449174" y="1602579"/>
                  <a:pt x="11461217" y="1725882"/>
                </a:cubicBezTo>
                <a:cubicBezTo>
                  <a:pt x="11473260" y="1849185"/>
                  <a:pt x="11458789" y="2182889"/>
                  <a:pt x="11461217" y="2369431"/>
                </a:cubicBezTo>
                <a:cubicBezTo>
                  <a:pt x="11463645" y="2555973"/>
                  <a:pt x="11459062" y="2745918"/>
                  <a:pt x="11461217" y="2925223"/>
                </a:cubicBezTo>
                <a:cubicBezTo>
                  <a:pt x="11389259" y="2927238"/>
                  <a:pt x="11258407" y="2910331"/>
                  <a:pt x="11130864" y="2925223"/>
                </a:cubicBezTo>
                <a:cubicBezTo>
                  <a:pt x="11003321" y="2940115"/>
                  <a:pt x="10932717" y="2939146"/>
                  <a:pt x="10800512" y="2925223"/>
                </a:cubicBezTo>
                <a:cubicBezTo>
                  <a:pt x="10668307" y="2911300"/>
                  <a:pt x="10506379" y="2909959"/>
                  <a:pt x="10240934" y="2925223"/>
                </a:cubicBezTo>
                <a:cubicBezTo>
                  <a:pt x="9975489" y="2940487"/>
                  <a:pt x="9820143" y="2928448"/>
                  <a:pt x="9566745" y="2925223"/>
                </a:cubicBezTo>
                <a:cubicBezTo>
                  <a:pt x="9313347" y="2921998"/>
                  <a:pt x="9084055" y="2917117"/>
                  <a:pt x="8777944" y="2925223"/>
                </a:cubicBezTo>
                <a:cubicBezTo>
                  <a:pt x="8471833" y="2933329"/>
                  <a:pt x="8236141" y="2899392"/>
                  <a:pt x="7874530" y="2925223"/>
                </a:cubicBezTo>
                <a:cubicBezTo>
                  <a:pt x="7512919" y="2951054"/>
                  <a:pt x="7624396" y="2910745"/>
                  <a:pt x="7429565" y="2925223"/>
                </a:cubicBezTo>
                <a:cubicBezTo>
                  <a:pt x="7234735" y="2939701"/>
                  <a:pt x="7022016" y="2936570"/>
                  <a:pt x="6869988" y="2925223"/>
                </a:cubicBezTo>
                <a:cubicBezTo>
                  <a:pt x="6717960" y="2913876"/>
                  <a:pt x="6346271" y="2921393"/>
                  <a:pt x="5966575" y="2925223"/>
                </a:cubicBezTo>
                <a:cubicBezTo>
                  <a:pt x="5586879" y="2929053"/>
                  <a:pt x="5716864" y="2942023"/>
                  <a:pt x="5521610" y="2925223"/>
                </a:cubicBezTo>
                <a:cubicBezTo>
                  <a:pt x="5326357" y="2908423"/>
                  <a:pt x="4944612" y="2892953"/>
                  <a:pt x="4732808" y="2925223"/>
                </a:cubicBezTo>
                <a:cubicBezTo>
                  <a:pt x="4521004" y="2957493"/>
                  <a:pt x="4231835" y="2938578"/>
                  <a:pt x="3829395" y="2925223"/>
                </a:cubicBezTo>
                <a:cubicBezTo>
                  <a:pt x="3426955" y="2911868"/>
                  <a:pt x="3164493" y="2919456"/>
                  <a:pt x="2925981" y="2925223"/>
                </a:cubicBezTo>
                <a:cubicBezTo>
                  <a:pt x="2687469" y="2930990"/>
                  <a:pt x="2573476" y="2935958"/>
                  <a:pt x="2366404" y="2925223"/>
                </a:cubicBezTo>
                <a:cubicBezTo>
                  <a:pt x="2159332" y="2914488"/>
                  <a:pt x="1737918" y="2906005"/>
                  <a:pt x="1577603" y="2925223"/>
                </a:cubicBezTo>
                <a:cubicBezTo>
                  <a:pt x="1417288" y="2944441"/>
                  <a:pt x="1320047" y="2944778"/>
                  <a:pt x="1132638" y="2925223"/>
                </a:cubicBezTo>
                <a:cubicBezTo>
                  <a:pt x="945230" y="2905668"/>
                  <a:pt x="413257" y="2980754"/>
                  <a:pt x="0" y="2925223"/>
                </a:cubicBezTo>
                <a:cubicBezTo>
                  <a:pt x="6755" y="2660475"/>
                  <a:pt x="-19111" y="2505377"/>
                  <a:pt x="0" y="2369431"/>
                </a:cubicBezTo>
                <a:cubicBezTo>
                  <a:pt x="19111" y="2233485"/>
                  <a:pt x="19376" y="2017185"/>
                  <a:pt x="0" y="1842890"/>
                </a:cubicBezTo>
                <a:cubicBezTo>
                  <a:pt x="-19376" y="1668595"/>
                  <a:pt x="2873" y="1445373"/>
                  <a:pt x="0" y="1287098"/>
                </a:cubicBezTo>
                <a:cubicBezTo>
                  <a:pt x="-2873" y="1128823"/>
                  <a:pt x="-19717" y="962299"/>
                  <a:pt x="0" y="760558"/>
                </a:cubicBezTo>
                <a:cubicBezTo>
                  <a:pt x="19717" y="558817"/>
                  <a:pt x="455" y="191022"/>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Tree>
    <p:extLst>
      <p:ext uri="{BB962C8B-B14F-4D97-AF65-F5344CB8AC3E}">
        <p14:creationId xmlns:p14="http://schemas.microsoft.com/office/powerpoint/2010/main" val="15077165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B6FD5AE-7742-D59D-A3AB-F7F169ED8061}"/>
            </a:ext>
          </a:extLst>
        </p:cNvPr>
        <p:cNvGrpSpPr/>
        <p:nvPr/>
      </p:nvGrpSpPr>
      <p:grpSpPr>
        <a:xfrm>
          <a:off x="0" y="0"/>
          <a:ext cx="0" cy="0"/>
          <a:chOff x="0" y="0"/>
          <a:chExt cx="0" cy="0"/>
        </a:xfrm>
      </p:grpSpPr>
      <p:pic>
        <p:nvPicPr>
          <p:cNvPr id="3" name="Afbeelding 2">
            <a:extLst>
              <a:ext uri="{FF2B5EF4-FFF2-40B4-BE49-F238E27FC236}">
                <a16:creationId xmlns:a16="http://schemas.microsoft.com/office/drawing/2014/main" id="{9D9E3CEB-D417-B880-F4AE-2D0C6673293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175222"/>
            <a:ext cx="12192000" cy="6505816"/>
          </a:xfrm>
          <a:prstGeom prst="rect">
            <a:avLst/>
          </a:prstGeom>
        </p:spPr>
      </p:pic>
      <p:sp>
        <p:nvSpPr>
          <p:cNvPr id="5" name="Tekstvak 4">
            <a:extLst>
              <a:ext uri="{FF2B5EF4-FFF2-40B4-BE49-F238E27FC236}">
                <a16:creationId xmlns:a16="http://schemas.microsoft.com/office/drawing/2014/main" id="{4BD7809D-8F24-7CFC-32A5-B5C48C11CB00}"/>
              </a:ext>
            </a:extLst>
          </p:cNvPr>
          <p:cNvSpPr txBox="1"/>
          <p:nvPr/>
        </p:nvSpPr>
        <p:spPr>
          <a:xfrm>
            <a:off x="9299593" y="2607391"/>
            <a:ext cx="2892407" cy="461665"/>
          </a:xfrm>
          <a:prstGeom prst="rect">
            <a:avLst/>
          </a:prstGeom>
          <a:noFill/>
        </p:spPr>
        <p:txBody>
          <a:bodyPr wrap="square" rtlCol="0">
            <a:spAutoFit/>
          </a:bodyPr>
          <a:lstStyle/>
          <a:p>
            <a:pPr algn="r"/>
            <a:r>
              <a:rPr lang="en-GB" sz="2400" b="1" dirty="0">
                <a:solidFill>
                  <a:schemeClr val="accent3"/>
                </a:solidFill>
                <a:latin typeface="Ink Free" panose="03080402000500000000" pitchFamily="66" charset="0"/>
                <a:cs typeface="Dreaming Outloud Script Pro" panose="020F0502020204030204" pitchFamily="66" charset="0"/>
              </a:rPr>
              <a:t>Requirement Facets</a:t>
            </a:r>
          </a:p>
        </p:txBody>
      </p:sp>
      <p:sp>
        <p:nvSpPr>
          <p:cNvPr id="6" name="Rechthoek 5">
            <a:extLst>
              <a:ext uri="{FF2B5EF4-FFF2-40B4-BE49-F238E27FC236}">
                <a16:creationId xmlns:a16="http://schemas.microsoft.com/office/drawing/2014/main" id="{A2EC4560-410F-3F59-C863-E697C7705FC2}"/>
              </a:ext>
            </a:extLst>
          </p:cNvPr>
          <p:cNvSpPr/>
          <p:nvPr/>
        </p:nvSpPr>
        <p:spPr>
          <a:xfrm>
            <a:off x="664108" y="3160640"/>
            <a:ext cx="11461217" cy="1079643"/>
          </a:xfrm>
          <a:custGeom>
            <a:avLst/>
            <a:gdLst>
              <a:gd name="csX0" fmla="*/ 0 w 11461217"/>
              <a:gd name="csY0" fmla="*/ 0 h 1079643"/>
              <a:gd name="csX1" fmla="*/ 559577 w 11461217"/>
              <a:gd name="csY1" fmla="*/ 0 h 1079643"/>
              <a:gd name="csX2" fmla="*/ 1348378 w 11461217"/>
              <a:gd name="csY2" fmla="*/ 0 h 1079643"/>
              <a:gd name="csX3" fmla="*/ 1793343 w 11461217"/>
              <a:gd name="csY3" fmla="*/ 0 h 1079643"/>
              <a:gd name="csX4" fmla="*/ 2696757 w 11461217"/>
              <a:gd name="csY4" fmla="*/ 0 h 1079643"/>
              <a:gd name="csX5" fmla="*/ 3027110 w 11461217"/>
              <a:gd name="csY5" fmla="*/ 0 h 1079643"/>
              <a:gd name="csX6" fmla="*/ 3357462 w 11461217"/>
              <a:gd name="csY6" fmla="*/ 0 h 1079643"/>
              <a:gd name="csX7" fmla="*/ 3917039 w 11461217"/>
              <a:gd name="csY7" fmla="*/ 0 h 1079643"/>
              <a:gd name="csX8" fmla="*/ 4247392 w 11461217"/>
              <a:gd name="csY8" fmla="*/ 0 h 1079643"/>
              <a:gd name="csX9" fmla="*/ 4577745 w 11461217"/>
              <a:gd name="csY9" fmla="*/ 0 h 1079643"/>
              <a:gd name="csX10" fmla="*/ 5022710 w 11461217"/>
              <a:gd name="csY10" fmla="*/ 0 h 1079643"/>
              <a:gd name="csX11" fmla="*/ 5353063 w 11461217"/>
              <a:gd name="csY11" fmla="*/ 0 h 1079643"/>
              <a:gd name="csX12" fmla="*/ 5798027 w 11461217"/>
              <a:gd name="csY12" fmla="*/ 0 h 1079643"/>
              <a:gd name="csX13" fmla="*/ 6128380 w 11461217"/>
              <a:gd name="csY13" fmla="*/ 0 h 1079643"/>
              <a:gd name="csX14" fmla="*/ 6917182 w 11461217"/>
              <a:gd name="csY14" fmla="*/ 0 h 1079643"/>
              <a:gd name="csX15" fmla="*/ 7591371 w 11461217"/>
              <a:gd name="csY15" fmla="*/ 0 h 1079643"/>
              <a:gd name="csX16" fmla="*/ 7921724 w 11461217"/>
              <a:gd name="csY16" fmla="*/ 0 h 1079643"/>
              <a:gd name="csX17" fmla="*/ 8825137 w 11461217"/>
              <a:gd name="csY17" fmla="*/ 0 h 1079643"/>
              <a:gd name="csX18" fmla="*/ 9384714 w 11461217"/>
              <a:gd name="csY18" fmla="*/ 0 h 1079643"/>
              <a:gd name="csX19" fmla="*/ 9715067 w 11461217"/>
              <a:gd name="csY19" fmla="*/ 0 h 1079643"/>
              <a:gd name="csX20" fmla="*/ 10618480 w 11461217"/>
              <a:gd name="csY20" fmla="*/ 0 h 1079643"/>
              <a:gd name="csX21" fmla="*/ 11461217 w 11461217"/>
              <a:gd name="csY21" fmla="*/ 0 h 1079643"/>
              <a:gd name="csX22" fmla="*/ 11461217 w 11461217"/>
              <a:gd name="csY22" fmla="*/ 518229 h 1079643"/>
              <a:gd name="csX23" fmla="*/ 11461217 w 11461217"/>
              <a:gd name="csY23" fmla="*/ 1079643 h 1079643"/>
              <a:gd name="csX24" fmla="*/ 10901640 w 11461217"/>
              <a:gd name="csY24" fmla="*/ 1079643 h 1079643"/>
              <a:gd name="csX25" fmla="*/ 10227451 w 11461217"/>
              <a:gd name="csY25" fmla="*/ 1079643 h 1079643"/>
              <a:gd name="csX26" fmla="*/ 9553261 w 11461217"/>
              <a:gd name="csY26" fmla="*/ 1079643 h 1079643"/>
              <a:gd name="csX27" fmla="*/ 9108297 w 11461217"/>
              <a:gd name="csY27" fmla="*/ 1079643 h 1079643"/>
              <a:gd name="csX28" fmla="*/ 8777944 w 11461217"/>
              <a:gd name="csY28" fmla="*/ 1079643 h 1079643"/>
              <a:gd name="csX29" fmla="*/ 8218367 w 11461217"/>
              <a:gd name="csY29" fmla="*/ 1079643 h 1079643"/>
              <a:gd name="csX30" fmla="*/ 7544178 w 11461217"/>
              <a:gd name="csY30" fmla="*/ 1079643 h 1079643"/>
              <a:gd name="csX31" fmla="*/ 6755376 w 11461217"/>
              <a:gd name="csY31" fmla="*/ 1079643 h 1079643"/>
              <a:gd name="csX32" fmla="*/ 5851963 w 11461217"/>
              <a:gd name="csY32" fmla="*/ 1079643 h 1079643"/>
              <a:gd name="csX33" fmla="*/ 5406998 w 11461217"/>
              <a:gd name="csY33" fmla="*/ 1079643 h 1079643"/>
              <a:gd name="csX34" fmla="*/ 4847421 w 11461217"/>
              <a:gd name="csY34" fmla="*/ 1079643 h 1079643"/>
              <a:gd name="csX35" fmla="*/ 3944007 w 11461217"/>
              <a:gd name="csY35" fmla="*/ 1079643 h 1079643"/>
              <a:gd name="csX36" fmla="*/ 3499042 w 11461217"/>
              <a:gd name="csY36" fmla="*/ 1079643 h 1079643"/>
              <a:gd name="csX37" fmla="*/ 2710241 w 11461217"/>
              <a:gd name="csY37" fmla="*/ 1079643 h 1079643"/>
              <a:gd name="csX38" fmla="*/ 1806827 w 11461217"/>
              <a:gd name="csY38" fmla="*/ 1079643 h 1079643"/>
              <a:gd name="csX39" fmla="*/ 903414 w 11461217"/>
              <a:gd name="csY39" fmla="*/ 1079643 h 1079643"/>
              <a:gd name="csX40" fmla="*/ 0 w 11461217"/>
              <a:gd name="csY40" fmla="*/ 1079643 h 1079643"/>
              <a:gd name="csX41" fmla="*/ 0 w 11461217"/>
              <a:gd name="csY41" fmla="*/ 529025 h 1079643"/>
              <a:gd name="csX42" fmla="*/ 0 w 11461217"/>
              <a:gd name="csY42" fmla="*/ 0 h 107964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Lst>
            <a:rect l="l" t="t" r="r" b="b"/>
            <a:pathLst>
              <a:path w="11461217" h="1079643" extrusionOk="0">
                <a:moveTo>
                  <a:pt x="0" y="0"/>
                </a:moveTo>
                <a:cubicBezTo>
                  <a:pt x="151616" y="-15572"/>
                  <a:pt x="291809" y="2242"/>
                  <a:pt x="559577" y="0"/>
                </a:cubicBezTo>
                <a:cubicBezTo>
                  <a:pt x="827345" y="-2242"/>
                  <a:pt x="1155347" y="16294"/>
                  <a:pt x="1348378" y="0"/>
                </a:cubicBezTo>
                <a:cubicBezTo>
                  <a:pt x="1541409" y="-16294"/>
                  <a:pt x="1631898" y="6294"/>
                  <a:pt x="1793343" y="0"/>
                </a:cubicBezTo>
                <a:cubicBezTo>
                  <a:pt x="1954789" y="-6294"/>
                  <a:pt x="2494376" y="15818"/>
                  <a:pt x="2696757" y="0"/>
                </a:cubicBezTo>
                <a:cubicBezTo>
                  <a:pt x="2899138" y="-15818"/>
                  <a:pt x="2947756" y="9209"/>
                  <a:pt x="3027110" y="0"/>
                </a:cubicBezTo>
                <a:cubicBezTo>
                  <a:pt x="3106464" y="-9209"/>
                  <a:pt x="3227777" y="-7379"/>
                  <a:pt x="3357462" y="0"/>
                </a:cubicBezTo>
                <a:cubicBezTo>
                  <a:pt x="3487147" y="7379"/>
                  <a:pt x="3763193" y="3889"/>
                  <a:pt x="3917039" y="0"/>
                </a:cubicBezTo>
                <a:cubicBezTo>
                  <a:pt x="4070885" y="-3889"/>
                  <a:pt x="4155404" y="2827"/>
                  <a:pt x="4247392" y="0"/>
                </a:cubicBezTo>
                <a:cubicBezTo>
                  <a:pt x="4339380" y="-2827"/>
                  <a:pt x="4489433" y="-5741"/>
                  <a:pt x="4577745" y="0"/>
                </a:cubicBezTo>
                <a:cubicBezTo>
                  <a:pt x="4666057" y="5741"/>
                  <a:pt x="4857229" y="15938"/>
                  <a:pt x="5022710" y="0"/>
                </a:cubicBezTo>
                <a:cubicBezTo>
                  <a:pt x="5188192" y="-15938"/>
                  <a:pt x="5282602" y="-3943"/>
                  <a:pt x="5353063" y="0"/>
                </a:cubicBezTo>
                <a:cubicBezTo>
                  <a:pt x="5423524" y="3943"/>
                  <a:pt x="5679216" y="9486"/>
                  <a:pt x="5798027" y="0"/>
                </a:cubicBezTo>
                <a:cubicBezTo>
                  <a:pt x="5916838" y="-9486"/>
                  <a:pt x="5974120" y="4032"/>
                  <a:pt x="6128380" y="0"/>
                </a:cubicBezTo>
                <a:cubicBezTo>
                  <a:pt x="6282640" y="-4032"/>
                  <a:pt x="6637515" y="28380"/>
                  <a:pt x="6917182" y="0"/>
                </a:cubicBezTo>
                <a:cubicBezTo>
                  <a:pt x="7196849" y="-28380"/>
                  <a:pt x="7441148" y="-33044"/>
                  <a:pt x="7591371" y="0"/>
                </a:cubicBezTo>
                <a:cubicBezTo>
                  <a:pt x="7741594" y="33044"/>
                  <a:pt x="7851166" y="-2634"/>
                  <a:pt x="7921724" y="0"/>
                </a:cubicBezTo>
                <a:cubicBezTo>
                  <a:pt x="7992282" y="2634"/>
                  <a:pt x="8448641" y="32573"/>
                  <a:pt x="8825137" y="0"/>
                </a:cubicBezTo>
                <a:cubicBezTo>
                  <a:pt x="9201633" y="-32573"/>
                  <a:pt x="9268334" y="-19399"/>
                  <a:pt x="9384714" y="0"/>
                </a:cubicBezTo>
                <a:cubicBezTo>
                  <a:pt x="9501094" y="19399"/>
                  <a:pt x="9636735" y="734"/>
                  <a:pt x="9715067" y="0"/>
                </a:cubicBezTo>
                <a:cubicBezTo>
                  <a:pt x="9793399" y="-734"/>
                  <a:pt x="10336786" y="-5141"/>
                  <a:pt x="10618480" y="0"/>
                </a:cubicBezTo>
                <a:cubicBezTo>
                  <a:pt x="10900174" y="5141"/>
                  <a:pt x="11189148" y="-1287"/>
                  <a:pt x="11461217" y="0"/>
                </a:cubicBezTo>
                <a:cubicBezTo>
                  <a:pt x="11476064" y="198408"/>
                  <a:pt x="11470668" y="266777"/>
                  <a:pt x="11461217" y="518229"/>
                </a:cubicBezTo>
                <a:cubicBezTo>
                  <a:pt x="11451766" y="769681"/>
                  <a:pt x="11455857" y="932600"/>
                  <a:pt x="11461217" y="1079643"/>
                </a:cubicBezTo>
                <a:cubicBezTo>
                  <a:pt x="11183063" y="1104457"/>
                  <a:pt x="11086753" y="1079344"/>
                  <a:pt x="10901640" y="1079643"/>
                </a:cubicBezTo>
                <a:cubicBezTo>
                  <a:pt x="10716527" y="1079942"/>
                  <a:pt x="10508832" y="1079202"/>
                  <a:pt x="10227451" y="1079643"/>
                </a:cubicBezTo>
                <a:cubicBezTo>
                  <a:pt x="9946070" y="1080084"/>
                  <a:pt x="9774702" y="1072830"/>
                  <a:pt x="9553261" y="1079643"/>
                </a:cubicBezTo>
                <a:cubicBezTo>
                  <a:pt x="9331820" y="1086457"/>
                  <a:pt x="9221149" y="1060225"/>
                  <a:pt x="9108297" y="1079643"/>
                </a:cubicBezTo>
                <a:cubicBezTo>
                  <a:pt x="8995445" y="1099061"/>
                  <a:pt x="8916107" y="1094762"/>
                  <a:pt x="8777944" y="1079643"/>
                </a:cubicBezTo>
                <a:cubicBezTo>
                  <a:pt x="8639781" y="1064524"/>
                  <a:pt x="8481205" y="1056987"/>
                  <a:pt x="8218367" y="1079643"/>
                </a:cubicBezTo>
                <a:cubicBezTo>
                  <a:pt x="7955529" y="1102299"/>
                  <a:pt x="7797576" y="1082868"/>
                  <a:pt x="7544178" y="1079643"/>
                </a:cubicBezTo>
                <a:cubicBezTo>
                  <a:pt x="7290780" y="1076418"/>
                  <a:pt x="7062797" y="1071953"/>
                  <a:pt x="6755376" y="1079643"/>
                </a:cubicBezTo>
                <a:cubicBezTo>
                  <a:pt x="6447955" y="1087333"/>
                  <a:pt x="6213274" y="1052425"/>
                  <a:pt x="5851963" y="1079643"/>
                </a:cubicBezTo>
                <a:cubicBezTo>
                  <a:pt x="5490652" y="1106861"/>
                  <a:pt x="5601829" y="1065165"/>
                  <a:pt x="5406998" y="1079643"/>
                </a:cubicBezTo>
                <a:cubicBezTo>
                  <a:pt x="5212168" y="1094121"/>
                  <a:pt x="4999449" y="1090990"/>
                  <a:pt x="4847421" y="1079643"/>
                </a:cubicBezTo>
                <a:cubicBezTo>
                  <a:pt x="4695393" y="1068296"/>
                  <a:pt x="4325340" y="1076720"/>
                  <a:pt x="3944007" y="1079643"/>
                </a:cubicBezTo>
                <a:cubicBezTo>
                  <a:pt x="3562674" y="1082566"/>
                  <a:pt x="3694296" y="1096443"/>
                  <a:pt x="3499042" y="1079643"/>
                </a:cubicBezTo>
                <a:cubicBezTo>
                  <a:pt x="3303789" y="1062843"/>
                  <a:pt x="2920436" y="1046011"/>
                  <a:pt x="2710241" y="1079643"/>
                </a:cubicBezTo>
                <a:cubicBezTo>
                  <a:pt x="2500046" y="1113275"/>
                  <a:pt x="2212828" y="1093444"/>
                  <a:pt x="1806827" y="1079643"/>
                </a:cubicBezTo>
                <a:cubicBezTo>
                  <a:pt x="1400826" y="1065842"/>
                  <a:pt x="1139290" y="1069702"/>
                  <a:pt x="903414" y="1079643"/>
                </a:cubicBezTo>
                <a:cubicBezTo>
                  <a:pt x="667538" y="1089584"/>
                  <a:pt x="285503" y="1052497"/>
                  <a:pt x="0" y="1079643"/>
                </a:cubicBezTo>
                <a:cubicBezTo>
                  <a:pt x="16880" y="845031"/>
                  <a:pt x="-4266" y="803722"/>
                  <a:pt x="0" y="529025"/>
                </a:cubicBezTo>
                <a:cubicBezTo>
                  <a:pt x="4266" y="254328"/>
                  <a:pt x="-16602" y="112278"/>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7" name="Rechthoek 6">
            <a:extLst>
              <a:ext uri="{FF2B5EF4-FFF2-40B4-BE49-F238E27FC236}">
                <a16:creationId xmlns:a16="http://schemas.microsoft.com/office/drawing/2014/main" id="{067EE704-8140-1ED4-2A95-937C302A865A}"/>
              </a:ext>
            </a:extLst>
          </p:cNvPr>
          <p:cNvSpPr/>
          <p:nvPr/>
        </p:nvSpPr>
        <p:spPr>
          <a:xfrm>
            <a:off x="664108" y="4240284"/>
            <a:ext cx="11461217" cy="1621684"/>
          </a:xfrm>
          <a:custGeom>
            <a:avLst/>
            <a:gdLst>
              <a:gd name="csX0" fmla="*/ 0 w 11461217"/>
              <a:gd name="csY0" fmla="*/ 0 h 1621684"/>
              <a:gd name="csX1" fmla="*/ 559577 w 11461217"/>
              <a:gd name="csY1" fmla="*/ 0 h 1621684"/>
              <a:gd name="csX2" fmla="*/ 1348378 w 11461217"/>
              <a:gd name="csY2" fmla="*/ 0 h 1621684"/>
              <a:gd name="csX3" fmla="*/ 1793343 w 11461217"/>
              <a:gd name="csY3" fmla="*/ 0 h 1621684"/>
              <a:gd name="csX4" fmla="*/ 2696757 w 11461217"/>
              <a:gd name="csY4" fmla="*/ 0 h 1621684"/>
              <a:gd name="csX5" fmla="*/ 3027110 w 11461217"/>
              <a:gd name="csY5" fmla="*/ 0 h 1621684"/>
              <a:gd name="csX6" fmla="*/ 3357462 w 11461217"/>
              <a:gd name="csY6" fmla="*/ 0 h 1621684"/>
              <a:gd name="csX7" fmla="*/ 3917039 w 11461217"/>
              <a:gd name="csY7" fmla="*/ 0 h 1621684"/>
              <a:gd name="csX8" fmla="*/ 4247392 w 11461217"/>
              <a:gd name="csY8" fmla="*/ 0 h 1621684"/>
              <a:gd name="csX9" fmla="*/ 4577745 w 11461217"/>
              <a:gd name="csY9" fmla="*/ 0 h 1621684"/>
              <a:gd name="csX10" fmla="*/ 5022710 w 11461217"/>
              <a:gd name="csY10" fmla="*/ 0 h 1621684"/>
              <a:gd name="csX11" fmla="*/ 5353063 w 11461217"/>
              <a:gd name="csY11" fmla="*/ 0 h 1621684"/>
              <a:gd name="csX12" fmla="*/ 5798027 w 11461217"/>
              <a:gd name="csY12" fmla="*/ 0 h 1621684"/>
              <a:gd name="csX13" fmla="*/ 6128380 w 11461217"/>
              <a:gd name="csY13" fmla="*/ 0 h 1621684"/>
              <a:gd name="csX14" fmla="*/ 6917182 w 11461217"/>
              <a:gd name="csY14" fmla="*/ 0 h 1621684"/>
              <a:gd name="csX15" fmla="*/ 7591371 w 11461217"/>
              <a:gd name="csY15" fmla="*/ 0 h 1621684"/>
              <a:gd name="csX16" fmla="*/ 7921724 w 11461217"/>
              <a:gd name="csY16" fmla="*/ 0 h 1621684"/>
              <a:gd name="csX17" fmla="*/ 8825137 w 11461217"/>
              <a:gd name="csY17" fmla="*/ 0 h 1621684"/>
              <a:gd name="csX18" fmla="*/ 9384714 w 11461217"/>
              <a:gd name="csY18" fmla="*/ 0 h 1621684"/>
              <a:gd name="csX19" fmla="*/ 9715067 w 11461217"/>
              <a:gd name="csY19" fmla="*/ 0 h 1621684"/>
              <a:gd name="csX20" fmla="*/ 10618480 w 11461217"/>
              <a:gd name="csY20" fmla="*/ 0 h 1621684"/>
              <a:gd name="csX21" fmla="*/ 11461217 w 11461217"/>
              <a:gd name="csY21" fmla="*/ 0 h 1621684"/>
              <a:gd name="csX22" fmla="*/ 11461217 w 11461217"/>
              <a:gd name="csY22" fmla="*/ 508128 h 1621684"/>
              <a:gd name="csX23" fmla="*/ 11461217 w 11461217"/>
              <a:gd name="csY23" fmla="*/ 1081123 h 1621684"/>
              <a:gd name="csX24" fmla="*/ 11461217 w 11461217"/>
              <a:gd name="csY24" fmla="*/ 1621684 h 1621684"/>
              <a:gd name="csX25" fmla="*/ 10557803 w 11461217"/>
              <a:gd name="csY25" fmla="*/ 1621684 h 1621684"/>
              <a:gd name="csX26" fmla="*/ 9883614 w 11461217"/>
              <a:gd name="csY26" fmla="*/ 1621684 h 1621684"/>
              <a:gd name="csX27" fmla="*/ 9438649 w 11461217"/>
              <a:gd name="csY27" fmla="*/ 1621684 h 1621684"/>
              <a:gd name="csX28" fmla="*/ 9108297 w 11461217"/>
              <a:gd name="csY28" fmla="*/ 1621684 h 1621684"/>
              <a:gd name="csX29" fmla="*/ 8548720 w 11461217"/>
              <a:gd name="csY29" fmla="*/ 1621684 h 1621684"/>
              <a:gd name="csX30" fmla="*/ 7874530 w 11461217"/>
              <a:gd name="csY30" fmla="*/ 1621684 h 1621684"/>
              <a:gd name="csX31" fmla="*/ 7085729 w 11461217"/>
              <a:gd name="csY31" fmla="*/ 1621684 h 1621684"/>
              <a:gd name="csX32" fmla="*/ 6182315 w 11461217"/>
              <a:gd name="csY32" fmla="*/ 1621684 h 1621684"/>
              <a:gd name="csX33" fmla="*/ 5737350 w 11461217"/>
              <a:gd name="csY33" fmla="*/ 1621684 h 1621684"/>
              <a:gd name="csX34" fmla="*/ 5177773 w 11461217"/>
              <a:gd name="csY34" fmla="*/ 1621684 h 1621684"/>
              <a:gd name="csX35" fmla="*/ 4274360 w 11461217"/>
              <a:gd name="csY35" fmla="*/ 1621684 h 1621684"/>
              <a:gd name="csX36" fmla="*/ 3829395 w 11461217"/>
              <a:gd name="csY36" fmla="*/ 1621684 h 1621684"/>
              <a:gd name="csX37" fmla="*/ 3040593 w 11461217"/>
              <a:gd name="csY37" fmla="*/ 1621684 h 1621684"/>
              <a:gd name="csX38" fmla="*/ 2137180 w 11461217"/>
              <a:gd name="csY38" fmla="*/ 1621684 h 1621684"/>
              <a:gd name="csX39" fmla="*/ 1233766 w 11461217"/>
              <a:gd name="csY39" fmla="*/ 1621684 h 1621684"/>
              <a:gd name="csX40" fmla="*/ 674189 w 11461217"/>
              <a:gd name="csY40" fmla="*/ 1621684 h 1621684"/>
              <a:gd name="csX41" fmla="*/ 0 w 11461217"/>
              <a:gd name="csY41" fmla="*/ 1621684 h 1621684"/>
              <a:gd name="csX42" fmla="*/ 0 w 11461217"/>
              <a:gd name="csY42" fmla="*/ 1113556 h 1621684"/>
              <a:gd name="csX43" fmla="*/ 0 w 11461217"/>
              <a:gd name="csY43" fmla="*/ 621646 h 1621684"/>
              <a:gd name="csX44" fmla="*/ 0 w 11461217"/>
              <a:gd name="csY44" fmla="*/ 0 h 162168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Lst>
            <a:rect l="l" t="t" r="r" b="b"/>
            <a:pathLst>
              <a:path w="11461217" h="1621684" extrusionOk="0">
                <a:moveTo>
                  <a:pt x="0" y="0"/>
                </a:moveTo>
                <a:cubicBezTo>
                  <a:pt x="151616" y="-15572"/>
                  <a:pt x="291809" y="2242"/>
                  <a:pt x="559577" y="0"/>
                </a:cubicBezTo>
                <a:cubicBezTo>
                  <a:pt x="827345" y="-2242"/>
                  <a:pt x="1155347" y="16294"/>
                  <a:pt x="1348378" y="0"/>
                </a:cubicBezTo>
                <a:cubicBezTo>
                  <a:pt x="1541409" y="-16294"/>
                  <a:pt x="1631898" y="6294"/>
                  <a:pt x="1793343" y="0"/>
                </a:cubicBezTo>
                <a:cubicBezTo>
                  <a:pt x="1954789" y="-6294"/>
                  <a:pt x="2494376" y="15818"/>
                  <a:pt x="2696757" y="0"/>
                </a:cubicBezTo>
                <a:cubicBezTo>
                  <a:pt x="2899138" y="-15818"/>
                  <a:pt x="2947756" y="9209"/>
                  <a:pt x="3027110" y="0"/>
                </a:cubicBezTo>
                <a:cubicBezTo>
                  <a:pt x="3106464" y="-9209"/>
                  <a:pt x="3227777" y="-7379"/>
                  <a:pt x="3357462" y="0"/>
                </a:cubicBezTo>
                <a:cubicBezTo>
                  <a:pt x="3487147" y="7379"/>
                  <a:pt x="3763193" y="3889"/>
                  <a:pt x="3917039" y="0"/>
                </a:cubicBezTo>
                <a:cubicBezTo>
                  <a:pt x="4070885" y="-3889"/>
                  <a:pt x="4155404" y="2827"/>
                  <a:pt x="4247392" y="0"/>
                </a:cubicBezTo>
                <a:cubicBezTo>
                  <a:pt x="4339380" y="-2827"/>
                  <a:pt x="4489433" y="-5741"/>
                  <a:pt x="4577745" y="0"/>
                </a:cubicBezTo>
                <a:cubicBezTo>
                  <a:pt x="4666057" y="5741"/>
                  <a:pt x="4857229" y="15938"/>
                  <a:pt x="5022710" y="0"/>
                </a:cubicBezTo>
                <a:cubicBezTo>
                  <a:pt x="5188192" y="-15938"/>
                  <a:pt x="5282602" y="-3943"/>
                  <a:pt x="5353063" y="0"/>
                </a:cubicBezTo>
                <a:cubicBezTo>
                  <a:pt x="5423524" y="3943"/>
                  <a:pt x="5679216" y="9486"/>
                  <a:pt x="5798027" y="0"/>
                </a:cubicBezTo>
                <a:cubicBezTo>
                  <a:pt x="5916838" y="-9486"/>
                  <a:pt x="5974120" y="4032"/>
                  <a:pt x="6128380" y="0"/>
                </a:cubicBezTo>
                <a:cubicBezTo>
                  <a:pt x="6282640" y="-4032"/>
                  <a:pt x="6637515" y="28380"/>
                  <a:pt x="6917182" y="0"/>
                </a:cubicBezTo>
                <a:cubicBezTo>
                  <a:pt x="7196849" y="-28380"/>
                  <a:pt x="7441148" y="-33044"/>
                  <a:pt x="7591371" y="0"/>
                </a:cubicBezTo>
                <a:cubicBezTo>
                  <a:pt x="7741594" y="33044"/>
                  <a:pt x="7851166" y="-2634"/>
                  <a:pt x="7921724" y="0"/>
                </a:cubicBezTo>
                <a:cubicBezTo>
                  <a:pt x="7992282" y="2634"/>
                  <a:pt x="8448641" y="32573"/>
                  <a:pt x="8825137" y="0"/>
                </a:cubicBezTo>
                <a:cubicBezTo>
                  <a:pt x="9201633" y="-32573"/>
                  <a:pt x="9268334" y="-19399"/>
                  <a:pt x="9384714" y="0"/>
                </a:cubicBezTo>
                <a:cubicBezTo>
                  <a:pt x="9501094" y="19399"/>
                  <a:pt x="9636735" y="734"/>
                  <a:pt x="9715067" y="0"/>
                </a:cubicBezTo>
                <a:cubicBezTo>
                  <a:pt x="9793399" y="-734"/>
                  <a:pt x="10336786" y="-5141"/>
                  <a:pt x="10618480" y="0"/>
                </a:cubicBezTo>
                <a:cubicBezTo>
                  <a:pt x="10900174" y="5141"/>
                  <a:pt x="11189148" y="-1287"/>
                  <a:pt x="11461217" y="0"/>
                </a:cubicBezTo>
                <a:cubicBezTo>
                  <a:pt x="11459515" y="111851"/>
                  <a:pt x="11437585" y="398278"/>
                  <a:pt x="11461217" y="508128"/>
                </a:cubicBezTo>
                <a:cubicBezTo>
                  <a:pt x="11484849" y="617978"/>
                  <a:pt x="11475857" y="928284"/>
                  <a:pt x="11461217" y="1081123"/>
                </a:cubicBezTo>
                <a:cubicBezTo>
                  <a:pt x="11446577" y="1233963"/>
                  <a:pt x="11434295" y="1463620"/>
                  <a:pt x="11461217" y="1621684"/>
                </a:cubicBezTo>
                <a:cubicBezTo>
                  <a:pt x="11060150" y="1626678"/>
                  <a:pt x="10960317" y="1602608"/>
                  <a:pt x="10557803" y="1621684"/>
                </a:cubicBezTo>
                <a:cubicBezTo>
                  <a:pt x="10155289" y="1640760"/>
                  <a:pt x="10101029" y="1612380"/>
                  <a:pt x="9883614" y="1621684"/>
                </a:cubicBezTo>
                <a:cubicBezTo>
                  <a:pt x="9666199" y="1630988"/>
                  <a:pt x="9553670" y="1607175"/>
                  <a:pt x="9438649" y="1621684"/>
                </a:cubicBezTo>
                <a:cubicBezTo>
                  <a:pt x="9323628" y="1636193"/>
                  <a:pt x="9240502" y="1635607"/>
                  <a:pt x="9108297" y="1621684"/>
                </a:cubicBezTo>
                <a:cubicBezTo>
                  <a:pt x="8976092" y="1607761"/>
                  <a:pt x="8811558" y="1599028"/>
                  <a:pt x="8548720" y="1621684"/>
                </a:cubicBezTo>
                <a:cubicBezTo>
                  <a:pt x="8285882" y="1644340"/>
                  <a:pt x="8131928" y="1627078"/>
                  <a:pt x="7874530" y="1621684"/>
                </a:cubicBezTo>
                <a:cubicBezTo>
                  <a:pt x="7617132" y="1616291"/>
                  <a:pt x="7391840" y="1613578"/>
                  <a:pt x="7085729" y="1621684"/>
                </a:cubicBezTo>
                <a:cubicBezTo>
                  <a:pt x="6779618" y="1629790"/>
                  <a:pt x="6543926" y="1595853"/>
                  <a:pt x="6182315" y="1621684"/>
                </a:cubicBezTo>
                <a:cubicBezTo>
                  <a:pt x="5820704" y="1647515"/>
                  <a:pt x="5932181" y="1607206"/>
                  <a:pt x="5737350" y="1621684"/>
                </a:cubicBezTo>
                <a:cubicBezTo>
                  <a:pt x="5542520" y="1636162"/>
                  <a:pt x="5329801" y="1633031"/>
                  <a:pt x="5177773" y="1621684"/>
                </a:cubicBezTo>
                <a:cubicBezTo>
                  <a:pt x="5025745" y="1610337"/>
                  <a:pt x="4654056" y="1617854"/>
                  <a:pt x="4274360" y="1621684"/>
                </a:cubicBezTo>
                <a:cubicBezTo>
                  <a:pt x="3894664" y="1625514"/>
                  <a:pt x="4024649" y="1638484"/>
                  <a:pt x="3829395" y="1621684"/>
                </a:cubicBezTo>
                <a:cubicBezTo>
                  <a:pt x="3634142" y="1604884"/>
                  <a:pt x="3252397" y="1589414"/>
                  <a:pt x="3040593" y="1621684"/>
                </a:cubicBezTo>
                <a:cubicBezTo>
                  <a:pt x="2828789" y="1653954"/>
                  <a:pt x="2539620" y="1635039"/>
                  <a:pt x="2137180" y="1621684"/>
                </a:cubicBezTo>
                <a:cubicBezTo>
                  <a:pt x="1734740" y="1608329"/>
                  <a:pt x="1472278" y="1615917"/>
                  <a:pt x="1233766" y="1621684"/>
                </a:cubicBezTo>
                <a:cubicBezTo>
                  <a:pt x="995254" y="1627451"/>
                  <a:pt x="881261" y="1632419"/>
                  <a:pt x="674189" y="1621684"/>
                </a:cubicBezTo>
                <a:cubicBezTo>
                  <a:pt x="467117" y="1610949"/>
                  <a:pt x="287163" y="1639712"/>
                  <a:pt x="0" y="1621684"/>
                </a:cubicBezTo>
                <a:cubicBezTo>
                  <a:pt x="1022" y="1460727"/>
                  <a:pt x="-7080" y="1218456"/>
                  <a:pt x="0" y="1113556"/>
                </a:cubicBezTo>
                <a:cubicBezTo>
                  <a:pt x="7080" y="1008656"/>
                  <a:pt x="1344" y="866245"/>
                  <a:pt x="0" y="621646"/>
                </a:cubicBezTo>
                <a:cubicBezTo>
                  <a:pt x="-1344" y="377047"/>
                  <a:pt x="13419" y="239888"/>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8" name="Rechthoek 7">
            <a:extLst>
              <a:ext uri="{FF2B5EF4-FFF2-40B4-BE49-F238E27FC236}">
                <a16:creationId xmlns:a16="http://schemas.microsoft.com/office/drawing/2014/main" id="{949E3879-E5CE-9DE0-BB08-2D2D24AF0D06}"/>
              </a:ext>
            </a:extLst>
          </p:cNvPr>
          <p:cNvSpPr/>
          <p:nvPr/>
        </p:nvSpPr>
        <p:spPr>
          <a:xfrm>
            <a:off x="1028701" y="3668031"/>
            <a:ext cx="3943350" cy="342900"/>
          </a:xfrm>
          <a:custGeom>
            <a:avLst/>
            <a:gdLst>
              <a:gd name="csX0" fmla="*/ 0 w 3943350"/>
              <a:gd name="csY0" fmla="*/ 0 h 342900"/>
              <a:gd name="csX1" fmla="*/ 617791 w 3943350"/>
              <a:gd name="csY1" fmla="*/ 0 h 342900"/>
              <a:gd name="csX2" fmla="*/ 1314450 w 3943350"/>
              <a:gd name="csY2" fmla="*/ 0 h 342900"/>
              <a:gd name="csX3" fmla="*/ 1892808 w 3943350"/>
              <a:gd name="csY3" fmla="*/ 0 h 342900"/>
              <a:gd name="csX4" fmla="*/ 2628900 w 3943350"/>
              <a:gd name="csY4" fmla="*/ 0 h 342900"/>
              <a:gd name="csX5" fmla="*/ 3167824 w 3943350"/>
              <a:gd name="csY5" fmla="*/ 0 h 342900"/>
              <a:gd name="csX6" fmla="*/ 3943350 w 3943350"/>
              <a:gd name="csY6" fmla="*/ 0 h 342900"/>
              <a:gd name="csX7" fmla="*/ 3943350 w 3943350"/>
              <a:gd name="csY7" fmla="*/ 342900 h 342900"/>
              <a:gd name="csX8" fmla="*/ 3286125 w 3943350"/>
              <a:gd name="csY8" fmla="*/ 342900 h 342900"/>
              <a:gd name="csX9" fmla="*/ 2747201 w 3943350"/>
              <a:gd name="csY9" fmla="*/ 342900 h 342900"/>
              <a:gd name="csX10" fmla="*/ 2129409 w 3943350"/>
              <a:gd name="csY10" fmla="*/ 342900 h 342900"/>
              <a:gd name="csX11" fmla="*/ 1472184 w 3943350"/>
              <a:gd name="csY11" fmla="*/ 342900 h 342900"/>
              <a:gd name="csX12" fmla="*/ 814959 w 3943350"/>
              <a:gd name="csY12" fmla="*/ 342900 h 342900"/>
              <a:gd name="csX13" fmla="*/ 0 w 3943350"/>
              <a:gd name="csY13" fmla="*/ 342900 h 342900"/>
              <a:gd name="csX14" fmla="*/ 0 w 3943350"/>
              <a:gd name="csY14" fmla="*/ 0 h 3429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943350" h="342900" extrusionOk="0">
                <a:moveTo>
                  <a:pt x="0" y="0"/>
                </a:moveTo>
                <a:cubicBezTo>
                  <a:pt x="234441" y="12509"/>
                  <a:pt x="363668" y="26705"/>
                  <a:pt x="617791" y="0"/>
                </a:cubicBezTo>
                <a:cubicBezTo>
                  <a:pt x="871914" y="-26705"/>
                  <a:pt x="1056149" y="-19497"/>
                  <a:pt x="1314450" y="0"/>
                </a:cubicBezTo>
                <a:cubicBezTo>
                  <a:pt x="1572751" y="19497"/>
                  <a:pt x="1710332" y="11111"/>
                  <a:pt x="1892808" y="0"/>
                </a:cubicBezTo>
                <a:cubicBezTo>
                  <a:pt x="2075284" y="-11111"/>
                  <a:pt x="2261929" y="17366"/>
                  <a:pt x="2628900" y="0"/>
                </a:cubicBezTo>
                <a:cubicBezTo>
                  <a:pt x="2995871" y="-17366"/>
                  <a:pt x="3056180" y="26592"/>
                  <a:pt x="3167824" y="0"/>
                </a:cubicBezTo>
                <a:cubicBezTo>
                  <a:pt x="3279468" y="-26592"/>
                  <a:pt x="3722666" y="11198"/>
                  <a:pt x="3943350" y="0"/>
                </a:cubicBezTo>
                <a:cubicBezTo>
                  <a:pt x="3940830" y="143888"/>
                  <a:pt x="3949357" y="205474"/>
                  <a:pt x="3943350" y="342900"/>
                </a:cubicBezTo>
                <a:cubicBezTo>
                  <a:pt x="3663856" y="320114"/>
                  <a:pt x="3429466" y="312670"/>
                  <a:pt x="3286125" y="342900"/>
                </a:cubicBezTo>
                <a:cubicBezTo>
                  <a:pt x="3142785" y="373130"/>
                  <a:pt x="2897456" y="349251"/>
                  <a:pt x="2747201" y="342900"/>
                </a:cubicBezTo>
                <a:cubicBezTo>
                  <a:pt x="2596946" y="336549"/>
                  <a:pt x="2318434" y="327149"/>
                  <a:pt x="2129409" y="342900"/>
                </a:cubicBezTo>
                <a:cubicBezTo>
                  <a:pt x="1940384" y="358651"/>
                  <a:pt x="1641793" y="324835"/>
                  <a:pt x="1472184" y="342900"/>
                </a:cubicBezTo>
                <a:cubicBezTo>
                  <a:pt x="1302576" y="360965"/>
                  <a:pt x="1069494" y="332193"/>
                  <a:pt x="814959" y="342900"/>
                </a:cubicBezTo>
                <a:cubicBezTo>
                  <a:pt x="560424" y="353607"/>
                  <a:pt x="196584" y="357690"/>
                  <a:pt x="0" y="342900"/>
                </a:cubicBezTo>
                <a:cubicBezTo>
                  <a:pt x="-7803" y="177547"/>
                  <a:pt x="-7645" y="120835"/>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9" name="Rechthoek 8">
            <a:extLst>
              <a:ext uri="{FF2B5EF4-FFF2-40B4-BE49-F238E27FC236}">
                <a16:creationId xmlns:a16="http://schemas.microsoft.com/office/drawing/2014/main" id="{F92D8945-1103-CD4B-6388-E29D1C7D4B76}"/>
              </a:ext>
            </a:extLst>
          </p:cNvPr>
          <p:cNvSpPr/>
          <p:nvPr/>
        </p:nvSpPr>
        <p:spPr>
          <a:xfrm>
            <a:off x="1028701" y="5088754"/>
            <a:ext cx="3943350" cy="514350"/>
          </a:xfrm>
          <a:custGeom>
            <a:avLst/>
            <a:gdLst>
              <a:gd name="csX0" fmla="*/ 0 w 3943350"/>
              <a:gd name="csY0" fmla="*/ 0 h 514350"/>
              <a:gd name="csX1" fmla="*/ 617791 w 3943350"/>
              <a:gd name="csY1" fmla="*/ 0 h 514350"/>
              <a:gd name="csX2" fmla="*/ 1314450 w 3943350"/>
              <a:gd name="csY2" fmla="*/ 0 h 514350"/>
              <a:gd name="csX3" fmla="*/ 1892808 w 3943350"/>
              <a:gd name="csY3" fmla="*/ 0 h 514350"/>
              <a:gd name="csX4" fmla="*/ 2628900 w 3943350"/>
              <a:gd name="csY4" fmla="*/ 0 h 514350"/>
              <a:gd name="csX5" fmla="*/ 3167824 w 3943350"/>
              <a:gd name="csY5" fmla="*/ 0 h 514350"/>
              <a:gd name="csX6" fmla="*/ 3943350 w 3943350"/>
              <a:gd name="csY6" fmla="*/ 0 h 514350"/>
              <a:gd name="csX7" fmla="*/ 3943350 w 3943350"/>
              <a:gd name="csY7" fmla="*/ 514350 h 514350"/>
              <a:gd name="csX8" fmla="*/ 3286125 w 3943350"/>
              <a:gd name="csY8" fmla="*/ 514350 h 514350"/>
              <a:gd name="csX9" fmla="*/ 2747201 w 3943350"/>
              <a:gd name="csY9" fmla="*/ 514350 h 514350"/>
              <a:gd name="csX10" fmla="*/ 2129409 w 3943350"/>
              <a:gd name="csY10" fmla="*/ 514350 h 514350"/>
              <a:gd name="csX11" fmla="*/ 1472184 w 3943350"/>
              <a:gd name="csY11" fmla="*/ 514350 h 514350"/>
              <a:gd name="csX12" fmla="*/ 814959 w 3943350"/>
              <a:gd name="csY12" fmla="*/ 514350 h 514350"/>
              <a:gd name="csX13" fmla="*/ 0 w 3943350"/>
              <a:gd name="csY13" fmla="*/ 514350 h 514350"/>
              <a:gd name="csX14" fmla="*/ 0 w 3943350"/>
              <a:gd name="csY14" fmla="*/ 0 h 5143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943350" h="514350" extrusionOk="0">
                <a:moveTo>
                  <a:pt x="0" y="0"/>
                </a:moveTo>
                <a:cubicBezTo>
                  <a:pt x="234441" y="12509"/>
                  <a:pt x="363668" y="26705"/>
                  <a:pt x="617791" y="0"/>
                </a:cubicBezTo>
                <a:cubicBezTo>
                  <a:pt x="871914" y="-26705"/>
                  <a:pt x="1056149" y="-19497"/>
                  <a:pt x="1314450" y="0"/>
                </a:cubicBezTo>
                <a:cubicBezTo>
                  <a:pt x="1572751" y="19497"/>
                  <a:pt x="1710332" y="11111"/>
                  <a:pt x="1892808" y="0"/>
                </a:cubicBezTo>
                <a:cubicBezTo>
                  <a:pt x="2075284" y="-11111"/>
                  <a:pt x="2261929" y="17366"/>
                  <a:pt x="2628900" y="0"/>
                </a:cubicBezTo>
                <a:cubicBezTo>
                  <a:pt x="2995871" y="-17366"/>
                  <a:pt x="3056180" y="26592"/>
                  <a:pt x="3167824" y="0"/>
                </a:cubicBezTo>
                <a:cubicBezTo>
                  <a:pt x="3279468" y="-26592"/>
                  <a:pt x="3722666" y="11198"/>
                  <a:pt x="3943350" y="0"/>
                </a:cubicBezTo>
                <a:cubicBezTo>
                  <a:pt x="3932258" y="133810"/>
                  <a:pt x="3940785" y="355305"/>
                  <a:pt x="3943350" y="514350"/>
                </a:cubicBezTo>
                <a:cubicBezTo>
                  <a:pt x="3663856" y="491564"/>
                  <a:pt x="3429466" y="484120"/>
                  <a:pt x="3286125" y="514350"/>
                </a:cubicBezTo>
                <a:cubicBezTo>
                  <a:pt x="3142785" y="544580"/>
                  <a:pt x="2897456" y="520701"/>
                  <a:pt x="2747201" y="514350"/>
                </a:cubicBezTo>
                <a:cubicBezTo>
                  <a:pt x="2596946" y="507999"/>
                  <a:pt x="2318434" y="498599"/>
                  <a:pt x="2129409" y="514350"/>
                </a:cubicBezTo>
                <a:cubicBezTo>
                  <a:pt x="1940384" y="530101"/>
                  <a:pt x="1641793" y="496285"/>
                  <a:pt x="1472184" y="514350"/>
                </a:cubicBezTo>
                <a:cubicBezTo>
                  <a:pt x="1302576" y="532415"/>
                  <a:pt x="1069494" y="503643"/>
                  <a:pt x="814959" y="514350"/>
                </a:cubicBezTo>
                <a:cubicBezTo>
                  <a:pt x="560424" y="525057"/>
                  <a:pt x="196584" y="529140"/>
                  <a:pt x="0" y="514350"/>
                </a:cubicBezTo>
                <a:cubicBezTo>
                  <a:pt x="-16376" y="310315"/>
                  <a:pt x="928" y="150478"/>
                  <a:pt x="0" y="0"/>
                </a:cubicBezTo>
                <a:close/>
              </a:path>
            </a:pathLst>
          </a:custGeom>
          <a:noFill/>
          <a:ln w="28575">
            <a:solidFill>
              <a:schemeClr val="accent3"/>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Tree>
    <p:extLst>
      <p:ext uri="{BB962C8B-B14F-4D97-AF65-F5344CB8AC3E}">
        <p14:creationId xmlns:p14="http://schemas.microsoft.com/office/powerpoint/2010/main" val="1119006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DD0E75-9D9B-7938-4CD4-9E3902B269CA}"/>
              </a:ext>
            </a:extLst>
          </p:cNvPr>
          <p:cNvSpPr>
            <a:spLocks noGrp="1"/>
          </p:cNvSpPr>
          <p:nvPr>
            <p:ph type="title"/>
          </p:nvPr>
        </p:nvSpPr>
        <p:spPr/>
        <p:txBody>
          <a:bodyPr/>
          <a:lstStyle/>
          <a:p>
            <a:r>
              <a:rPr lang="nl-BE" dirty="0"/>
              <a:t>Goal IDS</a:t>
            </a:r>
          </a:p>
        </p:txBody>
      </p:sp>
      <p:sp>
        <p:nvSpPr>
          <p:cNvPr id="3" name="Tijdelijke aanduiding voor inhoud 2">
            <a:extLst>
              <a:ext uri="{FF2B5EF4-FFF2-40B4-BE49-F238E27FC236}">
                <a16:creationId xmlns:a16="http://schemas.microsoft.com/office/drawing/2014/main" id="{00194F69-1957-A52D-189F-70B1615F9D88}"/>
              </a:ext>
            </a:extLst>
          </p:cNvPr>
          <p:cNvSpPr>
            <a:spLocks noGrp="1"/>
          </p:cNvSpPr>
          <p:nvPr>
            <p:ph idx="1"/>
          </p:nvPr>
        </p:nvSpPr>
        <p:spPr/>
        <p:txBody>
          <a:bodyPr>
            <a:normAutofit/>
          </a:bodyPr>
          <a:lstStyle/>
          <a:p>
            <a:pPr lvl="1"/>
            <a:r>
              <a:rPr lang="en-US" sz="1800" dirty="0"/>
              <a:t>The IDS specification has two core tasks</a:t>
            </a:r>
          </a:p>
          <a:p>
            <a:pPr lvl="3">
              <a:lnSpc>
                <a:spcPct val="200000"/>
              </a:lnSpc>
            </a:pPr>
            <a:r>
              <a:rPr lang="en-US" sz="1800" dirty="0"/>
              <a:t>recording appointments
checking compliance</a:t>
            </a:r>
          </a:p>
          <a:p>
            <a:pPr lvl="1"/>
            <a:r>
              <a:rPr lang="en-US" sz="1800" dirty="0"/>
              <a:t>
It is recommended to start with an IDS before data production starts, this ensures clear guidelines for data production, preventing incorrect input.</a:t>
            </a:r>
            <a:endParaRPr lang="nl-BE" sz="1800" dirty="0"/>
          </a:p>
        </p:txBody>
      </p:sp>
      <p:sp>
        <p:nvSpPr>
          <p:cNvPr id="4" name="Tekstvak 3">
            <a:extLst>
              <a:ext uri="{FF2B5EF4-FFF2-40B4-BE49-F238E27FC236}">
                <a16:creationId xmlns:a16="http://schemas.microsoft.com/office/drawing/2014/main" id="{45D4ADC0-9836-6872-F5DA-B703E16902EB}"/>
              </a:ext>
            </a:extLst>
          </p:cNvPr>
          <p:cNvSpPr txBox="1"/>
          <p:nvPr/>
        </p:nvSpPr>
        <p:spPr>
          <a:xfrm rot="20927236">
            <a:off x="4493731" y="2526262"/>
            <a:ext cx="1348447" cy="369332"/>
          </a:xfrm>
          <a:prstGeom prst="rect">
            <a:avLst/>
          </a:prstGeom>
          <a:noFill/>
        </p:spPr>
        <p:txBody>
          <a:bodyPr wrap="none" rtlCol="0">
            <a:spAutoFit/>
          </a:bodyPr>
          <a:lstStyle/>
          <a:p>
            <a:pPr algn="ctr"/>
            <a:r>
              <a:rPr lang="en-GB" b="1" dirty="0">
                <a:solidFill>
                  <a:srgbClr val="009EB0"/>
                </a:solidFill>
                <a:latin typeface="Ink Free" panose="03080402000500000000" pitchFamily="66" charset="0"/>
                <a:cs typeface="Dreaming Outloud Script Pro" panose="020F0502020204030204" pitchFamily="66" charset="0"/>
              </a:rPr>
              <a:t>CHECKING</a:t>
            </a:r>
          </a:p>
        </p:txBody>
      </p:sp>
      <p:sp>
        <p:nvSpPr>
          <p:cNvPr id="5" name="Tekstvak 4">
            <a:extLst>
              <a:ext uri="{FF2B5EF4-FFF2-40B4-BE49-F238E27FC236}">
                <a16:creationId xmlns:a16="http://schemas.microsoft.com/office/drawing/2014/main" id="{A6D077A7-0951-7FB7-CB19-FC6139E3B34B}"/>
              </a:ext>
            </a:extLst>
          </p:cNvPr>
          <p:cNvSpPr txBox="1"/>
          <p:nvPr/>
        </p:nvSpPr>
        <p:spPr>
          <a:xfrm rot="21066363">
            <a:off x="4489699" y="2007872"/>
            <a:ext cx="1587294" cy="369332"/>
          </a:xfrm>
          <a:prstGeom prst="rect">
            <a:avLst/>
          </a:prstGeom>
          <a:noFill/>
        </p:spPr>
        <p:txBody>
          <a:bodyPr wrap="none" rtlCol="0">
            <a:spAutoFit/>
          </a:bodyPr>
          <a:lstStyle/>
          <a:p>
            <a:pPr algn="ctr"/>
            <a:r>
              <a:rPr lang="en-GB" b="1" dirty="0">
                <a:solidFill>
                  <a:srgbClr val="009EB0"/>
                </a:solidFill>
                <a:latin typeface="Ink Free" panose="03080402000500000000" pitchFamily="66" charset="0"/>
                <a:cs typeface="Dreaming Outloud Script Pro" panose="020F0502020204030204" pitchFamily="66" charset="0"/>
              </a:rPr>
              <a:t>SPECIFYING</a:t>
            </a:r>
          </a:p>
        </p:txBody>
      </p:sp>
    </p:spTree>
    <p:extLst>
      <p:ext uri="{BB962C8B-B14F-4D97-AF65-F5344CB8AC3E}">
        <p14:creationId xmlns:p14="http://schemas.microsoft.com/office/powerpoint/2010/main" val="1238299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7587AB-C6F5-0809-1FB0-59FF910D33B8}"/>
              </a:ext>
            </a:extLst>
          </p:cNvPr>
          <p:cNvSpPr>
            <a:spLocks noGrp="1"/>
          </p:cNvSpPr>
          <p:nvPr>
            <p:ph type="title"/>
          </p:nvPr>
        </p:nvSpPr>
        <p:spPr/>
        <p:txBody>
          <a:bodyPr/>
          <a:lstStyle/>
          <a:p>
            <a:r>
              <a:rPr lang="nl-BE" dirty="0" err="1"/>
              <a:t>Purpose</a:t>
            </a:r>
            <a:r>
              <a:rPr lang="nl-BE" dirty="0"/>
              <a:t> IDS</a:t>
            </a:r>
          </a:p>
        </p:txBody>
      </p:sp>
      <p:sp>
        <p:nvSpPr>
          <p:cNvPr id="3" name="Tijdelijke aanduiding voor inhoud 2">
            <a:extLst>
              <a:ext uri="{FF2B5EF4-FFF2-40B4-BE49-F238E27FC236}">
                <a16:creationId xmlns:a16="http://schemas.microsoft.com/office/drawing/2014/main" id="{44E69816-E563-F5D2-1DBE-FA09743298EE}"/>
              </a:ext>
            </a:extLst>
          </p:cNvPr>
          <p:cNvSpPr>
            <a:spLocks noGrp="1"/>
          </p:cNvSpPr>
          <p:nvPr>
            <p:ph idx="1"/>
          </p:nvPr>
        </p:nvSpPr>
        <p:spPr/>
        <p:txBody>
          <a:bodyPr>
            <a:normAutofit/>
          </a:bodyPr>
          <a:lstStyle/>
          <a:p>
            <a:pPr marL="0" lvl="3" indent="0">
              <a:buNone/>
            </a:pPr>
            <a:r>
              <a:rPr lang="en-US" sz="1800" dirty="0">
                <a:latin typeface="Open Sans bold" pitchFamily="2" charset="0"/>
                <a:ea typeface="Open Sans bold" pitchFamily="2" charset="0"/>
                <a:cs typeface="Open Sans bold" pitchFamily="2" charset="0"/>
              </a:rPr>
              <a:t>IDS is limited to alphanumeric information:</a:t>
            </a:r>
          </a:p>
          <a:p>
            <a:pPr marL="0" lvl="3" indent="0">
              <a:buNone/>
            </a:pPr>
            <a:endParaRPr lang="en-US" sz="1800" dirty="0">
              <a:latin typeface="Open Sans bold" pitchFamily="2" charset="0"/>
              <a:ea typeface="Open Sans bold" pitchFamily="2" charset="0"/>
              <a:cs typeface="Open Sans bold" pitchFamily="2" charset="0"/>
            </a:endParaRPr>
          </a:p>
          <a:p>
            <a:pPr lvl="3">
              <a:lnSpc>
                <a:spcPct val="150000"/>
              </a:lnSpc>
            </a:pPr>
            <a:r>
              <a:rPr lang="en-US" sz="1800" dirty="0"/>
              <a:t>Values of properties
Quantities
Classifications
Materials
Relationships</a:t>
            </a:r>
          </a:p>
          <a:p>
            <a:pPr lvl="1"/>
            <a:r>
              <a:rPr lang="en-US" sz="1800" dirty="0"/>
              <a:t>
but it does not cover geometric aspects</a:t>
            </a:r>
            <a:endParaRPr lang="nl-BE" sz="1800" dirty="0"/>
          </a:p>
        </p:txBody>
      </p:sp>
    </p:spTree>
    <p:extLst>
      <p:ext uri="{BB962C8B-B14F-4D97-AF65-F5344CB8AC3E}">
        <p14:creationId xmlns:p14="http://schemas.microsoft.com/office/powerpoint/2010/main" val="979161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0FA1E-8DA3-9CB8-3334-43B8899E759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D280EAF-EBC8-3455-1542-9B4524E82A4E}"/>
              </a:ext>
            </a:extLst>
          </p:cNvPr>
          <p:cNvSpPr>
            <a:spLocks noGrp="1"/>
          </p:cNvSpPr>
          <p:nvPr>
            <p:ph type="title"/>
          </p:nvPr>
        </p:nvSpPr>
        <p:spPr/>
        <p:txBody>
          <a:bodyPr/>
          <a:lstStyle/>
          <a:p>
            <a:r>
              <a:rPr lang="en-US" dirty="0"/>
              <a:t>What is IDS not for?</a:t>
            </a:r>
            <a:endParaRPr lang="nl-BE" dirty="0"/>
          </a:p>
        </p:txBody>
      </p:sp>
      <p:sp>
        <p:nvSpPr>
          <p:cNvPr id="3" name="Tijdelijke aanduiding voor inhoud 2">
            <a:extLst>
              <a:ext uri="{FF2B5EF4-FFF2-40B4-BE49-F238E27FC236}">
                <a16:creationId xmlns:a16="http://schemas.microsoft.com/office/drawing/2014/main" id="{40A9D408-9761-656E-6CEB-A012873AA189}"/>
              </a:ext>
            </a:extLst>
          </p:cNvPr>
          <p:cNvSpPr>
            <a:spLocks noGrp="1"/>
          </p:cNvSpPr>
          <p:nvPr>
            <p:ph idx="1"/>
          </p:nvPr>
        </p:nvSpPr>
        <p:spPr/>
        <p:txBody>
          <a:bodyPr>
            <a:normAutofit/>
          </a:bodyPr>
          <a:lstStyle/>
          <a:p>
            <a:pPr lvl="3">
              <a:lnSpc>
                <a:spcPct val="200000"/>
              </a:lnSpc>
            </a:pPr>
            <a:r>
              <a:rPr lang="en-US" dirty="0"/>
              <a:t>detecting clashes, such as collisions between beams and pipes
checking geometric distances, such as walls that must be at least 3 m from the plot boundary
performing calculations or aggregations, such as determining whether the total office area is greater than 300 m²
enforcing uniqueness across multiple objects, such as unique names for all door types
assessing performance or software behavior, such as model load times
validating external or linked data, such as drawings and revisions in a CDE
checking whether a model corresponds to the as-built condition of the execution</a:t>
            </a:r>
            <a:endParaRPr lang="nl-BE" dirty="0"/>
          </a:p>
        </p:txBody>
      </p:sp>
    </p:spTree>
    <p:extLst>
      <p:ext uri="{BB962C8B-B14F-4D97-AF65-F5344CB8AC3E}">
        <p14:creationId xmlns:p14="http://schemas.microsoft.com/office/powerpoint/2010/main" val="805108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087DA5-C212-4B78-EB66-F565CDF1A527}"/>
              </a:ext>
            </a:extLst>
          </p:cNvPr>
          <p:cNvSpPr>
            <a:spLocks noGrp="1"/>
          </p:cNvSpPr>
          <p:nvPr>
            <p:ph type="title"/>
          </p:nvPr>
        </p:nvSpPr>
        <p:spPr/>
        <p:txBody>
          <a:bodyPr/>
          <a:lstStyle/>
          <a:p>
            <a:r>
              <a:rPr lang="nl-BE" dirty="0"/>
              <a:t>IDS &lt;&gt; </a:t>
            </a:r>
            <a:r>
              <a:rPr lang="nl-BE" dirty="0" err="1"/>
              <a:t>bSDD</a:t>
            </a:r>
            <a:endParaRPr lang="nl-BE" dirty="0"/>
          </a:p>
        </p:txBody>
      </p:sp>
      <p:sp>
        <p:nvSpPr>
          <p:cNvPr id="3" name="Tijdelijke aanduiding voor inhoud 2">
            <a:extLst>
              <a:ext uri="{FF2B5EF4-FFF2-40B4-BE49-F238E27FC236}">
                <a16:creationId xmlns:a16="http://schemas.microsoft.com/office/drawing/2014/main" id="{1FBCEF1A-4B43-DAA9-569D-0B32EF6D2E75}"/>
              </a:ext>
            </a:extLst>
          </p:cNvPr>
          <p:cNvSpPr>
            <a:spLocks noGrp="1"/>
          </p:cNvSpPr>
          <p:nvPr>
            <p:ph idx="1"/>
          </p:nvPr>
        </p:nvSpPr>
        <p:spPr/>
        <p:txBody>
          <a:bodyPr/>
          <a:lstStyle/>
          <a:p>
            <a:r>
              <a:rPr lang="en-US" dirty="0"/>
              <a:t>Both intended to record agreements about data content. 
The </a:t>
            </a:r>
            <a:r>
              <a:rPr lang="en-US" dirty="0" err="1"/>
              <a:t>bSDD</a:t>
            </a:r>
            <a:r>
              <a:rPr lang="en-US" dirty="0"/>
              <a:t> can be seen as a shared library of properties that can be applied when creating an IDS. Thanks to this synergy, we encourage the use of consistent terms across the industry</a:t>
            </a:r>
            <a:r>
              <a:rPr lang="nl-NL" dirty="0"/>
              <a:t>.</a:t>
            </a:r>
            <a:endParaRPr lang="nl-BE" dirty="0"/>
          </a:p>
        </p:txBody>
      </p:sp>
      <p:pic>
        <p:nvPicPr>
          <p:cNvPr id="4" name="Picture 2">
            <a:extLst>
              <a:ext uri="{FF2B5EF4-FFF2-40B4-BE49-F238E27FC236}">
                <a16:creationId xmlns:a16="http://schemas.microsoft.com/office/drawing/2014/main" id="{7EF1FEA6-9768-A9FC-25B7-2C3B77FEEAF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640079" y="4891087"/>
            <a:ext cx="2381250" cy="1190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8135750"/>
      </p:ext>
    </p:extLst>
  </p:cSld>
  <p:clrMapOvr>
    <a:masterClrMapping/>
  </p:clrMapOvr>
</p:sld>
</file>

<file path=ppt/theme/theme1.xml><?xml version="1.0" encoding="utf-8"?>
<a:theme xmlns:a="http://schemas.openxmlformats.org/drawingml/2006/main" name="DashVTI">
  <a:themeElements>
    <a:clrScheme name="buildingSMART">
      <a:dk1>
        <a:sysClr val="windowText" lastClr="000000"/>
      </a:dk1>
      <a:lt1>
        <a:sysClr val="window" lastClr="FFFFFF"/>
      </a:lt1>
      <a:dk2>
        <a:srgbClr val="0D1C3B"/>
      </a:dk2>
      <a:lt2>
        <a:srgbClr val="F5F2F9"/>
      </a:lt2>
      <a:accent1>
        <a:srgbClr val="004F9F"/>
      </a:accent1>
      <a:accent2>
        <a:srgbClr val="E5172A"/>
      </a:accent2>
      <a:accent3>
        <a:srgbClr val="9F3588"/>
      </a:accent3>
      <a:accent4>
        <a:srgbClr val="009EB0"/>
      </a:accent4>
      <a:accent5>
        <a:srgbClr val="E3E3E3"/>
      </a:accent5>
      <a:accent6>
        <a:srgbClr val="48BF91"/>
      </a:accent6>
      <a:hlink>
        <a:srgbClr val="009EB0"/>
      </a:hlink>
      <a:folHlink>
        <a:srgbClr val="009EB0"/>
      </a:folHlink>
    </a:clrScheme>
    <a:fontScheme name="grandview display">
      <a:majorFont>
        <a:latin typeface="Grandview Display"/>
        <a:ea typeface=""/>
        <a:cs typeface=""/>
      </a:majorFont>
      <a:minorFont>
        <a:latin typeface="Grandview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shVTI" id="{0A75137F-CDEB-4E94-A788-9D255EBE1B91}" vid="{DE9A6A09-5855-45A3-8E99-4290ED2405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E879B3E69E4724CBB9AADF6448C1E57" ma:contentTypeVersion="12" ma:contentTypeDescription="Create a new document." ma:contentTypeScope="" ma:versionID="7e5d011287137745b21ac774d08548ca">
  <xsd:schema xmlns:xsd="http://www.w3.org/2001/XMLSchema" xmlns:xs="http://www.w3.org/2001/XMLSchema" xmlns:p="http://schemas.microsoft.com/office/2006/metadata/properties" xmlns:ns2="bb6e1f65-ec4c-4104-aacb-402ad0c56065" xmlns:ns3="ba4c0602-11bd-42af-8ff4-b5a2f8b9ed9e" targetNamespace="http://schemas.microsoft.com/office/2006/metadata/properties" ma:root="true" ma:fieldsID="a7fb443f8763e58718c2b104314f7045" ns2:_="" ns3:_="">
    <xsd:import namespace="bb6e1f65-ec4c-4104-aacb-402ad0c56065"/>
    <xsd:import namespace="ba4c0602-11bd-42af-8ff4-b5a2f8b9ed9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6e1f65-ec4c-4104-aacb-402ad0c560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4e5ad10e-c7c2-40ce-ab97-c2a0c5940683"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a4c0602-11bd-42af-8ff4-b5a2f8b9ed9e"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2d4ec8cd-87f6-4e27-9abd-7ab0f8625e1e}" ma:internalName="TaxCatchAll" ma:showField="CatchAllData" ma:web="ba4c0602-11bd-42af-8ff4-b5a2f8b9ed9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b6e1f65-ec4c-4104-aacb-402ad0c56065">
      <Terms xmlns="http://schemas.microsoft.com/office/infopath/2007/PartnerControls"/>
    </lcf76f155ced4ddcb4097134ff3c332f>
    <TaxCatchAll xmlns="ba4c0602-11bd-42af-8ff4-b5a2f8b9ed9e" xsi:nil="true"/>
  </documentManagement>
</p:properties>
</file>

<file path=customXml/itemProps1.xml><?xml version="1.0" encoding="utf-8"?>
<ds:datastoreItem xmlns:ds="http://schemas.openxmlformats.org/officeDocument/2006/customXml" ds:itemID="{D2DB53F6-BA0A-40F0-BFED-A5DE14CCDFB9}">
  <ds:schemaRefs>
    <ds:schemaRef ds:uri="http://schemas.microsoft.com/sharepoint/v3/contenttype/forms"/>
  </ds:schemaRefs>
</ds:datastoreItem>
</file>

<file path=customXml/itemProps2.xml><?xml version="1.0" encoding="utf-8"?>
<ds:datastoreItem xmlns:ds="http://schemas.openxmlformats.org/officeDocument/2006/customXml" ds:itemID="{A514E51E-B407-4A63-A448-A2B8B9E16B49}">
  <ds:schemaRefs>
    <ds:schemaRef ds:uri="ba4c0602-11bd-42af-8ff4-b5a2f8b9ed9e"/>
    <ds:schemaRef ds:uri="bb6e1f65-ec4c-4104-aacb-402ad0c5606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9BD20BB-B471-42EF-ABDA-29C8BA84A934}">
  <ds:schemaRefs>
    <ds:schemaRef ds:uri="ba4c0602-11bd-42af-8ff4-b5a2f8b9ed9e"/>
    <ds:schemaRef ds:uri="bb6e1f65-ec4c-4104-aacb-402ad0c5606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273</TotalTime>
  <Words>2165</Words>
  <Application>Microsoft Office PowerPoint</Application>
  <PresentationFormat>Breedbeeld</PresentationFormat>
  <Paragraphs>322</Paragraphs>
  <Slides>58</Slides>
  <Notes>6</Notes>
  <HiddenSlides>4</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58</vt:i4>
      </vt:variant>
    </vt:vector>
  </HeadingPairs>
  <TitlesOfParts>
    <vt:vector size="66" baseType="lpstr">
      <vt:lpstr>Arial</vt:lpstr>
      <vt:lpstr>Calibri</vt:lpstr>
      <vt:lpstr>Grandview Display</vt:lpstr>
      <vt:lpstr>Ink Free</vt:lpstr>
      <vt:lpstr>Open sans</vt:lpstr>
      <vt:lpstr>Open Sans bold</vt:lpstr>
      <vt:lpstr>Open Sans Light</vt:lpstr>
      <vt:lpstr>DashVTI</vt:lpstr>
      <vt:lpstr>IDS Escape Game</vt:lpstr>
      <vt:lpstr>Introduction IDS</vt:lpstr>
      <vt:lpstr>Information Delivery Specification (IDS)</vt:lpstr>
      <vt:lpstr>IDS example</vt:lpstr>
      <vt:lpstr>IDS and IFC</vt:lpstr>
      <vt:lpstr>Goal IDS</vt:lpstr>
      <vt:lpstr>Purpose IDS</vt:lpstr>
      <vt:lpstr>What is IDS not for?</vt:lpstr>
      <vt:lpstr>IDS &lt;&gt; bSDD</vt:lpstr>
      <vt:lpstr>IDS &lt;&gt; ISO 19650</vt:lpstr>
      <vt:lpstr>IDS proces</vt:lpstr>
      <vt:lpstr>IDS software</vt:lpstr>
      <vt:lpstr>PowerPoint-presentatie</vt:lpstr>
      <vt:lpstr>PowerPoint-presentatie</vt:lpstr>
      <vt:lpstr>PowerPoint-presentatie</vt:lpstr>
      <vt:lpstr>PowerPoint-presentatie</vt:lpstr>
      <vt:lpstr>IDS Structure</vt:lpstr>
      <vt:lpstr>IDS Structure | Specification metadata</vt:lpstr>
      <vt:lpstr>PowerPoint-presentatie</vt:lpstr>
      <vt:lpstr>PowerPoint-presentatie</vt:lpstr>
      <vt:lpstr>IDS Structure | Specifications</vt:lpstr>
      <vt:lpstr>IDS Structure | Facets</vt:lpstr>
      <vt:lpstr>IDS Structure | Facets</vt:lpstr>
      <vt:lpstr>IDS Structure | Facet Parts</vt:lpstr>
      <vt:lpstr>IDS Structure | Facet Parameters</vt:lpstr>
      <vt:lpstr>IDS Structure | Complex Restrictions</vt:lpstr>
      <vt:lpstr>IDS Structure | Complex Restrictions</vt:lpstr>
      <vt:lpstr>IDS Structure | Cardinality</vt:lpstr>
      <vt:lpstr>IDS Structure | Cardinality</vt:lpstr>
      <vt:lpstr>IDS Structure | Cardinality</vt:lpstr>
      <vt:lpstr>IDS Structure | Cardinality</vt:lpstr>
      <vt:lpstr>IDS Structure | Cardinality</vt:lpstr>
      <vt:lpstr>IDS Structure | Cardinality</vt:lpstr>
      <vt:lpstr>IDS Structure | Cardinality</vt:lpstr>
      <vt:lpstr>Blender 5.0 – Bonsai BIM</vt:lpstr>
      <vt:lpstr>Blender 5.0 – Bonsai BIM</vt:lpstr>
      <vt:lpstr>Blender 5.0 – Bonsai BIM</vt:lpstr>
      <vt:lpstr>Blender 5.0 – Bonsai BIM</vt:lpstr>
      <vt:lpstr>Blender 5.0 – Bonsai BIM</vt:lpstr>
      <vt:lpstr>Blender 5.0 – Bonsai BIM</vt:lpstr>
      <vt:lpstr>Blender 5.0 – Bonsai BIM</vt:lpstr>
      <vt:lpstr>Blender 5.0 – Bonsai BIM</vt:lpstr>
      <vt:lpstr>Blender 5.0 – Bonsai BIM</vt:lpstr>
      <vt:lpstr>Solibri Model Checker</vt:lpstr>
      <vt:lpstr>BIM Collab Zoom</vt:lpstr>
      <vt:lpstr>Example IDS</vt:lpstr>
      <vt:lpstr>Example IDS</vt:lpstr>
      <vt:lpstr>Example IDS</vt:lpstr>
      <vt:lpstr>PowerPoint-presentatie</vt:lpstr>
      <vt:lpstr>PowerPoint-presentatie</vt:lpstr>
      <vt:lpstr>PowerPoint-presentatie</vt:lpstr>
      <vt:lpstr>Example IDS</vt:lpstr>
      <vt:lpstr>Example IDS</vt:lpstr>
      <vt:lpstr>PowerPoint-presentatie</vt:lpstr>
      <vt:lpstr>Example IDS</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Jari Verniers</dc:creator>
  <cp:lastModifiedBy>Jari Verniers | Bimplan</cp:lastModifiedBy>
  <cp:revision>17</cp:revision>
  <dcterms:created xsi:type="dcterms:W3CDTF">2025-03-22T09:47:04Z</dcterms:created>
  <dcterms:modified xsi:type="dcterms:W3CDTF">2026-06-09T12:28:08Z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0x0101009E879B3E69E4724CBB9AADF6448C1E57</vt:lpwstr>
  </property>
  <property fmtid="{D5CDD505-2E9C-101B-9397-08002B2CF9AE}" pid="3" name="MediaServiceImageTags">
    <vt:lpwstr/>
  </property>
</Properties>
</file>