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webextensions/webextension1.xml" ContentType="application/vnd.ms-office.webextension+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Lst>
  <p:notesMasterIdLst>
    <p:notesMasterId r:id="rId15"/>
  </p:notesMasterIdLst>
  <p:sldIdLst>
    <p:sldId id="3285" r:id="rId5"/>
    <p:sldId id="3283" r:id="rId6"/>
    <p:sldId id="3284" r:id="rId7"/>
    <p:sldId id="3294" r:id="rId8"/>
    <p:sldId id="3286" r:id="rId9"/>
    <p:sldId id="3287" r:id="rId10"/>
    <p:sldId id="3288" r:id="rId11"/>
    <p:sldId id="3289" r:id="rId12"/>
    <p:sldId id="379" r:id="rId13"/>
    <p:sldId id="3292" r:id="rId1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F936ED3-D400-450D-B195-F13BCB0790D3}">
          <p14:sldIdLst>
            <p14:sldId id="3285"/>
            <p14:sldId id="3283"/>
            <p14:sldId id="3284"/>
            <p14:sldId id="3294"/>
            <p14:sldId id="3286"/>
            <p14:sldId id="3287"/>
            <p14:sldId id="3288"/>
            <p14:sldId id="3289"/>
            <p14:sldId id="379"/>
            <p14:sldId id="329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D8F532-EACC-FAA7-FB3C-40A92A316D5A}" name="Louis Casteleyn" initials="LC" userId="S::louis.casteleyn_brusselsairport.be#ext#@bbri.onmicrosoft.com::ef91698b-d0da-490e-88eb-18908718b35e" providerId="AD"/>
  <p188:author id="{5B97E95F-9875-08E3-FF99-EFF2C934F6BA}" name="Ruben VAN DE WALLE" initials="RVDW" userId="S::ruben.van.de.walle@howest.be::535ea80e-913a-4e8e-a647-83edd8396dd0" providerId="AD"/>
  <p188:author id="{5AB3A18C-AE68-A45A-D5B6-CABE2D03DEED}" name="Louis Casteleyn" initials="LC" userId="S::Louis.Casteleyn@brusselsairport.be::4fa745a9-1094-474e-a44d-7f5da1a5a2b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1C1B"/>
    <a:srgbClr val="48BF91"/>
    <a:srgbClr val="E5172A"/>
    <a:srgbClr val="041E42"/>
    <a:srgbClr val="004F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08B995-30A7-4DC9-AEAF-CB5FE527C865}" v="27" dt="2026-06-08T08:52:13.0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65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is Casteleyn" userId="+dDWdUhkD1wQ/0SaZ1lM3Catk3+iPqjn6k54BOjHYSY=" providerId="None" clId="Web-{A608B995-30A7-4DC9-AEAF-CB5FE527C865}"/>
    <pc:docChg chg="modSld">
      <pc:chgData name="Louis Casteleyn" userId="+dDWdUhkD1wQ/0SaZ1lM3Catk3+iPqjn6k54BOjHYSY=" providerId="None" clId="Web-{A608B995-30A7-4DC9-AEAF-CB5FE527C865}" dt="2026-06-08T08:52:13.043" v="26" actId="20577"/>
      <pc:docMkLst>
        <pc:docMk/>
      </pc:docMkLst>
      <pc:sldChg chg="modSp">
        <pc:chgData name="Louis Casteleyn" userId="+dDWdUhkD1wQ/0SaZ1lM3Catk3+iPqjn6k54BOjHYSY=" providerId="None" clId="Web-{A608B995-30A7-4DC9-AEAF-CB5FE527C865}" dt="2026-06-08T08:52:13.043" v="26" actId="20577"/>
        <pc:sldMkLst>
          <pc:docMk/>
          <pc:sldMk cId="158283696" sldId="3286"/>
        </pc:sldMkLst>
        <pc:spChg chg="mod">
          <ac:chgData name="Louis Casteleyn" userId="+dDWdUhkD1wQ/0SaZ1lM3Catk3+iPqjn6k54BOjHYSY=" providerId="None" clId="Web-{A608B995-30A7-4DC9-AEAF-CB5FE527C865}" dt="2026-06-08T08:52:13.043" v="26" actId="20577"/>
          <ac:spMkLst>
            <pc:docMk/>
            <pc:sldMk cId="158283696" sldId="3286"/>
            <ac:spMk id="3" creationId="{05A90C2C-7994-B3D1-561F-BB90450FADD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1E7A5A-3AB2-4F5F-BF37-812988CB4FF4}" type="datetimeFigureOut">
              <a:t>12/06/2026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582270-7CDF-46BE-867F-436E0EC18846}" type="slidenum">
              <a:t>‹nr.›</a:t>
            </a:fld>
            <a:endParaRPr lang="en-US"/>
          </a:p>
        </p:txBody>
      </p:sp>
    </p:spTree>
    <p:extLst>
      <p:ext uri="{BB962C8B-B14F-4D97-AF65-F5344CB8AC3E}">
        <p14:creationId xmlns:p14="http://schemas.microsoft.com/office/powerpoint/2010/main" val="21315139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1A582270-7CDF-46BE-867F-436E0EC18846}" type="slidenum">
              <a:rPr lang="nl-BE" smtClean="0"/>
              <a:t>8</a:t>
            </a:fld>
            <a:endParaRPr lang="nl-BE"/>
          </a:p>
        </p:txBody>
      </p:sp>
    </p:spTree>
    <p:extLst>
      <p:ext uri="{BB962C8B-B14F-4D97-AF65-F5344CB8AC3E}">
        <p14:creationId xmlns:p14="http://schemas.microsoft.com/office/powerpoint/2010/main" val="1811073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8E478-9D89-29D3-5EE5-D2C67921BDB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73B085D-9780-5B2F-0520-92E284DB89F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98CB619-86D3-817A-4D1A-2307E50EE16A}"/>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425869ED-37B0-532C-828E-1BF16EAC1ECB}"/>
              </a:ext>
            </a:extLst>
          </p:cNvPr>
          <p:cNvSpPr>
            <a:spLocks noGrp="1"/>
          </p:cNvSpPr>
          <p:nvPr>
            <p:ph type="sldNum" sz="quarter" idx="5"/>
          </p:nvPr>
        </p:nvSpPr>
        <p:spPr/>
        <p:txBody>
          <a:bodyPr/>
          <a:lstStyle/>
          <a:p>
            <a:fld id="{1A582270-7CDF-46BE-867F-436E0EC18846}" type="slidenum">
              <a:rPr lang="nl-BE" smtClean="0"/>
              <a:t>10</a:t>
            </a:fld>
            <a:endParaRPr lang="nl-BE"/>
          </a:p>
        </p:txBody>
      </p:sp>
    </p:spTree>
    <p:extLst>
      <p:ext uri="{BB962C8B-B14F-4D97-AF65-F5344CB8AC3E}">
        <p14:creationId xmlns:p14="http://schemas.microsoft.com/office/powerpoint/2010/main" val="717501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B58ECE7-05AC-6530-D197-23761CFC6D52}"/>
              </a:ext>
            </a:extLst>
          </p:cNvPr>
          <p:cNvSpPr/>
          <p:nvPr userDrawn="1"/>
        </p:nvSpPr>
        <p:spPr>
          <a:xfrm>
            <a:off x="0" y="4987636"/>
            <a:ext cx="12192000" cy="1870364"/>
          </a:xfrm>
          <a:prstGeom prst="rect">
            <a:avLst/>
          </a:prstGeom>
          <a:solidFill>
            <a:srgbClr val="041E42"/>
          </a:solidFill>
          <a:ln>
            <a:solidFill>
              <a:srgbClr val="04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1">
            <a:extLst>
              <a:ext uri="{FF2B5EF4-FFF2-40B4-BE49-F238E27FC236}">
                <a16:creationId xmlns:a16="http://schemas.microsoft.com/office/drawing/2014/main" id="{B345610A-17B4-4656-93CF-E1D9982860F7}"/>
              </a:ext>
            </a:extLst>
          </p:cNvPr>
          <p:cNvSpPr>
            <a:spLocks noGrp="1"/>
          </p:cNvSpPr>
          <p:nvPr>
            <p:ph type="ctrTitle" hasCustomPrompt="1"/>
          </p:nvPr>
        </p:nvSpPr>
        <p:spPr>
          <a:xfrm>
            <a:off x="640080" y="5140035"/>
            <a:ext cx="10890928" cy="688110"/>
          </a:xfrm>
        </p:spPr>
        <p:txBody>
          <a:bodyPr anchor="b" anchorCtr="0">
            <a:normAutofit/>
          </a:bodyPr>
          <a:lstStyle>
            <a:lvl1pPr algn="l">
              <a:defRPr sz="3000" b="0">
                <a:solidFill>
                  <a:schemeClr val="bg1"/>
                </a:solidFill>
                <a:latin typeface="Open Sans bold" pitchFamily="2" charset="0"/>
                <a:ea typeface="Open Sans bold" pitchFamily="2" charset="0"/>
                <a:cs typeface="Open Sans bold" pitchFamily="2" charset="0"/>
              </a:defRPr>
            </a:lvl1pPr>
          </a:lstStyle>
          <a:p>
            <a:r>
              <a:rPr lang="en-US" dirty="0"/>
              <a:t>Click to edit Master title style</a:t>
            </a:r>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hasCustomPrompt="1"/>
          </p:nvPr>
        </p:nvSpPr>
        <p:spPr>
          <a:xfrm>
            <a:off x="640080" y="5850276"/>
            <a:ext cx="10890928" cy="416808"/>
          </a:xfrm>
        </p:spPr>
        <p:txBody>
          <a:bodyPr anchor="b">
            <a:normAutofit/>
          </a:bodyPr>
          <a:lstStyle>
            <a:lvl1pPr marL="0" indent="0" algn="l">
              <a:lnSpc>
                <a:spcPct val="130000"/>
              </a:lnSpc>
              <a:buNone/>
              <a:defRPr sz="1800" b="1" cap="all" spc="300" baseline="0">
                <a:solidFill>
                  <a:schemeClr val="bg1"/>
                </a:solidFill>
                <a:latin typeface="Open sans" panose="020B0606030504020204" pitchFamily="2" charset="0"/>
                <a:ea typeface="Open sans" panose="020B0606030504020204" pitchFamily="2" charset="0"/>
                <a:cs typeface="Open sans" panose="020B06060305040202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7" name="Picture 2">
            <a:extLst>
              <a:ext uri="{FF2B5EF4-FFF2-40B4-BE49-F238E27FC236}">
                <a16:creationId xmlns:a16="http://schemas.microsoft.com/office/drawing/2014/main" id="{299C2151-A568-F515-335F-31630CB947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83056" y="1995056"/>
            <a:ext cx="6425887" cy="1239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87204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72F07D-8364-4DE9-DE4D-6135E44B9C2F}"/>
              </a:ext>
            </a:extLst>
          </p:cNvPr>
          <p:cNvSpPr>
            <a:spLocks noGrp="1"/>
          </p:cNvSpPr>
          <p:nvPr>
            <p:ph type="title" hasCustomPrompt="1"/>
          </p:nvPr>
        </p:nvSpPr>
        <p:spPr/>
        <p:txBody>
          <a:bodyPr/>
          <a:lstStyle/>
          <a:p>
            <a:r>
              <a:rPr lang="en-US" dirty="0"/>
              <a:t>Click to edit Master title style</a:t>
            </a:r>
            <a:endParaRPr lang="nl-BE" dirty="0"/>
          </a:p>
        </p:txBody>
      </p:sp>
      <p:sp>
        <p:nvSpPr>
          <p:cNvPr id="3" name="Tijdelijke aanduiding voor dianummer 2">
            <a:extLst>
              <a:ext uri="{FF2B5EF4-FFF2-40B4-BE49-F238E27FC236}">
                <a16:creationId xmlns:a16="http://schemas.microsoft.com/office/drawing/2014/main" id="{11D567CA-D282-790F-6ED7-91DF435C1415}"/>
              </a:ext>
            </a:extLst>
          </p:cNvPr>
          <p:cNvSpPr>
            <a:spLocks noGrp="1"/>
          </p:cNvSpPr>
          <p:nvPr>
            <p:ph type="sldNum" sz="quarter" idx="10"/>
          </p:nvPr>
        </p:nvSpPr>
        <p:spPr>
          <a:xfrm>
            <a:off x="640080" y="6167887"/>
            <a:ext cx="723014" cy="690113"/>
          </a:xfrm>
        </p:spPr>
        <p:txBody>
          <a:bodyPr lIns="0" tIns="0" rIns="0" bIns="0" anchor="ctr" anchorCtr="0"/>
          <a:lstStyle/>
          <a:p>
            <a:fld id="{70C12960-6E85-460F-B6E3-5B82CB31AF3D}" type="slidenum">
              <a:rPr lang="en-US" smtClean="0"/>
              <a:pPr/>
              <a:t>‹nr.›</a:t>
            </a:fld>
            <a:endParaRPr lang="en-US" sz="1400" dirty="0"/>
          </a:p>
        </p:txBody>
      </p:sp>
      <p:sp>
        <p:nvSpPr>
          <p:cNvPr id="6" name="Text Placeholder 2">
            <a:extLst>
              <a:ext uri="{FF2B5EF4-FFF2-40B4-BE49-F238E27FC236}">
                <a16:creationId xmlns:a16="http://schemas.microsoft.com/office/drawing/2014/main" id="{AB867FF9-6F2B-355D-1E3E-4639E713ABB1}"/>
              </a:ext>
            </a:extLst>
          </p:cNvPr>
          <p:cNvSpPr>
            <a:spLocks noGrp="1"/>
          </p:cNvSpPr>
          <p:nvPr>
            <p:ph idx="1" hasCustomPrompt="1"/>
          </p:nvPr>
        </p:nvSpPr>
        <p:spPr>
          <a:xfrm>
            <a:off x="640080" y="1526875"/>
            <a:ext cx="10890928"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2061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72F07D-8364-4DE9-DE4D-6135E44B9C2F}"/>
              </a:ext>
            </a:extLst>
          </p:cNvPr>
          <p:cNvSpPr>
            <a:spLocks noGrp="1"/>
          </p:cNvSpPr>
          <p:nvPr>
            <p:ph type="title" hasCustomPrompt="1"/>
          </p:nvPr>
        </p:nvSpPr>
        <p:spPr/>
        <p:txBody>
          <a:bodyPr/>
          <a:lstStyle/>
          <a:p>
            <a:r>
              <a:rPr lang="en-US" dirty="0"/>
              <a:t>Click to edit Master title style</a:t>
            </a:r>
            <a:endParaRPr lang="nl-BE" dirty="0"/>
          </a:p>
        </p:txBody>
      </p:sp>
      <p:sp>
        <p:nvSpPr>
          <p:cNvPr id="6" name="Text Placeholder 2">
            <a:extLst>
              <a:ext uri="{FF2B5EF4-FFF2-40B4-BE49-F238E27FC236}">
                <a16:creationId xmlns:a16="http://schemas.microsoft.com/office/drawing/2014/main" id="{AB867FF9-6F2B-355D-1E3E-4639E713ABB1}"/>
              </a:ext>
            </a:extLst>
          </p:cNvPr>
          <p:cNvSpPr>
            <a:spLocks noGrp="1"/>
          </p:cNvSpPr>
          <p:nvPr>
            <p:ph idx="1"/>
          </p:nvPr>
        </p:nvSpPr>
        <p:spPr>
          <a:xfrm>
            <a:off x="640080" y="1526875"/>
            <a:ext cx="5339806"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2">
            <a:extLst>
              <a:ext uri="{FF2B5EF4-FFF2-40B4-BE49-F238E27FC236}">
                <a16:creationId xmlns:a16="http://schemas.microsoft.com/office/drawing/2014/main" id="{B8410745-D1F8-53BA-C230-ECDBC1807528}"/>
              </a:ext>
            </a:extLst>
          </p:cNvPr>
          <p:cNvSpPr>
            <a:spLocks noGrp="1"/>
          </p:cNvSpPr>
          <p:nvPr>
            <p:ph idx="11"/>
          </p:nvPr>
        </p:nvSpPr>
        <p:spPr>
          <a:xfrm>
            <a:off x="6212114" y="1526875"/>
            <a:ext cx="5339806"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8F151035-6ECA-911C-E772-97F332D931AA}"/>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3952592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45874A-DCC3-7961-2A1F-65D4884DF946}"/>
              </a:ext>
            </a:extLst>
          </p:cNvPr>
          <p:cNvSpPr>
            <a:spLocks noGrp="1"/>
          </p:cNvSpPr>
          <p:nvPr>
            <p:ph type="title" hasCustomPrompt="1"/>
          </p:nvPr>
        </p:nvSpPr>
        <p:spPr/>
        <p:txBody>
          <a:bodyPr/>
          <a:lstStyle/>
          <a:p>
            <a:r>
              <a:rPr lang="en-US" dirty="0"/>
              <a:t>Click to edit Master title style</a:t>
            </a:r>
            <a:endParaRPr lang="nl-BE" dirty="0"/>
          </a:p>
        </p:txBody>
      </p:sp>
      <p:sp>
        <p:nvSpPr>
          <p:cNvPr id="4" name="Slide Number Placeholder 5">
            <a:extLst>
              <a:ext uri="{FF2B5EF4-FFF2-40B4-BE49-F238E27FC236}">
                <a16:creationId xmlns:a16="http://schemas.microsoft.com/office/drawing/2014/main" id="{8CF30FB7-7DF0-292D-6D44-AEF72093791B}"/>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3295822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Empty">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4294B719-5A7B-3364-D4A6-D57B2C2C954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405072" y="6403501"/>
            <a:ext cx="1492486" cy="2880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8">
            <a:extLst>
              <a:ext uri="{FF2B5EF4-FFF2-40B4-BE49-F238E27FC236}">
                <a16:creationId xmlns:a16="http://schemas.microsoft.com/office/drawing/2014/main" id="{9B691BE2-6A29-E0BB-EBAF-4517D303B1C3}"/>
              </a:ext>
            </a:extLst>
          </p:cNvPr>
          <p:cNvCxnSpPr/>
          <p:nvPr userDrawn="1"/>
        </p:nvCxnSpPr>
        <p:spPr>
          <a:xfrm>
            <a:off x="0" y="6167887"/>
            <a:ext cx="12192000" cy="0"/>
          </a:xfrm>
          <a:prstGeom prst="line">
            <a:avLst/>
          </a:prstGeom>
          <a:ln w="19050">
            <a:solidFill>
              <a:srgbClr val="041E42"/>
            </a:solidFill>
          </a:ln>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19FF054D-6C92-497A-B3DD-9CC81A36AB0E}"/>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20725619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9">
            <a:extLst>
              <a:ext uri="{FF2B5EF4-FFF2-40B4-BE49-F238E27FC236}">
                <a16:creationId xmlns:a16="http://schemas.microsoft.com/office/drawing/2014/main" id="{045278CF-076E-1AF3-EAAB-C82C2FA3E8BF}"/>
              </a:ext>
            </a:extLst>
          </p:cNvPr>
          <p:cNvSpPr/>
          <p:nvPr userDrawn="1"/>
        </p:nvSpPr>
        <p:spPr>
          <a:xfrm>
            <a:off x="0" y="0"/>
            <a:ext cx="12192000" cy="1097278"/>
          </a:xfrm>
          <a:prstGeom prst="rect">
            <a:avLst/>
          </a:prstGeom>
          <a:solidFill>
            <a:srgbClr val="041E42"/>
          </a:solidFill>
          <a:ln>
            <a:solidFill>
              <a:srgbClr val="04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640080" y="-1"/>
            <a:ext cx="10890928" cy="1097278"/>
          </a:xfrm>
          <a:prstGeom prst="rect">
            <a:avLst/>
          </a:prstGeom>
        </p:spPr>
        <p:txBody>
          <a:bodyPr vert="horz" lIns="0" tIns="0" rIns="0" bIns="0" rtlCol="0" anchor="ctr" anchorCtr="0">
            <a:normAutofit/>
          </a:bodyPr>
          <a:lstStyle/>
          <a:p>
            <a:r>
              <a:rPr lang="en-US" dirty="0"/>
              <a:t>Click to edit Master title style</a:t>
            </a:r>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640080" y="1526875"/>
            <a:ext cx="10890928"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2">
            <a:extLst>
              <a:ext uri="{FF2B5EF4-FFF2-40B4-BE49-F238E27FC236}">
                <a16:creationId xmlns:a16="http://schemas.microsoft.com/office/drawing/2014/main" id="{BB12221B-252B-2C55-E266-53ECB5DFEDF7}"/>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405072" y="6403501"/>
            <a:ext cx="1492486" cy="288000"/>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8">
            <a:extLst>
              <a:ext uri="{FF2B5EF4-FFF2-40B4-BE49-F238E27FC236}">
                <a16:creationId xmlns:a16="http://schemas.microsoft.com/office/drawing/2014/main" id="{558BEBD4-83F4-E6E3-52ED-D3DC174E372F}"/>
              </a:ext>
            </a:extLst>
          </p:cNvPr>
          <p:cNvCxnSpPr/>
          <p:nvPr userDrawn="1"/>
        </p:nvCxnSpPr>
        <p:spPr>
          <a:xfrm>
            <a:off x="0" y="6167887"/>
            <a:ext cx="12192000" cy="0"/>
          </a:xfrm>
          <a:prstGeom prst="line">
            <a:avLst/>
          </a:prstGeom>
          <a:ln w="19050">
            <a:solidFill>
              <a:srgbClr val="041E42"/>
            </a:solidFill>
          </a:ln>
        </p:spPr>
        <p:style>
          <a:lnRef idx="1">
            <a:schemeClr val="accent1"/>
          </a:lnRef>
          <a:fillRef idx="0">
            <a:schemeClr val="accent1"/>
          </a:fillRef>
          <a:effectRef idx="0">
            <a:schemeClr val="accent1"/>
          </a:effectRef>
          <a:fontRef idx="minor">
            <a:schemeClr val="tx1"/>
          </a:fontRef>
        </p:style>
      </p:cxnSp>
      <p:sp>
        <p:nvSpPr>
          <p:cNvPr id="15" name="Slide Number Placeholder 5">
            <a:extLst>
              <a:ext uri="{FF2B5EF4-FFF2-40B4-BE49-F238E27FC236}">
                <a16:creationId xmlns:a16="http://schemas.microsoft.com/office/drawing/2014/main" id="{F6403558-5838-DA47-BD38-8836E0D8D3E3}"/>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2963749184"/>
      </p:ext>
    </p:extLst>
  </p:cSld>
  <p:clrMap bg1="lt1" tx1="dk1" bg2="lt2" tx2="dk2" accent1="accent1" accent2="accent2" accent3="accent3" accent4="accent4" accent5="accent5" accent6="accent6" hlink="hlink" folHlink="folHlink"/>
  <p:sldLayoutIdLst>
    <p:sldLayoutId id="2147483668" r:id="rId1"/>
    <p:sldLayoutId id="2147483677" r:id="rId2"/>
    <p:sldLayoutId id="2147483678" r:id="rId3"/>
    <p:sldLayoutId id="2147483676" r:id="rId4"/>
    <p:sldLayoutId id="2147483679" r:id="rId5"/>
  </p:sldLayoutIdLst>
  <p:hf hdr="0" ftr="0" dt="0"/>
  <p:txStyles>
    <p:titleStyle>
      <a:lvl1pPr algn="l" defTabSz="914400" rtl="0" eaLnBrk="1" latinLnBrk="0" hangingPunct="1">
        <a:lnSpc>
          <a:spcPct val="100000"/>
        </a:lnSpc>
        <a:spcBef>
          <a:spcPct val="0"/>
        </a:spcBef>
        <a:buNone/>
        <a:defRPr sz="3000" b="0" kern="1200">
          <a:solidFill>
            <a:schemeClr val="bg1"/>
          </a:solidFill>
          <a:latin typeface="Open Sans bold" pitchFamily="2" charset="0"/>
          <a:ea typeface="Open Sans bold" pitchFamily="2" charset="0"/>
          <a:cs typeface="Open Sans bold" pitchFamily="2" charset="0"/>
        </a:defRPr>
      </a:lvl1pPr>
    </p:titleStyle>
    <p:bodyStyle>
      <a:lvl1pPr marL="0" indent="0" algn="l" defTabSz="914400" rtl="0" eaLnBrk="1" latinLnBrk="0" hangingPunct="1">
        <a:lnSpc>
          <a:spcPct val="120000"/>
        </a:lnSpc>
        <a:spcBef>
          <a:spcPts val="0"/>
        </a:spcBef>
        <a:spcAft>
          <a:spcPts val="2400"/>
        </a:spcAft>
        <a:buSzPct val="87000"/>
        <a:buFont typeface="Arial" panose="020B0604020202020204" pitchFamily="34" charset="0"/>
        <a:buNone/>
        <a:defRPr sz="2000" kern="1200">
          <a:solidFill>
            <a:schemeClr val="tx1"/>
          </a:solidFill>
          <a:latin typeface="Open Sans bold" pitchFamily="2" charset="0"/>
          <a:ea typeface="Open Sans bold" pitchFamily="2" charset="0"/>
          <a:cs typeface="Open Sans bold" pitchFamily="2" charset="0"/>
        </a:defRPr>
      </a:lvl1pPr>
      <a:lvl2pPr marL="0" indent="0" algn="l"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bold" pitchFamily="2" charset="0"/>
          <a:ea typeface="Open Sans bold" pitchFamily="2" charset="0"/>
          <a:cs typeface="Open Sans bold" pitchFamily="2" charset="0"/>
        </a:defRPr>
      </a:lvl2pPr>
      <a:lvl3pPr marL="0" indent="0" algn="just"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3pPr>
      <a:lvl4pPr marL="285750" indent="-285750" algn="l" defTabSz="914400" rtl="0" eaLnBrk="1" latinLnBrk="0" hangingPunct="1">
        <a:lnSpc>
          <a:spcPct val="120000"/>
        </a:lnSpc>
        <a:spcBef>
          <a:spcPts val="0"/>
        </a:spcBef>
        <a:buSzPct val="100000"/>
        <a:buFontTx/>
        <a:buBlip>
          <a:blip r:embed="rId8"/>
        </a:buBlip>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4pPr>
      <a:lvl5pPr marL="536575" indent="-273050" algn="l" defTabSz="914400" rtl="0" eaLnBrk="1" latinLnBrk="0" hangingPunct="1">
        <a:lnSpc>
          <a:spcPct val="120000"/>
        </a:lnSpc>
        <a:spcBef>
          <a:spcPts val="0"/>
        </a:spcBef>
        <a:buSzPct val="87000"/>
        <a:buFont typeface="Open Sans Light" panose="020B0306030504020204" pitchFamily="2" charset="0"/>
        <a:buChar char="–"/>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image" Target="../media/image7.jpeg"/><Relationship Id="rId5" Type="http://schemas.openxmlformats.org/officeDocument/2006/relationships/image" Target="../media/image6.jpeg"/><Relationship Id="rId10" Type="http://schemas.openxmlformats.org/officeDocument/2006/relationships/image" Target="../media/image2.png"/><Relationship Id="rId4" Type="http://schemas.openxmlformats.org/officeDocument/2006/relationships/image" Target="../media/image5.jpe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roomescapemaker.com/u/casteley6795/bsibenelu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9" Type="http://schemas.openxmlformats.org/officeDocument/2006/relationships/image" Target="../media/image1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1/relationships/webextension" Target="../webextensions/webextension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FEE514-13F7-893C-D128-791E08D97F83}"/>
              </a:ext>
            </a:extLst>
          </p:cNvPr>
          <p:cNvSpPr>
            <a:spLocks noGrp="1"/>
          </p:cNvSpPr>
          <p:nvPr>
            <p:ph type="ctrTitle"/>
          </p:nvPr>
        </p:nvSpPr>
        <p:spPr/>
        <p:txBody>
          <a:bodyPr/>
          <a:lstStyle/>
          <a:p>
            <a:r>
              <a:rPr lang="nl-BE" dirty="0"/>
              <a:t>IDS Escape Game</a:t>
            </a:r>
          </a:p>
        </p:txBody>
      </p:sp>
      <p:sp>
        <p:nvSpPr>
          <p:cNvPr id="3" name="Ondertitel 2">
            <a:extLst>
              <a:ext uri="{FF2B5EF4-FFF2-40B4-BE49-F238E27FC236}">
                <a16:creationId xmlns:a16="http://schemas.microsoft.com/office/drawing/2014/main" id="{14875A6D-1730-EC1F-E5C9-1C708EADF8BF}"/>
              </a:ext>
            </a:extLst>
          </p:cNvPr>
          <p:cNvSpPr>
            <a:spLocks noGrp="1"/>
          </p:cNvSpPr>
          <p:nvPr>
            <p:ph type="subTitle" idx="1"/>
          </p:nvPr>
        </p:nvSpPr>
        <p:spPr/>
        <p:txBody>
          <a:bodyPr/>
          <a:lstStyle/>
          <a:p>
            <a:r>
              <a:rPr lang="nl-BE" cap="none" spc="0" dirty="0" err="1"/>
              <a:t>buildingSMART</a:t>
            </a:r>
            <a:r>
              <a:rPr lang="nl-BE" cap="none" spc="0" dirty="0"/>
              <a:t> Belgium</a:t>
            </a:r>
          </a:p>
        </p:txBody>
      </p:sp>
    </p:spTree>
    <p:extLst>
      <p:ext uri="{BB962C8B-B14F-4D97-AF65-F5344CB8AC3E}">
        <p14:creationId xmlns:p14="http://schemas.microsoft.com/office/powerpoint/2010/main" val="964339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0D0E0-FCA6-4F35-4BBB-24B0D0F5411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80AA8A6-096F-2D6E-9A7C-C9C008469C94}"/>
              </a:ext>
            </a:extLst>
          </p:cNvPr>
          <p:cNvSpPr>
            <a:spLocks noGrp="1"/>
          </p:cNvSpPr>
          <p:nvPr>
            <p:ph type="title"/>
          </p:nvPr>
        </p:nvSpPr>
        <p:spPr/>
        <p:txBody>
          <a:bodyPr/>
          <a:lstStyle/>
          <a:p>
            <a:r>
              <a:rPr lang="nl-BE" dirty="0"/>
              <a:t>IDS Escape Game</a:t>
            </a:r>
          </a:p>
        </p:txBody>
      </p:sp>
      <p:sp>
        <p:nvSpPr>
          <p:cNvPr id="3" name="Tijdelijke aanduiding voor inhoud 2">
            <a:extLst>
              <a:ext uri="{FF2B5EF4-FFF2-40B4-BE49-F238E27FC236}">
                <a16:creationId xmlns:a16="http://schemas.microsoft.com/office/drawing/2014/main" id="{5400F37E-46F4-9551-BC65-CBBA88B9C24E}"/>
              </a:ext>
            </a:extLst>
          </p:cNvPr>
          <p:cNvSpPr>
            <a:spLocks noGrp="1"/>
          </p:cNvSpPr>
          <p:nvPr>
            <p:ph idx="1"/>
          </p:nvPr>
        </p:nvSpPr>
        <p:spPr>
          <a:xfrm>
            <a:off x="640080" y="1526875"/>
            <a:ext cx="8170091" cy="4641012"/>
          </a:xfrm>
        </p:spPr>
        <p:txBody>
          <a:bodyPr>
            <a:normAutofit/>
          </a:bodyPr>
          <a:lstStyle/>
          <a:p>
            <a:pPr>
              <a:lnSpc>
                <a:spcPct val="200000"/>
              </a:lnSpc>
            </a:pPr>
            <a:r>
              <a:rPr lang="nl-NL" sz="2200" dirty="0"/>
              <a:t>Download</a:t>
            </a:r>
          </a:p>
          <a:p>
            <a:pPr lvl="2">
              <a:lnSpc>
                <a:spcPct val="200000"/>
              </a:lnSpc>
            </a:pPr>
            <a:r>
              <a:rPr lang="nl-NL" sz="1800" dirty="0"/>
              <a:t>https://buildingsmart.be/</a:t>
            </a:r>
          </a:p>
        </p:txBody>
      </p:sp>
      <p:sp>
        <p:nvSpPr>
          <p:cNvPr id="4" name="Tijdelijke aanduiding voor dianummer 3">
            <a:extLst>
              <a:ext uri="{FF2B5EF4-FFF2-40B4-BE49-F238E27FC236}">
                <a16:creationId xmlns:a16="http://schemas.microsoft.com/office/drawing/2014/main" id="{789A14F9-A7FB-2C4C-542B-618579FD9CAD}"/>
              </a:ext>
            </a:extLst>
          </p:cNvPr>
          <p:cNvSpPr>
            <a:spLocks noGrp="1"/>
          </p:cNvSpPr>
          <p:nvPr>
            <p:ph type="sldNum" sz="quarter" idx="10"/>
          </p:nvPr>
        </p:nvSpPr>
        <p:spPr/>
        <p:txBody>
          <a:bodyPr/>
          <a:lstStyle/>
          <a:p>
            <a:fld id="{70C12960-6E85-460F-B6E3-5B82CB31AF3D}" type="slidenum">
              <a:rPr lang="en-US" smtClean="0"/>
              <a:pPr/>
              <a:t>10</a:t>
            </a:fld>
            <a:endParaRPr lang="en-US" sz="1400" dirty="0"/>
          </a:p>
        </p:txBody>
      </p:sp>
      <p:pic>
        <p:nvPicPr>
          <p:cNvPr id="6" name="Tijdelijke aanduiding voor inhoud 7" descr="Afbeelding met tekst, schermopname, kleding, Website&#10;&#10;Door AI gegenereerde inhoud is mogelijk onjuist.">
            <a:extLst>
              <a:ext uri="{FF2B5EF4-FFF2-40B4-BE49-F238E27FC236}">
                <a16:creationId xmlns:a16="http://schemas.microsoft.com/office/drawing/2014/main" id="{4470E783-1FB6-70D4-2D2C-B9FD7FD5E5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1732" y="1682001"/>
            <a:ext cx="6798560" cy="43307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08880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5AC4A-5A26-347C-6BBA-70120D36234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F4AF409-A7B8-775A-E5E2-2FE85B00EB8B}"/>
              </a:ext>
            </a:extLst>
          </p:cNvPr>
          <p:cNvSpPr>
            <a:spLocks noGrp="1"/>
          </p:cNvSpPr>
          <p:nvPr>
            <p:ph type="title"/>
          </p:nvPr>
        </p:nvSpPr>
        <p:spPr/>
        <p:txBody>
          <a:bodyPr/>
          <a:lstStyle/>
          <a:p>
            <a:r>
              <a:rPr lang="nl-NL" dirty="0" err="1">
                <a:cs typeface="Arial"/>
              </a:rPr>
              <a:t>buildingSMART</a:t>
            </a:r>
            <a:r>
              <a:rPr lang="nl-NL" dirty="0">
                <a:cs typeface="Arial"/>
              </a:rPr>
              <a:t> Belgium</a:t>
            </a:r>
            <a:endParaRPr lang="en-US" dirty="0"/>
          </a:p>
        </p:txBody>
      </p:sp>
      <p:pic>
        <p:nvPicPr>
          <p:cNvPr id="7" name="Content Placeholder 6" descr="A person with beard and mustache wearing a white shirt&#10;&#10;AI-generated content may be incorrect.">
            <a:extLst>
              <a:ext uri="{FF2B5EF4-FFF2-40B4-BE49-F238E27FC236}">
                <a16:creationId xmlns:a16="http://schemas.microsoft.com/office/drawing/2014/main" id="{95F2C255-099A-0F4A-B240-DF1726660756}"/>
              </a:ext>
            </a:extLst>
          </p:cNvPr>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3673104" y="1455301"/>
            <a:ext cx="1700213" cy="1698625"/>
          </a:xfrm>
          <a:prstGeom prst="ellipse">
            <a:avLst/>
          </a:prstGeom>
        </p:spPr>
      </p:pic>
      <p:sp>
        <p:nvSpPr>
          <p:cNvPr id="8" name="TextBox 7">
            <a:extLst>
              <a:ext uri="{FF2B5EF4-FFF2-40B4-BE49-F238E27FC236}">
                <a16:creationId xmlns:a16="http://schemas.microsoft.com/office/drawing/2014/main" id="{3DB4D4DF-1667-174A-29FB-142501BE4ADF}"/>
              </a:ext>
            </a:extLst>
          </p:cNvPr>
          <p:cNvSpPr txBox="1"/>
          <p:nvPr/>
        </p:nvSpPr>
        <p:spPr>
          <a:xfrm>
            <a:off x="3236924" y="3153926"/>
            <a:ext cx="257257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latin typeface="Avenir Next LT Pro" panose="020B0504020202020204" pitchFamily="34" charset="0"/>
              </a:rPr>
              <a:t>Luis Briones Alonso</a:t>
            </a:r>
          </a:p>
          <a:p>
            <a:pPr algn="ctr"/>
            <a:r>
              <a:rPr lang="en-US" sz="1200" dirty="0">
                <a:latin typeface="Avenir Next LT Pro" panose="020B0504020202020204" pitchFamily="34" charset="0"/>
              </a:rPr>
              <a:t>Head of BIM – Arcade Groep</a:t>
            </a:r>
          </a:p>
        </p:txBody>
      </p:sp>
      <p:sp>
        <p:nvSpPr>
          <p:cNvPr id="5" name="TextBox 4">
            <a:extLst>
              <a:ext uri="{FF2B5EF4-FFF2-40B4-BE49-F238E27FC236}">
                <a16:creationId xmlns:a16="http://schemas.microsoft.com/office/drawing/2014/main" id="{0192CDED-DD70-8DCD-F125-2D137EF5CD17}"/>
              </a:ext>
            </a:extLst>
          </p:cNvPr>
          <p:cNvSpPr txBox="1"/>
          <p:nvPr/>
        </p:nvSpPr>
        <p:spPr>
          <a:xfrm>
            <a:off x="726090" y="3153927"/>
            <a:ext cx="2360083"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latin typeface="Avenir Next LT Pro" panose="020B0504020202020204" pitchFamily="34" charset="0"/>
              </a:rPr>
              <a:t>Louis Casteleyn</a:t>
            </a:r>
          </a:p>
          <a:p>
            <a:pPr algn="ctr"/>
            <a:r>
              <a:rPr lang="en-US" sz="1200" dirty="0">
                <a:latin typeface="Avenir Next LT Pro" panose="020B0504020202020204" pitchFamily="34" charset="0"/>
              </a:rPr>
              <a:t>BIM Product Owner – BAC</a:t>
            </a:r>
          </a:p>
        </p:txBody>
      </p:sp>
      <p:pic>
        <p:nvPicPr>
          <p:cNvPr id="19" name="Picture 18" descr="A person in a white shirt&#10;&#10;AI-generated content may be incorrect.">
            <a:extLst>
              <a:ext uri="{FF2B5EF4-FFF2-40B4-BE49-F238E27FC236}">
                <a16:creationId xmlns:a16="http://schemas.microsoft.com/office/drawing/2014/main" id="{8B25EEAD-ACE9-354F-C68C-4CAB129EB7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6481" y="1411926"/>
            <a:ext cx="1699303" cy="1699303"/>
          </a:xfrm>
          <a:prstGeom prst="ellipse">
            <a:avLst/>
          </a:prstGeom>
        </p:spPr>
      </p:pic>
      <p:pic>
        <p:nvPicPr>
          <p:cNvPr id="3" name="Content Placeholder 6">
            <a:extLst>
              <a:ext uri="{FF2B5EF4-FFF2-40B4-BE49-F238E27FC236}">
                <a16:creationId xmlns:a16="http://schemas.microsoft.com/office/drawing/2014/main" id="{D1C2FEC4-8AB1-2218-848E-53E0EE97B3A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265337" y="1395436"/>
            <a:ext cx="1699303" cy="1699303"/>
          </a:xfrm>
          <a:prstGeom prst="ellipse">
            <a:avLst/>
          </a:prstGeom>
        </p:spPr>
      </p:pic>
      <p:sp>
        <p:nvSpPr>
          <p:cNvPr id="4" name="TextBox 7">
            <a:extLst>
              <a:ext uri="{FF2B5EF4-FFF2-40B4-BE49-F238E27FC236}">
                <a16:creationId xmlns:a16="http://schemas.microsoft.com/office/drawing/2014/main" id="{F2161D34-9C94-B0BD-79D7-6F589E354090}"/>
              </a:ext>
            </a:extLst>
          </p:cNvPr>
          <p:cNvSpPr txBox="1"/>
          <p:nvPr/>
        </p:nvSpPr>
        <p:spPr>
          <a:xfrm>
            <a:off x="5809498" y="3153926"/>
            <a:ext cx="257257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latin typeface="Avenir Next LT Pro" panose="020B0504020202020204" pitchFamily="34" charset="0"/>
              </a:rPr>
              <a:t>Jari Verniers</a:t>
            </a:r>
          </a:p>
          <a:p>
            <a:pPr algn="ctr"/>
            <a:r>
              <a:rPr lang="en-US" sz="1200" dirty="0">
                <a:latin typeface="Avenir Next LT Pro" panose="020B0504020202020204" pitchFamily="34" charset="0"/>
              </a:rPr>
              <a:t>BIM consultant - Bimplan</a:t>
            </a:r>
          </a:p>
        </p:txBody>
      </p:sp>
      <p:sp>
        <p:nvSpPr>
          <p:cNvPr id="6" name="Tijdelijke aanduiding voor dianummer 5">
            <a:extLst>
              <a:ext uri="{FF2B5EF4-FFF2-40B4-BE49-F238E27FC236}">
                <a16:creationId xmlns:a16="http://schemas.microsoft.com/office/drawing/2014/main" id="{75D1B6A2-71F3-C1DC-575B-51A0242AE437}"/>
              </a:ext>
            </a:extLst>
          </p:cNvPr>
          <p:cNvSpPr>
            <a:spLocks noGrp="1"/>
          </p:cNvSpPr>
          <p:nvPr>
            <p:ph type="sldNum" sz="quarter" idx="4"/>
          </p:nvPr>
        </p:nvSpPr>
        <p:spPr>
          <a:xfrm>
            <a:off x="640080" y="6167886"/>
            <a:ext cx="723014" cy="690113"/>
          </a:xfrm>
        </p:spPr>
        <p:txBody>
          <a:bodyPr/>
          <a:lstStyle/>
          <a:p>
            <a:fld id="{70C12960-6E85-460F-B6E3-5B82CB31AF3D}" type="slidenum">
              <a:rPr lang="en-US" smtClean="0"/>
              <a:pPr/>
              <a:t>2</a:t>
            </a:fld>
            <a:endParaRPr lang="en-US" sz="1400" dirty="0"/>
          </a:p>
        </p:txBody>
      </p:sp>
      <p:pic>
        <p:nvPicPr>
          <p:cNvPr id="9" name="Content Placeholder 6">
            <a:extLst>
              <a:ext uri="{FF2B5EF4-FFF2-40B4-BE49-F238E27FC236}">
                <a16:creationId xmlns:a16="http://schemas.microsoft.com/office/drawing/2014/main" id="{564299E7-0CD8-7E0E-63E9-0DF322DB0FD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018784" y="1395436"/>
            <a:ext cx="1699303" cy="1699303"/>
          </a:xfrm>
          <a:prstGeom prst="ellipse">
            <a:avLst/>
          </a:prstGeom>
        </p:spPr>
      </p:pic>
      <p:sp>
        <p:nvSpPr>
          <p:cNvPr id="10" name="TextBox 7">
            <a:extLst>
              <a:ext uri="{FF2B5EF4-FFF2-40B4-BE49-F238E27FC236}">
                <a16:creationId xmlns:a16="http://schemas.microsoft.com/office/drawing/2014/main" id="{E65CE746-EB2A-4D7D-E2B5-745C98871645}"/>
              </a:ext>
            </a:extLst>
          </p:cNvPr>
          <p:cNvSpPr txBox="1"/>
          <p:nvPr/>
        </p:nvSpPr>
        <p:spPr>
          <a:xfrm>
            <a:off x="8562945" y="3153926"/>
            <a:ext cx="257257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latin typeface="Avenir Next LT Pro" panose="020B0504020202020204" pitchFamily="34" charset="0"/>
              </a:rPr>
              <a:t>Evy </a:t>
            </a:r>
            <a:r>
              <a:rPr lang="en-US" sz="1200" b="1" dirty="0" err="1">
                <a:latin typeface="Avenir Next LT Pro" panose="020B0504020202020204" pitchFamily="34" charset="0"/>
              </a:rPr>
              <a:t>Verwimp</a:t>
            </a:r>
            <a:endParaRPr lang="en-US" sz="1200" b="1" dirty="0">
              <a:latin typeface="Avenir Next LT Pro" panose="020B0504020202020204" pitchFamily="34" charset="0"/>
            </a:endParaRPr>
          </a:p>
          <a:p>
            <a:pPr algn="ctr"/>
            <a:r>
              <a:rPr lang="en-US" sz="1200" dirty="0">
                <a:latin typeface="Avenir Next LT Pro" panose="020B0504020202020204" pitchFamily="34" charset="0"/>
              </a:rPr>
              <a:t>R&amp;D Scientist - Buildwise</a:t>
            </a:r>
          </a:p>
        </p:txBody>
      </p:sp>
      <p:pic>
        <p:nvPicPr>
          <p:cNvPr id="11" name="Picture 8" descr="A logo for brussels airport&#10;&#10;AI-generated content may be incorrect.">
            <a:extLst>
              <a:ext uri="{FF2B5EF4-FFF2-40B4-BE49-F238E27FC236}">
                <a16:creationId xmlns:a16="http://schemas.microsoft.com/office/drawing/2014/main" id="{3FCCBB61-B0CD-F9B8-3B4A-BA67FB12479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9221" y="3821237"/>
            <a:ext cx="2745965" cy="1492979"/>
          </a:xfrm>
          <a:prstGeom prst="rect">
            <a:avLst/>
          </a:prstGeom>
        </p:spPr>
      </p:pic>
      <p:pic>
        <p:nvPicPr>
          <p:cNvPr id="12" name="Picture 12" descr="A logo with a black background&#10;&#10;AI-generated content may be incorrect.">
            <a:extLst>
              <a:ext uri="{FF2B5EF4-FFF2-40B4-BE49-F238E27FC236}">
                <a16:creationId xmlns:a16="http://schemas.microsoft.com/office/drawing/2014/main" id="{3635561B-0C46-870E-3805-E9F06FE0F65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48161" y="4146149"/>
            <a:ext cx="2350098" cy="808397"/>
          </a:xfrm>
          <a:prstGeom prst="rect">
            <a:avLst/>
          </a:prstGeom>
        </p:spPr>
      </p:pic>
      <p:pic>
        <p:nvPicPr>
          <p:cNvPr id="13" name="Picture 2" descr="Bimplan: dé BIM-partner voor alle actoren in de bouwketen">
            <a:extLst>
              <a:ext uri="{FF2B5EF4-FFF2-40B4-BE49-F238E27FC236}">
                <a16:creationId xmlns:a16="http://schemas.microsoft.com/office/drawing/2014/main" id="{E3A990F6-A634-8069-B8F1-8A90CC6D2FD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65337" y="4054546"/>
            <a:ext cx="1788462" cy="900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Buildwise vision - Choose your language">
            <a:extLst>
              <a:ext uri="{FF2B5EF4-FFF2-40B4-BE49-F238E27FC236}">
                <a16:creationId xmlns:a16="http://schemas.microsoft.com/office/drawing/2014/main" id="{190C4610-92FA-AC71-E5FC-11BEBB31DE6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62945" y="4280347"/>
            <a:ext cx="3441661" cy="540000"/>
          </a:xfrm>
          <a:prstGeom prst="rect">
            <a:avLst/>
          </a:prstGeom>
          <a:noFill/>
          <a:extLst>
            <a:ext uri="{909E8E84-426E-40DD-AFC4-6F175D3DCCD1}">
              <a14:hiddenFill xmlns:a14="http://schemas.microsoft.com/office/drawing/2010/main">
                <a:solidFill>
                  <a:srgbClr val="FFFFFF"/>
                </a:solidFill>
              </a14:hiddenFill>
            </a:ext>
          </a:extLst>
        </p:spPr>
      </p:pic>
      <p:sp>
        <p:nvSpPr>
          <p:cNvPr id="15" name="Tijdelijke aanduiding voor inhoud 3">
            <a:extLst>
              <a:ext uri="{FF2B5EF4-FFF2-40B4-BE49-F238E27FC236}">
                <a16:creationId xmlns:a16="http://schemas.microsoft.com/office/drawing/2014/main" id="{02E4EA5C-5E12-8EDD-6719-F5605B5963D1}"/>
              </a:ext>
            </a:extLst>
          </p:cNvPr>
          <p:cNvSpPr txBox="1">
            <a:spLocks/>
          </p:cNvSpPr>
          <p:nvPr/>
        </p:nvSpPr>
        <p:spPr>
          <a:xfrm>
            <a:off x="640080" y="5619302"/>
            <a:ext cx="11364526" cy="548584"/>
          </a:xfrm>
          <a:prstGeom prst="rect">
            <a:avLst/>
          </a:prstGeom>
        </p:spPr>
        <p:txBody>
          <a:bodyPr/>
          <a:lstStyle>
            <a:lvl1pPr marL="0" indent="0" algn="l" defTabSz="914400" rtl="0" eaLnBrk="1" latinLnBrk="0" hangingPunct="1">
              <a:lnSpc>
                <a:spcPct val="120000"/>
              </a:lnSpc>
              <a:spcBef>
                <a:spcPts val="0"/>
              </a:spcBef>
              <a:spcAft>
                <a:spcPts val="2400"/>
              </a:spcAft>
              <a:buSzPct val="87000"/>
              <a:buFont typeface="Arial" panose="020B0604020202020204" pitchFamily="34" charset="0"/>
              <a:buNone/>
              <a:defRPr sz="2000" kern="1200">
                <a:solidFill>
                  <a:schemeClr val="tx1"/>
                </a:solidFill>
                <a:latin typeface="Open Sans bold" pitchFamily="2" charset="0"/>
                <a:ea typeface="Open Sans bold" pitchFamily="2" charset="0"/>
                <a:cs typeface="Open Sans bold" pitchFamily="2" charset="0"/>
              </a:defRPr>
            </a:lvl1pPr>
            <a:lvl2pPr marL="0" indent="0" algn="l"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bold" pitchFamily="2" charset="0"/>
                <a:ea typeface="Open Sans bold" pitchFamily="2" charset="0"/>
                <a:cs typeface="Open Sans bold" pitchFamily="2" charset="0"/>
              </a:defRPr>
            </a:lvl2pPr>
            <a:lvl3pPr marL="0" indent="0" algn="just"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3pPr>
            <a:lvl4pPr marL="285750" indent="-285750" algn="l" defTabSz="914400" rtl="0" eaLnBrk="1" latinLnBrk="0" hangingPunct="1">
              <a:lnSpc>
                <a:spcPct val="120000"/>
              </a:lnSpc>
              <a:spcBef>
                <a:spcPts val="0"/>
              </a:spcBef>
              <a:buSzPct val="100000"/>
              <a:buFontTx/>
              <a:buBlip>
                <a:blip r:embed="rId10"/>
              </a:buBlip>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4pPr>
            <a:lvl5pPr marL="536575" indent="-273050" algn="l" defTabSz="914400" rtl="0" eaLnBrk="1" latinLnBrk="0" hangingPunct="1">
              <a:lnSpc>
                <a:spcPct val="120000"/>
              </a:lnSpc>
              <a:spcBef>
                <a:spcPts val="0"/>
              </a:spcBef>
              <a:buSzPct val="87000"/>
              <a:buFont typeface="Open Sans Light" panose="020B0306030504020204" pitchFamily="2" charset="0"/>
              <a:buChar char="–"/>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700" lvl="3" indent="0">
              <a:lnSpc>
                <a:spcPct val="200000"/>
              </a:lnSpc>
              <a:buNone/>
            </a:pPr>
            <a:r>
              <a:rPr lang="en-US" dirty="0"/>
              <a:t>This work is based on the original idea of Louis and Luis, further developed and elaborated by </a:t>
            </a:r>
            <a:r>
              <a:rPr lang="en-US" dirty="0" err="1"/>
              <a:t>buildingSMART</a:t>
            </a:r>
            <a:r>
              <a:rPr lang="en-US" dirty="0"/>
              <a:t> Belgium.</a:t>
            </a:r>
            <a:endParaRPr lang="nl-BE" dirty="0"/>
          </a:p>
        </p:txBody>
      </p:sp>
    </p:spTree>
    <p:extLst>
      <p:ext uri="{BB962C8B-B14F-4D97-AF65-F5344CB8AC3E}">
        <p14:creationId xmlns:p14="http://schemas.microsoft.com/office/powerpoint/2010/main" val="1297893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7D843D-BD5B-CB1F-8C12-B12789DBE668}"/>
              </a:ext>
            </a:extLst>
          </p:cNvPr>
          <p:cNvSpPr>
            <a:spLocks noGrp="1"/>
          </p:cNvSpPr>
          <p:nvPr>
            <p:ph type="title"/>
          </p:nvPr>
        </p:nvSpPr>
        <p:spPr/>
        <p:txBody>
          <a:bodyPr/>
          <a:lstStyle/>
          <a:p>
            <a:r>
              <a:rPr lang="nl-BE" dirty="0"/>
              <a:t>IDS Escape Game</a:t>
            </a:r>
          </a:p>
        </p:txBody>
      </p:sp>
      <p:sp>
        <p:nvSpPr>
          <p:cNvPr id="3" name="Tijdelijke aanduiding voor inhoud 2">
            <a:extLst>
              <a:ext uri="{FF2B5EF4-FFF2-40B4-BE49-F238E27FC236}">
                <a16:creationId xmlns:a16="http://schemas.microsoft.com/office/drawing/2014/main" id="{C63E33FA-D169-4600-AA13-98EFD943FE86}"/>
              </a:ext>
            </a:extLst>
          </p:cNvPr>
          <p:cNvSpPr>
            <a:spLocks noGrp="1"/>
          </p:cNvSpPr>
          <p:nvPr>
            <p:ph idx="1"/>
          </p:nvPr>
        </p:nvSpPr>
        <p:spPr/>
        <p:txBody>
          <a:bodyPr vert="horz" lIns="0" tIns="0" rIns="0" bIns="0" rtlCol="0" anchor="t">
            <a:normAutofit/>
          </a:bodyPr>
          <a:lstStyle/>
          <a:p>
            <a:pPr lvl="1">
              <a:lnSpc>
                <a:spcPct val="200000"/>
              </a:lnSpc>
            </a:pPr>
            <a:r>
              <a:rPr lang="en-US" sz="1800" dirty="0"/>
              <a:t>Teams of 2 participants, using software of your choice</a:t>
            </a:r>
            <a:r>
              <a:rPr lang="nl-NL" sz="1800" dirty="0"/>
              <a:t>*</a:t>
            </a:r>
          </a:p>
          <a:p>
            <a:pPr marL="342900" lvl="2" indent="-342900">
              <a:lnSpc>
                <a:spcPct val="200000"/>
              </a:lnSpc>
              <a:buFont typeface="+mj-lt"/>
              <a:buAutoNum type="arabicPeriod"/>
            </a:pPr>
            <a:r>
              <a:rPr lang="en-US" sz="1800" dirty="0"/>
              <a:t>Open your IDS specifying and checking software</a:t>
            </a:r>
          </a:p>
          <a:p>
            <a:pPr marL="342900" lvl="2" indent="-342900">
              <a:lnSpc>
                <a:spcPct val="200000"/>
              </a:lnSpc>
              <a:buFont typeface="+mj-lt"/>
              <a:buAutoNum type="arabicPeriod"/>
            </a:pPr>
            <a:r>
              <a:rPr lang="en-US" sz="1800" dirty="0">
                <a:latin typeface="Open Sans Light"/>
                <a:ea typeface="Open Sans Light"/>
                <a:cs typeface="Open Sans Light"/>
              </a:rPr>
              <a:t>Use the IFC file that comes with the download</a:t>
            </a:r>
          </a:p>
          <a:p>
            <a:pPr marL="342900" lvl="2" indent="-342900">
              <a:lnSpc>
                <a:spcPct val="200000"/>
              </a:lnSpc>
              <a:buFont typeface="Grandview Display"/>
              <a:buAutoNum type="arabicPeriod" startAt="3"/>
              <a:tabLst>
                <a:tab pos="361950" algn="l"/>
              </a:tabLst>
            </a:pPr>
            <a:r>
              <a:rPr lang="en-US" sz="1800" dirty="0"/>
              <a:t>Access the escape room via: </a:t>
            </a:r>
            <a:r>
              <a:rPr lang="nl-NL" sz="1800" dirty="0">
                <a:hlinkClick r:id="rId2"/>
              </a:rPr>
              <a:t>https://roomescapemaker.com/u/casteley6795/bsibenelux</a:t>
            </a:r>
            <a:r>
              <a:rPr lang="nl-NL" sz="1800" dirty="0"/>
              <a:t>  </a:t>
            </a:r>
          </a:p>
        </p:txBody>
      </p:sp>
      <p:sp>
        <p:nvSpPr>
          <p:cNvPr id="4" name="Tijdelijke aanduiding voor dianummer 3">
            <a:extLst>
              <a:ext uri="{FF2B5EF4-FFF2-40B4-BE49-F238E27FC236}">
                <a16:creationId xmlns:a16="http://schemas.microsoft.com/office/drawing/2014/main" id="{D8CE9692-DA20-5E19-4B69-C9192A3B72F5}"/>
              </a:ext>
            </a:extLst>
          </p:cNvPr>
          <p:cNvSpPr>
            <a:spLocks noGrp="1"/>
          </p:cNvSpPr>
          <p:nvPr>
            <p:ph type="sldNum" sz="quarter" idx="10"/>
          </p:nvPr>
        </p:nvSpPr>
        <p:spPr/>
        <p:txBody>
          <a:bodyPr/>
          <a:lstStyle/>
          <a:p>
            <a:fld id="{70C12960-6E85-460F-B6E3-5B82CB31AF3D}" type="slidenum">
              <a:rPr lang="en-US" smtClean="0"/>
              <a:pPr/>
              <a:t>3</a:t>
            </a:fld>
            <a:endParaRPr lang="en-US" sz="1400" dirty="0"/>
          </a:p>
        </p:txBody>
      </p:sp>
      <p:sp>
        <p:nvSpPr>
          <p:cNvPr id="5" name="Tekstvak 4">
            <a:extLst>
              <a:ext uri="{FF2B5EF4-FFF2-40B4-BE49-F238E27FC236}">
                <a16:creationId xmlns:a16="http://schemas.microsoft.com/office/drawing/2014/main" id="{853BB5E6-789B-0E8B-2735-FB0E6EDDA582}"/>
              </a:ext>
            </a:extLst>
          </p:cNvPr>
          <p:cNvSpPr txBox="1"/>
          <p:nvPr/>
        </p:nvSpPr>
        <p:spPr>
          <a:xfrm rot="20927236">
            <a:off x="10077464" y="3755618"/>
            <a:ext cx="1749198" cy="369332"/>
          </a:xfrm>
          <a:prstGeom prst="rect">
            <a:avLst/>
          </a:prstGeom>
          <a:noFill/>
        </p:spPr>
        <p:txBody>
          <a:bodyPr wrap="none" rtlCol="0">
            <a:spAutoFit/>
          </a:bodyPr>
          <a:lstStyle/>
          <a:p>
            <a:pPr algn="ctr"/>
            <a:r>
              <a:rPr lang="en-GB" b="1" dirty="0" err="1">
                <a:solidFill>
                  <a:schemeClr val="accent2"/>
                </a:solidFill>
                <a:latin typeface="Ink Free" panose="03080402000500000000" pitchFamily="66" charset="0"/>
                <a:cs typeface="Dreaming Outloud Script Pro" panose="020F0502020204030204" pitchFamily="66" charset="0"/>
              </a:rPr>
              <a:t>Teammember</a:t>
            </a:r>
            <a:r>
              <a:rPr lang="en-GB" b="1" dirty="0">
                <a:solidFill>
                  <a:schemeClr val="accent2"/>
                </a:solidFill>
                <a:latin typeface="Ink Free" panose="03080402000500000000" pitchFamily="66" charset="0"/>
                <a:cs typeface="Dreaming Outloud Script Pro" panose="020F0502020204030204" pitchFamily="66" charset="0"/>
              </a:rPr>
              <a:t> 2</a:t>
            </a:r>
          </a:p>
        </p:txBody>
      </p:sp>
      <p:sp>
        <p:nvSpPr>
          <p:cNvPr id="6" name="Tekstvak 5">
            <a:extLst>
              <a:ext uri="{FF2B5EF4-FFF2-40B4-BE49-F238E27FC236}">
                <a16:creationId xmlns:a16="http://schemas.microsoft.com/office/drawing/2014/main" id="{3D255E3A-AB08-9D5D-47DB-F54835D623CE}"/>
              </a:ext>
            </a:extLst>
          </p:cNvPr>
          <p:cNvSpPr txBox="1"/>
          <p:nvPr/>
        </p:nvSpPr>
        <p:spPr>
          <a:xfrm rot="21066363">
            <a:off x="10074624" y="2784329"/>
            <a:ext cx="1693092" cy="369332"/>
          </a:xfrm>
          <a:prstGeom prst="rect">
            <a:avLst/>
          </a:prstGeom>
          <a:noFill/>
        </p:spPr>
        <p:txBody>
          <a:bodyPr wrap="none" rtlCol="0">
            <a:spAutoFit/>
          </a:bodyPr>
          <a:lstStyle/>
          <a:p>
            <a:pPr algn="ctr"/>
            <a:r>
              <a:rPr lang="en-GB" b="1" dirty="0" err="1">
                <a:solidFill>
                  <a:schemeClr val="accent3"/>
                </a:solidFill>
                <a:latin typeface="Ink Free" panose="03080402000500000000" pitchFamily="66" charset="0"/>
                <a:cs typeface="Dreaming Outloud Script Pro" panose="020F0502020204030204" pitchFamily="66" charset="0"/>
              </a:rPr>
              <a:t>Teammember</a:t>
            </a:r>
            <a:r>
              <a:rPr lang="en-GB" b="1" dirty="0">
                <a:solidFill>
                  <a:schemeClr val="accent3"/>
                </a:solidFill>
                <a:latin typeface="Ink Free" panose="03080402000500000000" pitchFamily="66" charset="0"/>
                <a:cs typeface="Dreaming Outloud Script Pro" panose="020F0502020204030204" pitchFamily="66" charset="0"/>
              </a:rPr>
              <a:t> 1</a:t>
            </a:r>
          </a:p>
        </p:txBody>
      </p:sp>
      <p:sp>
        <p:nvSpPr>
          <p:cNvPr id="7" name="Rechteraccolade 6">
            <a:extLst>
              <a:ext uri="{FF2B5EF4-FFF2-40B4-BE49-F238E27FC236}">
                <a16:creationId xmlns:a16="http://schemas.microsoft.com/office/drawing/2014/main" id="{BC16921B-A0AD-D275-D9E2-4758E0478BFF}"/>
              </a:ext>
            </a:extLst>
          </p:cNvPr>
          <p:cNvSpPr/>
          <p:nvPr/>
        </p:nvSpPr>
        <p:spPr>
          <a:xfrm>
            <a:off x="10012042" y="2489862"/>
            <a:ext cx="153855" cy="1224888"/>
          </a:xfrm>
          <a:prstGeom prst="rightBrace">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8" name="Rechteraccolade 7">
            <a:extLst>
              <a:ext uri="{FF2B5EF4-FFF2-40B4-BE49-F238E27FC236}">
                <a16:creationId xmlns:a16="http://schemas.microsoft.com/office/drawing/2014/main" id="{B2054299-57D5-1594-2BE0-51AFBEA20055}"/>
              </a:ext>
            </a:extLst>
          </p:cNvPr>
          <p:cNvSpPr/>
          <p:nvPr/>
        </p:nvSpPr>
        <p:spPr>
          <a:xfrm>
            <a:off x="10012042" y="3905541"/>
            <a:ext cx="153854" cy="316302"/>
          </a:xfrm>
          <a:prstGeom prst="rightBrace">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9" name="Tijdelijke aanduiding voor inhoud 2">
            <a:extLst>
              <a:ext uri="{FF2B5EF4-FFF2-40B4-BE49-F238E27FC236}">
                <a16:creationId xmlns:a16="http://schemas.microsoft.com/office/drawing/2014/main" id="{401D614C-B1A7-4788-DE04-E8156CB6A199}"/>
              </a:ext>
            </a:extLst>
          </p:cNvPr>
          <p:cNvSpPr txBox="1">
            <a:spLocks/>
          </p:cNvSpPr>
          <p:nvPr/>
        </p:nvSpPr>
        <p:spPr>
          <a:xfrm>
            <a:off x="660992" y="5189176"/>
            <a:ext cx="10890928" cy="882512"/>
          </a:xfrm>
          <a:prstGeom prst="rect">
            <a:avLst/>
          </a:prstGeom>
        </p:spPr>
        <p:txBody>
          <a:bodyPr vert="horz" lIns="0" tIns="0" rIns="0" bIns="0" rtlCol="0">
            <a:normAutofit fontScale="92500"/>
          </a:bodyPr>
          <a:lstStyle>
            <a:lvl1pPr marL="0" indent="0" algn="l" defTabSz="914400" rtl="0" eaLnBrk="1" latinLnBrk="0" hangingPunct="1">
              <a:lnSpc>
                <a:spcPct val="120000"/>
              </a:lnSpc>
              <a:spcBef>
                <a:spcPts val="0"/>
              </a:spcBef>
              <a:spcAft>
                <a:spcPts val="2400"/>
              </a:spcAft>
              <a:buSzPct val="87000"/>
              <a:buFont typeface="Arial" panose="020B0604020202020204" pitchFamily="34" charset="0"/>
              <a:buNone/>
              <a:defRPr sz="2000" kern="1200">
                <a:solidFill>
                  <a:schemeClr val="tx1"/>
                </a:solidFill>
                <a:latin typeface="Open Sans bold" pitchFamily="2" charset="0"/>
                <a:ea typeface="Open Sans bold" pitchFamily="2" charset="0"/>
                <a:cs typeface="Open Sans bold" pitchFamily="2" charset="0"/>
              </a:defRPr>
            </a:lvl1pPr>
            <a:lvl2pPr marL="0" indent="0" algn="l"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bold" pitchFamily="2" charset="0"/>
                <a:ea typeface="Open Sans bold" pitchFamily="2" charset="0"/>
                <a:cs typeface="Open Sans bold" pitchFamily="2" charset="0"/>
              </a:defRPr>
            </a:lvl2pPr>
            <a:lvl3pPr marL="0" indent="0" algn="just"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3pPr>
            <a:lvl4pPr marL="285750" indent="-285750" algn="l" defTabSz="914400" rtl="0" eaLnBrk="1" latinLnBrk="0" hangingPunct="1">
              <a:lnSpc>
                <a:spcPct val="120000"/>
              </a:lnSpc>
              <a:spcBef>
                <a:spcPts val="0"/>
              </a:spcBef>
              <a:buSzPct val="100000"/>
              <a:buFontTx/>
              <a:buBlip>
                <a:blip r:embed="rId3"/>
              </a:buBlip>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4pPr>
            <a:lvl5pPr marL="536575" indent="-273050" algn="l" defTabSz="914400" rtl="0" eaLnBrk="1" latinLnBrk="0" hangingPunct="1">
              <a:lnSpc>
                <a:spcPct val="120000"/>
              </a:lnSpc>
              <a:spcBef>
                <a:spcPts val="0"/>
              </a:spcBef>
              <a:buSzPct val="87000"/>
              <a:buFont typeface="Open Sans Light" panose="020B0306030504020204" pitchFamily="2" charset="0"/>
              <a:buChar char="–"/>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600" dirty="0">
                <a:latin typeface="Open Sans Light" panose="020B0306030504020204" pitchFamily="2" charset="0"/>
                <a:ea typeface="Open Sans Light" panose="020B0306030504020204" pitchFamily="2" charset="0"/>
                <a:cs typeface="Open Sans Light" panose="020B0306030504020204" pitchFamily="2" charset="0"/>
              </a:rPr>
              <a:t>*</a:t>
            </a:r>
            <a:r>
              <a:rPr lang="en-US" sz="1600" dirty="0">
                <a:latin typeface="Open Sans Light" panose="020B0306030504020204" pitchFamily="2" charset="0"/>
                <a:ea typeface="Open Sans Light" panose="020B0306030504020204" pitchFamily="2" charset="0"/>
                <a:cs typeface="Open Sans Light" panose="020B0306030504020204" pitchFamily="2" charset="0"/>
              </a:rPr>
              <a:t>We recommend using </a:t>
            </a:r>
            <a:r>
              <a:rPr lang="en-US" sz="1600" dirty="0" err="1">
                <a:solidFill>
                  <a:schemeClr val="accent4"/>
                </a:solidFill>
                <a:latin typeface="Open Sans Light" panose="020B0306030504020204" pitchFamily="2" charset="0"/>
                <a:ea typeface="Open Sans Light" panose="020B0306030504020204" pitchFamily="2" charset="0"/>
                <a:cs typeface="Open Sans Light" panose="020B0306030504020204" pitchFamily="2" charset="0"/>
              </a:rPr>
              <a:t>BlenderBIM</a:t>
            </a:r>
            <a:r>
              <a:rPr lang="en-US" sz="1600" dirty="0">
                <a:solidFill>
                  <a:schemeClr val="accent4"/>
                </a:solidFill>
                <a:latin typeface="Open Sans Light" panose="020B0306030504020204" pitchFamily="2" charset="0"/>
                <a:ea typeface="Open Sans Light" panose="020B0306030504020204" pitchFamily="2" charset="0"/>
                <a:cs typeface="Open Sans Light" panose="020B0306030504020204" pitchFamily="2" charset="0"/>
              </a:rPr>
              <a:t> 5.0 </a:t>
            </a:r>
            <a:r>
              <a:rPr lang="en-US" sz="1600" dirty="0">
                <a:latin typeface="Open Sans Light" panose="020B0306030504020204" pitchFamily="2" charset="0"/>
                <a:ea typeface="Open Sans Light" panose="020B0306030504020204" pitchFamily="2" charset="0"/>
                <a:cs typeface="Open Sans Light" panose="020B0306030504020204" pitchFamily="2" charset="0"/>
              </a:rPr>
              <a:t>with the pre-installed </a:t>
            </a:r>
            <a:r>
              <a:rPr lang="en-US" sz="1600" dirty="0">
                <a:solidFill>
                  <a:schemeClr val="accent4"/>
                </a:solidFill>
                <a:latin typeface="Open Sans Light" panose="020B0306030504020204" pitchFamily="2" charset="0"/>
                <a:ea typeface="Open Sans Light" panose="020B0306030504020204" pitchFamily="2" charset="0"/>
                <a:cs typeface="Open Sans Light" panose="020B0306030504020204" pitchFamily="2" charset="0"/>
              </a:rPr>
              <a:t>Bonsai BIM </a:t>
            </a:r>
            <a:r>
              <a:rPr lang="en-US" sz="1600" dirty="0">
                <a:latin typeface="Open Sans Light" panose="020B0306030504020204" pitchFamily="2" charset="0"/>
                <a:ea typeface="Open Sans Light" panose="020B0306030504020204" pitchFamily="2" charset="0"/>
                <a:cs typeface="Open Sans Light" panose="020B0306030504020204" pitchFamily="2" charset="0"/>
              </a:rPr>
              <a:t>add-on.</a:t>
            </a:r>
            <a:br>
              <a:rPr lang="en-US" sz="1600" dirty="0">
                <a:latin typeface="Open Sans Light" panose="020B0306030504020204" pitchFamily="2" charset="0"/>
                <a:ea typeface="Open Sans Light" panose="020B0306030504020204" pitchFamily="2" charset="0"/>
                <a:cs typeface="Open Sans Light" panose="020B0306030504020204" pitchFamily="2" charset="0"/>
              </a:rPr>
            </a:br>
            <a:r>
              <a:rPr lang="en-US" sz="1600" dirty="0">
                <a:latin typeface="Open Sans Light" panose="020B0306030504020204" pitchFamily="2" charset="0"/>
                <a:ea typeface="Open Sans Light" panose="020B0306030504020204" pitchFamily="2" charset="0"/>
                <a:cs typeface="Open Sans Light" panose="020B0306030504020204" pitchFamily="2" charset="0"/>
              </a:rPr>
              <a:t>However, you may use your own IDS software. In that case, we cannot guarantee full compatibility or provide complete support.</a:t>
            </a:r>
            <a:br>
              <a:rPr lang="en-US" sz="1600" dirty="0">
                <a:latin typeface="Open Sans Light" panose="020B0306030504020204" pitchFamily="2" charset="0"/>
                <a:ea typeface="Open Sans Light" panose="020B0306030504020204" pitchFamily="2" charset="0"/>
                <a:cs typeface="Open Sans Light" panose="020B0306030504020204" pitchFamily="2" charset="0"/>
              </a:rPr>
            </a:br>
            <a:r>
              <a:rPr lang="en-US" sz="1600" dirty="0">
                <a:latin typeface="Open Sans Light" panose="020B0306030504020204" pitchFamily="2" charset="0"/>
                <a:ea typeface="Open Sans Light" panose="020B0306030504020204" pitchFamily="2" charset="0"/>
                <a:cs typeface="Open Sans Light" panose="020B0306030504020204" pitchFamily="2" charset="0"/>
              </a:rPr>
              <a:t>The checking/validation software must clearly display both “pass” and “fail” results.</a:t>
            </a:r>
            <a:endParaRPr lang="nl-NL" sz="1600" dirty="0">
              <a:latin typeface="Open Sans Light" panose="020B0306030504020204" pitchFamily="2" charset="0"/>
              <a:ea typeface="Open Sans Light" panose="020B0306030504020204" pitchFamily="2" charset="0"/>
              <a:cs typeface="Open Sans Light" panose="020B0306030504020204" pitchFamily="2" charset="0"/>
            </a:endParaRPr>
          </a:p>
        </p:txBody>
      </p:sp>
    </p:spTree>
    <p:extLst>
      <p:ext uri="{BB962C8B-B14F-4D97-AF65-F5344CB8AC3E}">
        <p14:creationId xmlns:p14="http://schemas.microsoft.com/office/powerpoint/2010/main" val="246575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E5C3E4-D339-C4CC-763A-BF5F44936761}"/>
              </a:ext>
            </a:extLst>
          </p:cNvPr>
          <p:cNvSpPr>
            <a:spLocks noGrp="1"/>
          </p:cNvSpPr>
          <p:nvPr>
            <p:ph type="title"/>
          </p:nvPr>
        </p:nvSpPr>
        <p:spPr/>
        <p:txBody>
          <a:bodyPr/>
          <a:lstStyle/>
          <a:p>
            <a:r>
              <a:rPr lang="nl-NL" dirty="0">
                <a:latin typeface="Open Sans bold"/>
                <a:ea typeface="Open Sans bold"/>
                <a:cs typeface="Open Sans bold"/>
              </a:rPr>
              <a:t>IDS Escape Game</a:t>
            </a:r>
          </a:p>
        </p:txBody>
      </p:sp>
      <p:sp>
        <p:nvSpPr>
          <p:cNvPr id="7" name="Tijdelijke aanduiding voor inhoud 3">
            <a:extLst>
              <a:ext uri="{FF2B5EF4-FFF2-40B4-BE49-F238E27FC236}">
                <a16:creationId xmlns:a16="http://schemas.microsoft.com/office/drawing/2014/main" id="{C58D4E74-D5C8-99D7-5AD4-DA340E478FD8}"/>
              </a:ext>
            </a:extLst>
          </p:cNvPr>
          <p:cNvSpPr>
            <a:spLocks noGrp="1"/>
          </p:cNvSpPr>
          <p:nvPr/>
        </p:nvSpPr>
        <p:spPr>
          <a:xfrm>
            <a:off x="640080" y="1145875"/>
            <a:ext cx="11348128" cy="570830"/>
          </a:xfrm>
          <a:prstGeom prst="rect">
            <a:avLst/>
          </a:prstGeom>
        </p:spPr>
        <p:txBody>
          <a:bodyPr vert="horz" lIns="0" tIns="0" rIns="0" bIns="0" rtlCol="0" anchor="t">
            <a:normAutofit/>
          </a:bodyPr>
          <a:lstStyle>
            <a:defPPr>
              <a:defRPr lang="de-DE"/>
            </a:defPPr>
            <a:lvl1pPr marL="0" indent="0" algn="l" defTabSz="914400" rtl="0" eaLnBrk="1" latinLnBrk="0" hangingPunct="1">
              <a:lnSpc>
                <a:spcPct val="120000"/>
              </a:lnSpc>
              <a:spcBef>
                <a:spcPts val="0"/>
              </a:spcBef>
              <a:spcAft>
                <a:spcPts val="2400"/>
              </a:spcAft>
              <a:buSzPct val="87000"/>
              <a:buFont typeface="Arial" panose="020B0604020202020204" pitchFamily="34" charset="0"/>
              <a:buNone/>
              <a:defRPr sz="2000" kern="1200">
                <a:solidFill>
                  <a:schemeClr val="tx1"/>
                </a:solidFill>
                <a:latin typeface="Open Sans bold" pitchFamily="2" charset="0"/>
                <a:ea typeface="Open Sans bold" pitchFamily="2" charset="0"/>
                <a:cs typeface="Open Sans bold" pitchFamily="2" charset="0"/>
              </a:defRPr>
            </a:lvl1pPr>
            <a:lvl2pPr marL="0" indent="0" algn="l"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bold" pitchFamily="2" charset="0"/>
                <a:ea typeface="Open Sans bold" pitchFamily="2" charset="0"/>
                <a:cs typeface="Open Sans bold" pitchFamily="2" charset="0"/>
              </a:defRPr>
            </a:lvl2pPr>
            <a:lvl3pPr marL="0" indent="0" algn="just"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3pPr>
            <a:lvl4pPr marL="285750" indent="-285750" algn="l" defTabSz="914400" rtl="0" eaLnBrk="1" latinLnBrk="0" hangingPunct="1">
              <a:lnSpc>
                <a:spcPct val="120000"/>
              </a:lnSpc>
              <a:spcBef>
                <a:spcPts val="0"/>
              </a:spcBef>
              <a:buSzPct val="100000"/>
              <a:buFontTx/>
              <a:buBlip>
                <a:blip r:embed="rId2"/>
              </a:buBlip>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4pPr>
            <a:lvl5pPr marL="536575" indent="-273050" algn="l" defTabSz="914400" rtl="0" eaLnBrk="1" latinLnBrk="0" hangingPunct="1">
              <a:lnSpc>
                <a:spcPct val="120000"/>
              </a:lnSpc>
              <a:spcBef>
                <a:spcPts val="0"/>
              </a:spcBef>
              <a:buSzPct val="87000"/>
              <a:buFont typeface="Open Sans Light" panose="020B0306030504020204" pitchFamily="2" charset="0"/>
              <a:buChar char="–"/>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200"/>
              </a:spcAft>
            </a:pPr>
            <a:r>
              <a:rPr lang="nl-NL" sz="2200" dirty="0">
                <a:latin typeface="Open Sans bold"/>
                <a:ea typeface="Open Sans bold"/>
                <a:cs typeface="Open Sans bold"/>
              </a:rPr>
              <a:t>How </a:t>
            </a:r>
            <a:r>
              <a:rPr lang="nl-NL" sz="2200" dirty="0" err="1">
                <a:latin typeface="Open Sans bold"/>
                <a:ea typeface="Open Sans bold"/>
                <a:cs typeface="Open Sans bold"/>
              </a:rPr>
              <a:t>to</a:t>
            </a:r>
            <a:r>
              <a:rPr lang="nl-NL" sz="2200" dirty="0">
                <a:latin typeface="Open Sans bold"/>
                <a:ea typeface="Open Sans bold"/>
                <a:cs typeface="Open Sans bold"/>
              </a:rPr>
              <a:t> </a:t>
            </a:r>
            <a:r>
              <a:rPr lang="nl-NL" sz="2200" dirty="0" err="1">
                <a:latin typeface="Open Sans bold"/>
                <a:ea typeface="Open Sans bold"/>
                <a:cs typeface="Open Sans bold"/>
              </a:rPr>
              <a:t>play</a:t>
            </a:r>
            <a:r>
              <a:rPr lang="nl-NL" sz="2200" dirty="0">
                <a:latin typeface="Open Sans bold"/>
                <a:ea typeface="Open Sans bold"/>
                <a:cs typeface="Open Sans bold"/>
              </a:rPr>
              <a:t> </a:t>
            </a:r>
            <a:r>
              <a:rPr lang="nl-NL" sz="2200" dirty="0" err="1">
                <a:latin typeface="Open Sans bold"/>
                <a:ea typeface="Open Sans bold"/>
                <a:cs typeface="Open Sans bold"/>
              </a:rPr>
              <a:t>the</a:t>
            </a:r>
            <a:r>
              <a:rPr lang="nl-NL" sz="2200" dirty="0">
                <a:latin typeface="Open Sans bold"/>
                <a:ea typeface="Open Sans bold"/>
                <a:cs typeface="Open Sans bold"/>
              </a:rPr>
              <a:t> game: </a:t>
            </a:r>
            <a:endParaRPr lang="nl-NL" sz="1700" dirty="0">
              <a:latin typeface="Open Sans Light"/>
              <a:ea typeface="Open Sans Light"/>
              <a:cs typeface="Open Sans Light"/>
            </a:endParaRPr>
          </a:p>
        </p:txBody>
      </p:sp>
      <p:pic>
        <p:nvPicPr>
          <p:cNvPr id="8" name="Afbeelding 7" descr="Afbeelding met tekst, tekenfilm&#10;&#10;Door AI gegenereerde inhoud is mogelijk onjuist.">
            <a:extLst>
              <a:ext uri="{FF2B5EF4-FFF2-40B4-BE49-F238E27FC236}">
                <a16:creationId xmlns:a16="http://schemas.microsoft.com/office/drawing/2014/main" id="{9D7C4EEB-92BC-DE2F-035B-7792977D9A1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46410" y="1713296"/>
            <a:ext cx="2847149" cy="1414175"/>
          </a:xfrm>
          <a:prstGeom prst="rect">
            <a:avLst/>
          </a:prstGeom>
        </p:spPr>
      </p:pic>
      <p:pic>
        <p:nvPicPr>
          <p:cNvPr id="10" name="Afbeelding 9" descr="Afbeelding met tekst, tekenfilm&#10;&#10;Door AI gegenereerde inhoud is mogelijk onjuist.">
            <a:extLst>
              <a:ext uri="{FF2B5EF4-FFF2-40B4-BE49-F238E27FC236}">
                <a16:creationId xmlns:a16="http://schemas.microsoft.com/office/drawing/2014/main" id="{CBDC8797-C751-28E1-E6B2-220EBB04A68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4155222" y="1721651"/>
            <a:ext cx="2101145" cy="1411688"/>
          </a:xfrm>
          <a:prstGeom prst="rect">
            <a:avLst/>
          </a:prstGeom>
        </p:spPr>
      </p:pic>
      <p:pic>
        <p:nvPicPr>
          <p:cNvPr id="11" name="Afbeelding 10" descr="Afbeelding met tekst, tekenfilm&#10;&#10;Door AI gegenereerde inhoud is mogelijk onjuist.">
            <a:extLst>
              <a:ext uri="{FF2B5EF4-FFF2-40B4-BE49-F238E27FC236}">
                <a16:creationId xmlns:a16="http://schemas.microsoft.com/office/drawing/2014/main" id="{CA6DCFC0-B4C9-0871-D883-C30DAC58ADA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137567" y="3856420"/>
            <a:ext cx="2315481" cy="1414175"/>
          </a:xfrm>
          <a:prstGeom prst="rect">
            <a:avLst/>
          </a:prstGeom>
        </p:spPr>
      </p:pic>
      <p:pic>
        <p:nvPicPr>
          <p:cNvPr id="12" name="Afbeelding 11" descr="Afbeelding met tekst, tekenfilm&#10;&#10;Door AI gegenereerde inhoud is mogelijk onjuist.">
            <a:extLst>
              <a:ext uri="{FF2B5EF4-FFF2-40B4-BE49-F238E27FC236}">
                <a16:creationId xmlns:a16="http://schemas.microsoft.com/office/drawing/2014/main" id="{A80324BE-DA33-11DC-38E3-939B812B12AB}"/>
              </a:ext>
            </a:extLst>
          </p:cNvPr>
          <p:cNvPicPr>
            <a:picLocks noChangeAspect="1"/>
          </p:cNvPicPr>
          <p:nvPr/>
        </p:nvPicPr>
        <p:blipFill>
          <a:blip r:embed="rId6" cstate="print">
            <a:extLst>
              <a:ext uri="{28A0092B-C50C-407E-A947-70E740481C1C}">
                <a14:useLocalDpi xmlns:a14="http://schemas.microsoft.com/office/drawing/2010/main" val="0"/>
              </a:ext>
            </a:extLst>
          </a:blip>
          <a:srcRect l="-2333"/>
          <a:stretch>
            <a:fillRect/>
          </a:stretch>
        </p:blipFill>
        <p:spPr>
          <a:xfrm>
            <a:off x="8133873" y="1713081"/>
            <a:ext cx="1995587" cy="1414126"/>
          </a:xfrm>
          <a:prstGeom prst="rect">
            <a:avLst/>
          </a:prstGeom>
        </p:spPr>
      </p:pic>
      <p:pic>
        <p:nvPicPr>
          <p:cNvPr id="13" name="Afbeelding 12" descr="Afbeelding met tekst, tekenfilm&#10;&#10;Door AI gegenereerde inhoud is mogelijk onjuist.">
            <a:extLst>
              <a:ext uri="{FF2B5EF4-FFF2-40B4-BE49-F238E27FC236}">
                <a16:creationId xmlns:a16="http://schemas.microsoft.com/office/drawing/2014/main" id="{11144046-6D27-A835-BD91-BF0ABF9ACE4D}"/>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3521874" y="3810286"/>
            <a:ext cx="1699102" cy="1418661"/>
          </a:xfrm>
          <a:prstGeom prst="rect">
            <a:avLst/>
          </a:prstGeom>
        </p:spPr>
      </p:pic>
      <p:pic>
        <p:nvPicPr>
          <p:cNvPr id="14" name="Afbeelding 13" descr="Afbeelding met tekst, tekenfilm&#10;&#10;Door AI gegenereerde inhoud is mogelijk onjuist.">
            <a:extLst>
              <a:ext uri="{FF2B5EF4-FFF2-40B4-BE49-F238E27FC236}">
                <a16:creationId xmlns:a16="http://schemas.microsoft.com/office/drawing/2014/main" id="{8CE6EAC1-69A1-3283-517A-17FD98687A2A}"/>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a:xfrm>
            <a:off x="6406816" y="3769004"/>
            <a:ext cx="2018118" cy="1413687"/>
          </a:xfrm>
          <a:prstGeom prst="rect">
            <a:avLst/>
          </a:prstGeom>
        </p:spPr>
      </p:pic>
      <p:pic>
        <p:nvPicPr>
          <p:cNvPr id="15" name="Afbeelding 14" descr="Afbeelding met tekst, tekenfilm&#10;&#10;Door AI gegenereerde inhoud is mogelijk onjuist.">
            <a:extLst>
              <a:ext uri="{FF2B5EF4-FFF2-40B4-BE49-F238E27FC236}">
                <a16:creationId xmlns:a16="http://schemas.microsoft.com/office/drawing/2014/main" id="{3253E796-154B-DB91-F43F-09A0106BCE39}"/>
              </a:ext>
            </a:extLst>
          </p:cNvPr>
          <p:cNvPicPr>
            <a:picLocks noChangeAspect="1"/>
          </p:cNvPicPr>
          <p:nvPr/>
        </p:nvPicPr>
        <p:blipFill>
          <a:blip r:embed="rId9" cstate="print">
            <a:extLst>
              <a:ext uri="{28A0092B-C50C-407E-A947-70E740481C1C}">
                <a14:useLocalDpi xmlns:a14="http://schemas.microsoft.com/office/drawing/2010/main" val="0"/>
              </a:ext>
            </a:extLst>
          </a:blip>
          <a:srcRect r="-20294"/>
          <a:stretch>
            <a:fillRect/>
          </a:stretch>
        </p:blipFill>
        <p:spPr>
          <a:xfrm>
            <a:off x="9757527" y="3867783"/>
            <a:ext cx="1682475" cy="1410023"/>
          </a:xfrm>
          <a:prstGeom prst="rect">
            <a:avLst/>
          </a:prstGeom>
        </p:spPr>
      </p:pic>
      <p:sp>
        <p:nvSpPr>
          <p:cNvPr id="17" name="Tekstvak 16">
            <a:extLst>
              <a:ext uri="{FF2B5EF4-FFF2-40B4-BE49-F238E27FC236}">
                <a16:creationId xmlns:a16="http://schemas.microsoft.com/office/drawing/2014/main" id="{E2CB835D-7544-E0D6-C7FE-FC56A610DF91}"/>
              </a:ext>
            </a:extLst>
          </p:cNvPr>
          <p:cNvSpPr txBox="1"/>
          <p:nvPr/>
        </p:nvSpPr>
        <p:spPr>
          <a:xfrm>
            <a:off x="245645" y="1624262"/>
            <a:ext cx="318836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400" baseline="0" dirty="0">
                <a:latin typeface="Open Sans bold"/>
                <a:ea typeface="Open Sans bold"/>
                <a:cs typeface="Open Sans bold"/>
              </a:rPr>
              <a:t>Step 1</a:t>
            </a:r>
            <a:endParaRPr lang="nl-NL" sz="1400" dirty="0">
              <a:latin typeface="Open Sans bold"/>
              <a:ea typeface="Open Sans bold"/>
              <a:cs typeface="Open Sans bold"/>
            </a:endParaRPr>
          </a:p>
        </p:txBody>
      </p:sp>
      <p:sp>
        <p:nvSpPr>
          <p:cNvPr id="18" name="Tekstvak 17">
            <a:extLst>
              <a:ext uri="{FF2B5EF4-FFF2-40B4-BE49-F238E27FC236}">
                <a16:creationId xmlns:a16="http://schemas.microsoft.com/office/drawing/2014/main" id="{0D6DC3CF-9756-BCE2-4F27-23E286E2E5EA}"/>
              </a:ext>
            </a:extLst>
          </p:cNvPr>
          <p:cNvSpPr txBox="1"/>
          <p:nvPr/>
        </p:nvSpPr>
        <p:spPr>
          <a:xfrm>
            <a:off x="150396" y="3104536"/>
            <a:ext cx="318836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200" baseline="0" dirty="0" err="1">
                <a:latin typeface="Open Sans Light"/>
              </a:rPr>
              <a:t>Explore</a:t>
            </a:r>
            <a:r>
              <a:rPr lang="nl-NL" sz="1200" baseline="0" dirty="0">
                <a:latin typeface="Open Sans Light"/>
              </a:rPr>
              <a:t> </a:t>
            </a:r>
            <a:r>
              <a:rPr lang="nl-NL" sz="1200" baseline="0" dirty="0" err="1">
                <a:latin typeface="Open Sans Light"/>
              </a:rPr>
              <a:t>the</a:t>
            </a:r>
            <a:r>
              <a:rPr lang="nl-NL" sz="1200" baseline="0" dirty="0">
                <a:latin typeface="Open Sans Light"/>
              </a:rPr>
              <a:t> online escape room </a:t>
            </a:r>
            <a:r>
              <a:rPr lang="nl-NL" sz="1200" baseline="0" dirty="0" err="1">
                <a:latin typeface="Open Sans Light"/>
              </a:rPr>
              <a:t>and</a:t>
            </a:r>
            <a:r>
              <a:rPr lang="nl-NL" sz="1200" baseline="0" dirty="0">
                <a:latin typeface="Open Sans Light"/>
              </a:rPr>
              <a:t> search </a:t>
            </a:r>
            <a:r>
              <a:rPr lang="nl-NL" sz="1200" baseline="0" dirty="0" err="1">
                <a:latin typeface="Open Sans Light"/>
              </a:rPr>
              <a:t>for</a:t>
            </a:r>
            <a:r>
              <a:rPr lang="nl-NL" sz="1200" baseline="0" dirty="0">
                <a:latin typeface="Open Sans Light"/>
              </a:rPr>
              <a:t> </a:t>
            </a:r>
            <a:r>
              <a:rPr lang="nl-NL" sz="1200" baseline="0" dirty="0" err="1">
                <a:latin typeface="Open Sans Light"/>
              </a:rPr>
              <a:t>clues</a:t>
            </a:r>
            <a:endParaRPr lang="nl-NL" sz="1200" dirty="0" err="1">
              <a:latin typeface="Open Sans Light"/>
              <a:ea typeface="Open Sans Light"/>
              <a:cs typeface="Open Sans Light"/>
            </a:endParaRPr>
          </a:p>
        </p:txBody>
      </p:sp>
      <p:sp>
        <p:nvSpPr>
          <p:cNvPr id="19" name="Tekstvak 18">
            <a:extLst>
              <a:ext uri="{FF2B5EF4-FFF2-40B4-BE49-F238E27FC236}">
                <a16:creationId xmlns:a16="http://schemas.microsoft.com/office/drawing/2014/main" id="{BFA778B9-3394-4863-A6AD-54CC53B5DD64}"/>
              </a:ext>
            </a:extLst>
          </p:cNvPr>
          <p:cNvSpPr txBox="1"/>
          <p:nvPr/>
        </p:nvSpPr>
        <p:spPr>
          <a:xfrm>
            <a:off x="4156631" y="1708928"/>
            <a:ext cx="318836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400" baseline="0" dirty="0">
                <a:latin typeface="Open Sans bold"/>
                <a:ea typeface="Open Sans bold"/>
                <a:cs typeface="Open Sans bold"/>
              </a:rPr>
              <a:t>Step </a:t>
            </a:r>
            <a:r>
              <a:rPr lang="nl-NL" sz="1400" dirty="0">
                <a:latin typeface="Open Sans bold"/>
                <a:ea typeface="Open Sans bold"/>
                <a:cs typeface="Open Sans bold"/>
              </a:rPr>
              <a:t>2</a:t>
            </a:r>
          </a:p>
        </p:txBody>
      </p:sp>
      <p:sp>
        <p:nvSpPr>
          <p:cNvPr id="20" name="Tekstvak 19">
            <a:extLst>
              <a:ext uri="{FF2B5EF4-FFF2-40B4-BE49-F238E27FC236}">
                <a16:creationId xmlns:a16="http://schemas.microsoft.com/office/drawing/2014/main" id="{B104823D-6C3F-2FA5-5617-AD1CC41B447A}"/>
              </a:ext>
            </a:extLst>
          </p:cNvPr>
          <p:cNvSpPr txBox="1"/>
          <p:nvPr/>
        </p:nvSpPr>
        <p:spPr>
          <a:xfrm>
            <a:off x="8256281" y="1624262"/>
            <a:ext cx="318836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400" baseline="0" dirty="0">
                <a:latin typeface="Open Sans bold"/>
                <a:ea typeface="Open Sans bold"/>
                <a:cs typeface="Open Sans bold"/>
              </a:rPr>
              <a:t>Step </a:t>
            </a:r>
            <a:r>
              <a:rPr lang="nl-NL" sz="1400" dirty="0">
                <a:latin typeface="Open Sans bold"/>
                <a:ea typeface="Open Sans bold"/>
                <a:cs typeface="Open Sans bold"/>
              </a:rPr>
              <a:t>3</a:t>
            </a:r>
          </a:p>
        </p:txBody>
      </p:sp>
      <p:sp>
        <p:nvSpPr>
          <p:cNvPr id="21" name="Tekstvak 20">
            <a:extLst>
              <a:ext uri="{FF2B5EF4-FFF2-40B4-BE49-F238E27FC236}">
                <a16:creationId xmlns:a16="http://schemas.microsoft.com/office/drawing/2014/main" id="{0B8FB182-ED15-3CA4-9818-9BCA55C21AF3}"/>
              </a:ext>
            </a:extLst>
          </p:cNvPr>
          <p:cNvSpPr txBox="1"/>
          <p:nvPr/>
        </p:nvSpPr>
        <p:spPr>
          <a:xfrm>
            <a:off x="4159250" y="3133111"/>
            <a:ext cx="375708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200" baseline="0" dirty="0" err="1">
                <a:latin typeface="Open Sans Light"/>
              </a:rPr>
              <a:t>Use</a:t>
            </a:r>
            <a:r>
              <a:rPr lang="nl-NL" sz="1200" baseline="0" dirty="0">
                <a:latin typeface="Open Sans Light"/>
              </a:rPr>
              <a:t> </a:t>
            </a:r>
            <a:r>
              <a:rPr lang="nl-NL" sz="1200" baseline="0" dirty="0" err="1">
                <a:latin typeface="Open Sans Light"/>
              </a:rPr>
              <a:t>the</a:t>
            </a:r>
            <a:r>
              <a:rPr lang="nl-NL" sz="1200" baseline="0" dirty="0">
                <a:latin typeface="Open Sans Light"/>
              </a:rPr>
              <a:t> </a:t>
            </a:r>
            <a:r>
              <a:rPr lang="nl-NL" sz="1200" baseline="0" dirty="0" err="1">
                <a:latin typeface="Open Sans Light"/>
              </a:rPr>
              <a:t>clue</a:t>
            </a:r>
            <a:r>
              <a:rPr lang="nl-NL" sz="1200" baseline="0" dirty="0">
                <a:latin typeface="Open Sans Light"/>
              </a:rPr>
              <a:t> </a:t>
            </a:r>
            <a:r>
              <a:rPr lang="nl-NL" sz="1200" baseline="0" dirty="0" err="1">
                <a:latin typeface="Open Sans Light"/>
              </a:rPr>
              <a:t>labelled</a:t>
            </a:r>
            <a:r>
              <a:rPr lang="nl-NL" sz="1200" baseline="0" dirty="0">
                <a:latin typeface="Open Sans Light"/>
              </a:rPr>
              <a:t> "IDS Query" </a:t>
            </a:r>
            <a:r>
              <a:rPr lang="nl-NL" sz="1200" baseline="0" dirty="0" err="1">
                <a:latin typeface="Open Sans Light"/>
              </a:rPr>
              <a:t>to</a:t>
            </a:r>
            <a:r>
              <a:rPr lang="nl-NL" sz="1200" baseline="0" dirty="0">
                <a:latin typeface="Open Sans Light"/>
              </a:rPr>
              <a:t> </a:t>
            </a:r>
            <a:r>
              <a:rPr lang="nl-NL" sz="1200" baseline="0" dirty="0" err="1">
                <a:latin typeface="Open Sans Light"/>
              </a:rPr>
              <a:t>create</a:t>
            </a:r>
            <a:r>
              <a:rPr lang="nl-NL" sz="1200" baseline="0" dirty="0">
                <a:latin typeface="Open Sans Light"/>
              </a:rPr>
              <a:t> </a:t>
            </a:r>
            <a:r>
              <a:rPr lang="nl-NL" sz="1200" baseline="0" dirty="0" err="1">
                <a:latin typeface="Open Sans Light"/>
              </a:rPr>
              <a:t>an</a:t>
            </a:r>
            <a:r>
              <a:rPr lang="nl-NL" sz="1200" baseline="0" dirty="0">
                <a:latin typeface="Open Sans Light"/>
              </a:rPr>
              <a:t> IDS file in </a:t>
            </a:r>
            <a:r>
              <a:rPr lang="nl-NL" sz="1200" baseline="0" dirty="0" err="1">
                <a:latin typeface="Open Sans Light"/>
              </a:rPr>
              <a:t>the</a:t>
            </a:r>
            <a:r>
              <a:rPr lang="nl-NL" sz="1200" baseline="0" dirty="0">
                <a:latin typeface="Open Sans Light"/>
              </a:rPr>
              <a:t> </a:t>
            </a:r>
            <a:r>
              <a:rPr lang="nl-NL" sz="1200" baseline="0" dirty="0" err="1">
                <a:latin typeface="Open Sans Light"/>
              </a:rPr>
              <a:t>appropriate</a:t>
            </a:r>
            <a:r>
              <a:rPr lang="nl-NL" sz="1200" baseline="0" dirty="0">
                <a:latin typeface="Open Sans Light"/>
              </a:rPr>
              <a:t> </a:t>
            </a:r>
            <a:r>
              <a:rPr lang="nl-NL" sz="1200" baseline="0" dirty="0" err="1">
                <a:latin typeface="Open Sans Light"/>
              </a:rPr>
              <a:t>authoring</a:t>
            </a:r>
            <a:r>
              <a:rPr lang="nl-NL" sz="1200" baseline="0" dirty="0">
                <a:latin typeface="Open Sans Light"/>
              </a:rPr>
              <a:t> tool</a:t>
            </a:r>
            <a:endParaRPr lang="nl-NL" sz="1200" dirty="0"/>
          </a:p>
        </p:txBody>
      </p:sp>
      <p:sp>
        <p:nvSpPr>
          <p:cNvPr id="22" name="Tekstvak 21">
            <a:extLst>
              <a:ext uri="{FF2B5EF4-FFF2-40B4-BE49-F238E27FC236}">
                <a16:creationId xmlns:a16="http://schemas.microsoft.com/office/drawing/2014/main" id="{43112715-1C63-D634-B5AF-D38851A3FF71}"/>
              </a:ext>
            </a:extLst>
          </p:cNvPr>
          <p:cNvSpPr txBox="1"/>
          <p:nvPr/>
        </p:nvSpPr>
        <p:spPr>
          <a:xfrm>
            <a:off x="8251825" y="3134783"/>
            <a:ext cx="344090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200" baseline="0" dirty="0" err="1">
                <a:latin typeface="Open Sans Light"/>
              </a:rPr>
              <a:t>Validate</a:t>
            </a:r>
            <a:r>
              <a:rPr lang="nl-NL" sz="1200" baseline="0" dirty="0">
                <a:latin typeface="Open Sans Light"/>
              </a:rPr>
              <a:t> </a:t>
            </a:r>
            <a:r>
              <a:rPr lang="nl-NL" sz="1200" baseline="0" dirty="0" err="1">
                <a:latin typeface="Open Sans Light"/>
              </a:rPr>
              <a:t>the</a:t>
            </a:r>
            <a:r>
              <a:rPr lang="nl-NL" sz="1200" baseline="0" dirty="0">
                <a:latin typeface="Open Sans Light"/>
              </a:rPr>
              <a:t> IFC model </a:t>
            </a:r>
            <a:r>
              <a:rPr lang="nl-NL" sz="1200" baseline="0" dirty="0" err="1">
                <a:latin typeface="Open Sans Light"/>
              </a:rPr>
              <a:t>using</a:t>
            </a:r>
            <a:r>
              <a:rPr lang="nl-NL" sz="1200" baseline="0" dirty="0">
                <a:latin typeface="Open Sans Light"/>
              </a:rPr>
              <a:t> </a:t>
            </a:r>
            <a:r>
              <a:rPr lang="nl-NL" sz="1200" baseline="0" dirty="0" err="1">
                <a:latin typeface="Open Sans Light"/>
              </a:rPr>
              <a:t>your</a:t>
            </a:r>
            <a:r>
              <a:rPr lang="nl-NL" sz="1200" baseline="0" dirty="0">
                <a:latin typeface="Open Sans Light"/>
              </a:rPr>
              <a:t> </a:t>
            </a:r>
            <a:r>
              <a:rPr lang="nl-NL" sz="1200" baseline="0" dirty="0" err="1">
                <a:latin typeface="Open Sans Light"/>
              </a:rPr>
              <a:t>newly</a:t>
            </a:r>
            <a:r>
              <a:rPr lang="nl-NL" sz="1200" baseline="0" dirty="0">
                <a:latin typeface="Open Sans Light"/>
              </a:rPr>
              <a:t> </a:t>
            </a:r>
            <a:r>
              <a:rPr lang="nl-NL" sz="1200" baseline="0" dirty="0" err="1">
                <a:latin typeface="Open Sans Light"/>
              </a:rPr>
              <a:t>created</a:t>
            </a:r>
            <a:r>
              <a:rPr lang="nl-NL" sz="1200" baseline="0" dirty="0">
                <a:latin typeface="Open Sans Light"/>
              </a:rPr>
              <a:t> IDS file</a:t>
            </a:r>
            <a:endParaRPr lang="nl-NL" sz="1200" baseline="0" dirty="0">
              <a:latin typeface="Grandview Display"/>
            </a:endParaRPr>
          </a:p>
        </p:txBody>
      </p:sp>
      <p:sp>
        <p:nvSpPr>
          <p:cNvPr id="23" name="Tekstvak 22">
            <a:extLst>
              <a:ext uri="{FF2B5EF4-FFF2-40B4-BE49-F238E27FC236}">
                <a16:creationId xmlns:a16="http://schemas.microsoft.com/office/drawing/2014/main" id="{D6C1E569-B6D3-C390-6E42-C8E8DDFD34D7}"/>
              </a:ext>
            </a:extLst>
          </p:cNvPr>
          <p:cNvSpPr txBox="1"/>
          <p:nvPr/>
        </p:nvSpPr>
        <p:spPr>
          <a:xfrm>
            <a:off x="245644" y="3651015"/>
            <a:ext cx="318836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400" baseline="0" dirty="0">
                <a:latin typeface="Open Sans bold"/>
                <a:ea typeface="Open Sans bold"/>
                <a:cs typeface="Open Sans bold"/>
              </a:rPr>
              <a:t>Step </a:t>
            </a:r>
            <a:r>
              <a:rPr lang="nl-NL" sz="1400" dirty="0">
                <a:latin typeface="Open Sans bold"/>
                <a:ea typeface="Open Sans bold"/>
                <a:cs typeface="Open Sans bold"/>
              </a:rPr>
              <a:t>4</a:t>
            </a:r>
          </a:p>
        </p:txBody>
      </p:sp>
      <p:sp>
        <p:nvSpPr>
          <p:cNvPr id="24" name="Tekstvak 23">
            <a:extLst>
              <a:ext uri="{FF2B5EF4-FFF2-40B4-BE49-F238E27FC236}">
                <a16:creationId xmlns:a16="http://schemas.microsoft.com/office/drawing/2014/main" id="{E98DCB74-F25B-E3EE-4234-76AE3832B047}"/>
              </a:ext>
            </a:extLst>
          </p:cNvPr>
          <p:cNvSpPr txBox="1"/>
          <p:nvPr/>
        </p:nvSpPr>
        <p:spPr>
          <a:xfrm>
            <a:off x="3525557" y="3631965"/>
            <a:ext cx="318836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400" dirty="0">
                <a:latin typeface="Open Sans bold"/>
                <a:ea typeface="Open Sans bold"/>
                <a:cs typeface="Open Sans bold"/>
              </a:rPr>
              <a:t>Step 5</a:t>
            </a:r>
          </a:p>
        </p:txBody>
      </p:sp>
      <p:sp>
        <p:nvSpPr>
          <p:cNvPr id="25" name="Tekstvak 24">
            <a:extLst>
              <a:ext uri="{FF2B5EF4-FFF2-40B4-BE49-F238E27FC236}">
                <a16:creationId xmlns:a16="http://schemas.microsoft.com/office/drawing/2014/main" id="{2DD737B0-DED7-D3F8-DDB1-74F0B68CA094}"/>
              </a:ext>
            </a:extLst>
          </p:cNvPr>
          <p:cNvSpPr txBox="1"/>
          <p:nvPr/>
        </p:nvSpPr>
        <p:spPr>
          <a:xfrm>
            <a:off x="6407905" y="3631965"/>
            <a:ext cx="318836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400" dirty="0">
                <a:latin typeface="Open Sans bold"/>
                <a:ea typeface="Open Sans bold"/>
                <a:cs typeface="Open Sans bold"/>
              </a:rPr>
              <a:t>Step 6</a:t>
            </a:r>
          </a:p>
        </p:txBody>
      </p:sp>
      <p:sp>
        <p:nvSpPr>
          <p:cNvPr id="26" name="Tekstvak 25">
            <a:extLst>
              <a:ext uri="{FF2B5EF4-FFF2-40B4-BE49-F238E27FC236}">
                <a16:creationId xmlns:a16="http://schemas.microsoft.com/office/drawing/2014/main" id="{56358F10-008E-33F2-9691-B3B04A22724F}"/>
              </a:ext>
            </a:extLst>
          </p:cNvPr>
          <p:cNvSpPr txBox="1"/>
          <p:nvPr/>
        </p:nvSpPr>
        <p:spPr>
          <a:xfrm>
            <a:off x="9299087" y="3698640"/>
            <a:ext cx="318836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400" dirty="0">
                <a:latin typeface="Open Sans bold"/>
                <a:ea typeface="Open Sans bold"/>
                <a:cs typeface="Open Sans bold"/>
              </a:rPr>
              <a:t>Step 7</a:t>
            </a:r>
          </a:p>
        </p:txBody>
      </p:sp>
      <p:sp>
        <p:nvSpPr>
          <p:cNvPr id="27" name="Tekstvak 26">
            <a:extLst>
              <a:ext uri="{FF2B5EF4-FFF2-40B4-BE49-F238E27FC236}">
                <a16:creationId xmlns:a16="http://schemas.microsoft.com/office/drawing/2014/main" id="{4A9034B1-2E04-4B34-1FFC-32CACDD6EB86}"/>
              </a:ext>
            </a:extLst>
          </p:cNvPr>
          <p:cNvSpPr txBox="1"/>
          <p:nvPr/>
        </p:nvSpPr>
        <p:spPr>
          <a:xfrm>
            <a:off x="141343" y="5192329"/>
            <a:ext cx="309217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200" dirty="0" err="1">
                <a:latin typeface="Open Sans Light"/>
              </a:rPr>
              <a:t>With</a:t>
            </a:r>
            <a:r>
              <a:rPr lang="nl-NL" sz="1200" dirty="0">
                <a:latin typeface="Open Sans Light"/>
              </a:rPr>
              <a:t> </a:t>
            </a:r>
            <a:r>
              <a:rPr lang="nl-NL" sz="1200" dirty="0" err="1">
                <a:latin typeface="Open Sans Light"/>
              </a:rPr>
              <a:t>the</a:t>
            </a:r>
            <a:r>
              <a:rPr lang="nl-NL" sz="1200" dirty="0">
                <a:latin typeface="Open Sans Light"/>
              </a:rPr>
              <a:t> correct </a:t>
            </a:r>
            <a:r>
              <a:rPr lang="nl-NL" sz="1200" baseline="0" dirty="0">
                <a:latin typeface="Open Sans Light"/>
              </a:rPr>
              <a:t>IDS file, </a:t>
            </a:r>
            <a:r>
              <a:rPr lang="nl-NL" sz="1200" dirty="0" err="1">
                <a:latin typeface="Open Sans Light"/>
              </a:rPr>
              <a:t>you</a:t>
            </a:r>
            <a:r>
              <a:rPr lang="nl-NL" sz="1200" dirty="0">
                <a:latin typeface="Open Sans Light"/>
              </a:rPr>
              <a:t> </a:t>
            </a:r>
            <a:r>
              <a:rPr lang="nl-NL" sz="1200" dirty="0" err="1">
                <a:latin typeface="Open Sans Light"/>
              </a:rPr>
              <a:t>find</a:t>
            </a:r>
            <a:r>
              <a:rPr lang="nl-NL" sz="1200" dirty="0">
                <a:latin typeface="Open Sans Light"/>
              </a:rPr>
              <a:t> </a:t>
            </a:r>
            <a:r>
              <a:rPr lang="nl-NL" sz="1200" baseline="0" dirty="0" err="1">
                <a:latin typeface="Open Sans Light"/>
              </a:rPr>
              <a:t>one</a:t>
            </a:r>
            <a:r>
              <a:rPr lang="nl-NL" sz="1200" baseline="0" dirty="0">
                <a:latin typeface="Open Sans Light"/>
              </a:rPr>
              <a:t> object </a:t>
            </a:r>
            <a:r>
              <a:rPr lang="nl-NL" sz="1200" dirty="0" err="1">
                <a:latin typeface="Open Sans Light"/>
              </a:rPr>
              <a:t>that</a:t>
            </a:r>
            <a:r>
              <a:rPr lang="nl-NL" sz="1200" dirty="0">
                <a:latin typeface="Open Sans Light"/>
              </a:rPr>
              <a:t> passes</a:t>
            </a:r>
            <a:r>
              <a:rPr lang="nl-NL" sz="1200" baseline="0" dirty="0">
                <a:latin typeface="Open Sans Light"/>
              </a:rPr>
              <a:t> </a:t>
            </a:r>
            <a:r>
              <a:rPr lang="nl-NL" sz="1200" dirty="0">
                <a:latin typeface="Open Sans Light"/>
              </a:rPr>
              <a:t>(or </a:t>
            </a:r>
            <a:r>
              <a:rPr lang="nl-NL" sz="1200" dirty="0" err="1">
                <a:latin typeface="Open Sans Light"/>
              </a:rPr>
              <a:t>not</a:t>
            </a:r>
            <a:r>
              <a:rPr lang="nl-NL" sz="1200" dirty="0">
                <a:latin typeface="Open Sans Light"/>
              </a:rPr>
              <a:t>) </a:t>
            </a:r>
            <a:r>
              <a:rPr lang="nl-NL" sz="1200" baseline="0" dirty="0" err="1">
                <a:latin typeface="Open Sans Light"/>
              </a:rPr>
              <a:t>validation</a:t>
            </a:r>
            <a:r>
              <a:rPr lang="nl-NL" sz="1200" baseline="0" dirty="0">
                <a:latin typeface="Open Sans Light"/>
              </a:rPr>
              <a:t>. Check </a:t>
            </a:r>
            <a:r>
              <a:rPr lang="nl-NL" sz="1200" baseline="0" dirty="0" err="1">
                <a:latin typeface="Open Sans Light"/>
              </a:rPr>
              <a:t>its</a:t>
            </a:r>
            <a:r>
              <a:rPr lang="nl-NL" sz="1200" baseline="0" dirty="0">
                <a:latin typeface="Open Sans Light"/>
              </a:rPr>
              <a:t> </a:t>
            </a:r>
            <a:r>
              <a:rPr lang="nl-NL" sz="1200" baseline="0" dirty="0" err="1">
                <a:latin typeface="Open Sans Light"/>
              </a:rPr>
              <a:t>properties</a:t>
            </a:r>
            <a:r>
              <a:rPr lang="nl-NL" sz="1200" baseline="0" dirty="0">
                <a:latin typeface="Open Sans Light"/>
              </a:rPr>
              <a:t> </a:t>
            </a:r>
            <a:r>
              <a:rPr lang="nl-NL" sz="1200" baseline="0" dirty="0" err="1">
                <a:latin typeface="Open Sans Light"/>
              </a:rPr>
              <a:t>for</a:t>
            </a:r>
            <a:r>
              <a:rPr lang="nl-NL" sz="1200" baseline="0" dirty="0">
                <a:latin typeface="Open Sans Light"/>
              </a:rPr>
              <a:t> a </a:t>
            </a:r>
            <a:r>
              <a:rPr lang="nl-NL" sz="1200" baseline="0" dirty="0" err="1">
                <a:latin typeface="Open Sans Light"/>
              </a:rPr>
              <a:t>hidden</a:t>
            </a:r>
            <a:r>
              <a:rPr lang="nl-NL" sz="1200" baseline="0" dirty="0">
                <a:latin typeface="Open Sans Light"/>
              </a:rPr>
              <a:t> code</a:t>
            </a:r>
            <a:endParaRPr lang="nl-NL" sz="1200" dirty="0"/>
          </a:p>
        </p:txBody>
      </p:sp>
      <p:sp>
        <p:nvSpPr>
          <p:cNvPr id="5" name="Tekstvak 4">
            <a:extLst>
              <a:ext uri="{FF2B5EF4-FFF2-40B4-BE49-F238E27FC236}">
                <a16:creationId xmlns:a16="http://schemas.microsoft.com/office/drawing/2014/main" id="{B810F4D5-D7A0-03FA-01D2-6CFACE11FD6F}"/>
              </a:ext>
            </a:extLst>
          </p:cNvPr>
          <p:cNvSpPr txBox="1"/>
          <p:nvPr/>
        </p:nvSpPr>
        <p:spPr>
          <a:xfrm>
            <a:off x="3483774" y="5194132"/>
            <a:ext cx="2602516" cy="461665"/>
          </a:xfrm>
          <a:prstGeom prst="rect">
            <a:avLst/>
          </a:prstGeom>
          <a:noFill/>
        </p:spPr>
        <p:txBody>
          <a:bodyPr wrap="square" lIns="91440" tIns="45720" rIns="91440" bIns="45720" anchor="t">
            <a:spAutoFit/>
          </a:bodyPr>
          <a:lstStyle/>
          <a:p>
            <a:pPr>
              <a:spcAft>
                <a:spcPts val="1600"/>
              </a:spcAft>
            </a:pPr>
            <a:r>
              <a:rPr lang="nl-NL" sz="1200" dirty="0">
                <a:latin typeface="Open Sans Light"/>
                <a:ea typeface="Open Sans Light"/>
                <a:cs typeface="Open Sans Light"/>
              </a:rPr>
              <a:t>Enter </a:t>
            </a:r>
            <a:r>
              <a:rPr lang="nl-NL" sz="1200" dirty="0" err="1">
                <a:latin typeface="Open Sans Light"/>
                <a:ea typeface="Open Sans Light"/>
                <a:cs typeface="Open Sans Light"/>
              </a:rPr>
              <a:t>this</a:t>
            </a:r>
            <a:r>
              <a:rPr lang="nl-NL" sz="1200" dirty="0">
                <a:latin typeface="Open Sans Light"/>
                <a:ea typeface="Open Sans Light"/>
                <a:cs typeface="Open Sans Light"/>
              </a:rPr>
              <a:t> code in </a:t>
            </a:r>
            <a:r>
              <a:rPr lang="nl-NL" sz="1200" dirty="0" err="1">
                <a:latin typeface="Open Sans Light"/>
                <a:ea typeface="Open Sans Light"/>
                <a:cs typeface="Open Sans Light"/>
              </a:rPr>
              <a:t>the</a:t>
            </a:r>
            <a:r>
              <a:rPr lang="nl-NL" sz="1200" dirty="0">
                <a:latin typeface="Open Sans Light"/>
                <a:ea typeface="Open Sans Light"/>
                <a:cs typeface="Open Sans Light"/>
              </a:rPr>
              <a:t> escape room </a:t>
            </a:r>
            <a:r>
              <a:rPr lang="nl-NL" sz="1200" dirty="0" err="1">
                <a:latin typeface="Open Sans Light"/>
                <a:ea typeface="Open Sans Light"/>
                <a:cs typeface="Open Sans Light"/>
              </a:rPr>
              <a:t>to</a:t>
            </a:r>
            <a:r>
              <a:rPr lang="nl-NL" sz="1200" dirty="0">
                <a:latin typeface="Open Sans Light"/>
                <a:ea typeface="Open Sans Light"/>
                <a:cs typeface="Open Sans Light"/>
              </a:rPr>
              <a:t> </a:t>
            </a:r>
            <a:r>
              <a:rPr lang="nl-NL" sz="1200" dirty="0" err="1">
                <a:latin typeface="Open Sans Light"/>
                <a:ea typeface="Open Sans Light"/>
                <a:cs typeface="Open Sans Light"/>
              </a:rPr>
              <a:t>unlock</a:t>
            </a:r>
            <a:r>
              <a:rPr lang="nl-NL" sz="1200" dirty="0">
                <a:latin typeface="Open Sans Light"/>
                <a:ea typeface="Open Sans Light"/>
                <a:cs typeface="Open Sans Light"/>
              </a:rPr>
              <a:t> a door or </a:t>
            </a:r>
            <a:r>
              <a:rPr lang="nl-NL" sz="1200" dirty="0" err="1">
                <a:latin typeface="Open Sans Light"/>
                <a:ea typeface="Open Sans Light"/>
                <a:cs typeface="Open Sans Light"/>
              </a:rPr>
              <a:t>solve</a:t>
            </a:r>
            <a:r>
              <a:rPr lang="nl-NL" sz="1200" dirty="0">
                <a:latin typeface="Open Sans Light"/>
                <a:ea typeface="Open Sans Light"/>
                <a:cs typeface="Open Sans Light"/>
              </a:rPr>
              <a:t> a </a:t>
            </a:r>
            <a:r>
              <a:rPr lang="nl-NL" sz="1200" dirty="0" err="1">
                <a:latin typeface="Open Sans Light"/>
                <a:ea typeface="Open Sans Light"/>
                <a:cs typeface="Open Sans Light"/>
              </a:rPr>
              <a:t>puzzle</a:t>
            </a:r>
          </a:p>
        </p:txBody>
      </p:sp>
      <p:sp>
        <p:nvSpPr>
          <p:cNvPr id="9" name="Tekstvak 8">
            <a:extLst>
              <a:ext uri="{FF2B5EF4-FFF2-40B4-BE49-F238E27FC236}">
                <a16:creationId xmlns:a16="http://schemas.microsoft.com/office/drawing/2014/main" id="{4AC2EF03-2DA8-34CA-CBA3-59DC026BE9CE}"/>
              </a:ext>
            </a:extLst>
          </p:cNvPr>
          <p:cNvSpPr txBox="1"/>
          <p:nvPr/>
        </p:nvSpPr>
        <p:spPr>
          <a:xfrm>
            <a:off x="6406816" y="5205430"/>
            <a:ext cx="2824108" cy="646331"/>
          </a:xfrm>
          <a:prstGeom prst="rect">
            <a:avLst/>
          </a:prstGeom>
          <a:noFill/>
        </p:spPr>
        <p:txBody>
          <a:bodyPr wrap="square" lIns="91440" tIns="45720" rIns="91440" bIns="45720" anchor="t">
            <a:spAutoFit/>
          </a:bodyPr>
          <a:lstStyle/>
          <a:p>
            <a:r>
              <a:rPr lang="nl-NL" sz="1200" dirty="0" err="1">
                <a:latin typeface="Open Sans Light"/>
                <a:ea typeface="Open Sans Light"/>
                <a:cs typeface="Open Sans Light"/>
              </a:rPr>
              <a:t>Repeat</a:t>
            </a:r>
            <a:r>
              <a:rPr lang="nl-NL" sz="1200" dirty="0">
                <a:latin typeface="Open Sans Light"/>
                <a:ea typeface="Open Sans Light"/>
                <a:cs typeface="Open Sans Light"/>
              </a:rPr>
              <a:t> steps 1–5 </a:t>
            </a:r>
            <a:r>
              <a:rPr lang="nl-NL" sz="1200" dirty="0" err="1">
                <a:latin typeface="Open Sans Light"/>
                <a:ea typeface="Open Sans Light"/>
                <a:cs typeface="Open Sans Light"/>
              </a:rPr>
              <a:t>until</a:t>
            </a:r>
            <a:r>
              <a:rPr lang="nl-NL" sz="1200" dirty="0">
                <a:latin typeface="Open Sans Light"/>
                <a:ea typeface="Open Sans Light"/>
                <a:cs typeface="Open Sans Light"/>
              </a:rPr>
              <a:t> </a:t>
            </a:r>
            <a:r>
              <a:rPr lang="nl-NL" sz="1200" dirty="0" err="1">
                <a:latin typeface="Open Sans Light"/>
                <a:ea typeface="Open Sans Light"/>
                <a:cs typeface="Open Sans Light"/>
              </a:rPr>
              <a:t>you've</a:t>
            </a:r>
            <a:r>
              <a:rPr lang="nl-NL" sz="1200" dirty="0">
                <a:latin typeface="Open Sans Light"/>
                <a:ea typeface="Open Sans Light"/>
                <a:cs typeface="Open Sans Light"/>
              </a:rPr>
              <a:t> </a:t>
            </a:r>
            <a:r>
              <a:rPr lang="nl-NL" sz="1200" dirty="0" err="1">
                <a:latin typeface="Open Sans Light"/>
                <a:ea typeface="Open Sans Light"/>
                <a:cs typeface="Open Sans Light"/>
              </a:rPr>
              <a:t>collected</a:t>
            </a:r>
            <a:r>
              <a:rPr lang="nl-NL" sz="1200" dirty="0">
                <a:latin typeface="Open Sans Light"/>
                <a:ea typeface="Open Sans Light"/>
                <a:cs typeface="Open Sans Light"/>
              </a:rPr>
              <a:t> </a:t>
            </a:r>
            <a:r>
              <a:rPr lang="nl-NL" sz="1200" dirty="0" err="1">
                <a:latin typeface="Open Sans Light"/>
                <a:ea typeface="Open Sans Light"/>
                <a:cs typeface="Open Sans Light"/>
              </a:rPr>
              <a:t>all</a:t>
            </a:r>
            <a:r>
              <a:rPr lang="nl-NL" sz="1200" dirty="0">
                <a:latin typeface="Open Sans Light"/>
                <a:ea typeface="Open Sans Light"/>
                <a:cs typeface="Open Sans Light"/>
              </a:rPr>
              <a:t> </a:t>
            </a:r>
            <a:r>
              <a:rPr lang="nl-NL" sz="1200" dirty="0" err="1">
                <a:latin typeface="Open Sans Light"/>
                <a:ea typeface="Open Sans Light"/>
                <a:cs typeface="Open Sans Light"/>
              </a:rPr>
              <a:t>the</a:t>
            </a:r>
            <a:r>
              <a:rPr lang="nl-NL" sz="1200" dirty="0">
                <a:latin typeface="Open Sans Light"/>
                <a:ea typeface="Open Sans Light"/>
                <a:cs typeface="Open Sans Light"/>
              </a:rPr>
              <a:t> missing </a:t>
            </a:r>
            <a:r>
              <a:rPr lang="nl-NL" sz="1200" dirty="0" err="1">
                <a:latin typeface="Open Sans Light"/>
                <a:ea typeface="Open Sans Light"/>
                <a:cs typeface="Open Sans Light"/>
              </a:rPr>
              <a:t>keys</a:t>
            </a:r>
            <a:r>
              <a:rPr lang="nl-NL" sz="1200" dirty="0">
                <a:latin typeface="Open Sans Light"/>
                <a:ea typeface="Open Sans Light"/>
                <a:cs typeface="Open Sans Light"/>
              </a:rPr>
              <a:t> </a:t>
            </a:r>
            <a:r>
              <a:rPr lang="nl-NL" sz="1200" dirty="0" err="1">
                <a:latin typeface="Open Sans Light"/>
                <a:ea typeface="Open Sans Light"/>
                <a:cs typeface="Open Sans Light"/>
              </a:rPr>
              <a:t>and</a:t>
            </a:r>
            <a:r>
              <a:rPr lang="nl-NL" sz="1200" dirty="0">
                <a:latin typeface="Open Sans Light"/>
                <a:ea typeface="Open Sans Light"/>
                <a:cs typeface="Open Sans Light"/>
              </a:rPr>
              <a:t> codes</a:t>
            </a:r>
            <a:endParaRPr lang="en-GB" sz="1200" dirty="0"/>
          </a:p>
        </p:txBody>
      </p:sp>
      <p:sp>
        <p:nvSpPr>
          <p:cNvPr id="29" name="Tekstvak 28">
            <a:extLst>
              <a:ext uri="{FF2B5EF4-FFF2-40B4-BE49-F238E27FC236}">
                <a16:creationId xmlns:a16="http://schemas.microsoft.com/office/drawing/2014/main" id="{3241DEAE-2B13-C736-20E3-4EE70AF9FDC9}"/>
              </a:ext>
            </a:extLst>
          </p:cNvPr>
          <p:cNvSpPr txBox="1"/>
          <p:nvPr/>
        </p:nvSpPr>
        <p:spPr>
          <a:xfrm>
            <a:off x="9300999" y="5198437"/>
            <a:ext cx="2595726" cy="646331"/>
          </a:xfrm>
          <a:prstGeom prst="rect">
            <a:avLst/>
          </a:prstGeom>
          <a:noFill/>
        </p:spPr>
        <p:txBody>
          <a:bodyPr wrap="square">
            <a:spAutoFit/>
          </a:bodyPr>
          <a:lstStyle/>
          <a:p>
            <a:pPr>
              <a:spcAft>
                <a:spcPts val="1600"/>
              </a:spcAft>
            </a:pPr>
            <a:r>
              <a:rPr lang="nl-NL" sz="1200" dirty="0" err="1">
                <a:latin typeface="Open Sans Light"/>
                <a:ea typeface="Open Sans Light"/>
                <a:cs typeface="Open Sans Light"/>
              </a:rPr>
              <a:t>You</a:t>
            </a:r>
            <a:r>
              <a:rPr lang="nl-NL" sz="1200" dirty="0">
                <a:latin typeface="Open Sans Light"/>
                <a:ea typeface="Open Sans Light"/>
                <a:cs typeface="Open Sans Light"/>
              </a:rPr>
              <a:t> </a:t>
            </a:r>
            <a:r>
              <a:rPr lang="nl-NL" sz="1200" dirty="0" err="1">
                <a:latin typeface="Open Sans Light"/>
                <a:ea typeface="Open Sans Light"/>
                <a:cs typeface="Open Sans Light"/>
              </a:rPr>
              <a:t>escaped</a:t>
            </a:r>
            <a:r>
              <a:rPr lang="nl-NL" sz="1200" dirty="0">
                <a:latin typeface="Open Sans Light"/>
                <a:ea typeface="Open Sans Light"/>
                <a:cs typeface="Open Sans Light"/>
              </a:rPr>
              <a:t> </a:t>
            </a:r>
            <a:r>
              <a:rPr lang="nl-NL" sz="1200" dirty="0" err="1">
                <a:latin typeface="Open Sans Light"/>
                <a:ea typeface="Open Sans Light"/>
                <a:cs typeface="Open Sans Light"/>
              </a:rPr>
              <a:t>the</a:t>
            </a:r>
            <a:r>
              <a:rPr lang="nl-NL" sz="1200" dirty="0">
                <a:latin typeface="Open Sans Light"/>
                <a:ea typeface="Open Sans Light"/>
                <a:cs typeface="Open Sans Light"/>
              </a:rPr>
              <a:t> </a:t>
            </a:r>
            <a:r>
              <a:rPr lang="nl-NL" sz="1200" dirty="0" err="1">
                <a:latin typeface="Open Sans Light"/>
                <a:ea typeface="Open Sans Light"/>
                <a:cs typeface="Open Sans Light"/>
              </a:rPr>
              <a:t>apartment</a:t>
            </a:r>
            <a:r>
              <a:rPr lang="nl-NL" sz="1200" dirty="0">
                <a:latin typeface="Open Sans Light"/>
                <a:ea typeface="Open Sans Light"/>
                <a:cs typeface="Open Sans Light"/>
              </a:rPr>
              <a:t>! </a:t>
            </a:r>
            <a:r>
              <a:rPr lang="nl-NL" sz="1200" dirty="0" err="1">
                <a:latin typeface="Open Sans Light"/>
                <a:ea typeface="Open Sans Light"/>
                <a:cs typeface="Open Sans Light"/>
              </a:rPr>
              <a:t>Hopefully</a:t>
            </a:r>
            <a:r>
              <a:rPr lang="nl-NL" sz="1200" dirty="0">
                <a:latin typeface="Open Sans Light"/>
                <a:ea typeface="Open Sans Light"/>
                <a:cs typeface="Open Sans Light"/>
              </a:rPr>
              <a:t> in time </a:t>
            </a:r>
            <a:r>
              <a:rPr lang="nl-NL" sz="1200" dirty="0" err="1">
                <a:latin typeface="Open Sans Light"/>
                <a:ea typeface="Open Sans Light"/>
                <a:cs typeface="Open Sans Light"/>
              </a:rPr>
              <a:t>for</a:t>
            </a:r>
            <a:r>
              <a:rPr lang="nl-NL" sz="1200" dirty="0">
                <a:latin typeface="Open Sans Light"/>
                <a:ea typeface="Open Sans Light"/>
                <a:cs typeface="Open Sans Light"/>
              </a:rPr>
              <a:t> </a:t>
            </a:r>
            <a:r>
              <a:rPr lang="nl-NL" sz="1200" dirty="0" err="1">
                <a:latin typeface="Open Sans Light"/>
                <a:ea typeface="Open Sans Light"/>
                <a:cs typeface="Open Sans Light"/>
              </a:rPr>
              <a:t>the</a:t>
            </a:r>
            <a:r>
              <a:rPr lang="nl-NL" sz="1200" dirty="0">
                <a:latin typeface="Open Sans Light"/>
                <a:ea typeface="Open Sans Light"/>
                <a:cs typeface="Open Sans Light"/>
              </a:rPr>
              <a:t> first BIM kick-off meeting!</a:t>
            </a:r>
          </a:p>
        </p:txBody>
      </p:sp>
      <p:sp>
        <p:nvSpPr>
          <p:cNvPr id="6" name="Tijdelijke aanduiding voor dianummer 3">
            <a:extLst>
              <a:ext uri="{FF2B5EF4-FFF2-40B4-BE49-F238E27FC236}">
                <a16:creationId xmlns:a16="http://schemas.microsoft.com/office/drawing/2014/main" id="{9F8CC50D-FAAD-C59F-8E17-1CD72BB66E2C}"/>
              </a:ext>
            </a:extLst>
          </p:cNvPr>
          <p:cNvSpPr>
            <a:spLocks noGrp="1"/>
          </p:cNvSpPr>
          <p:nvPr>
            <p:ph type="sldNum" sz="quarter" idx="10"/>
          </p:nvPr>
        </p:nvSpPr>
        <p:spPr>
          <a:xfrm>
            <a:off x="640080" y="6167887"/>
            <a:ext cx="723014" cy="690113"/>
          </a:xfrm>
        </p:spPr>
        <p:txBody>
          <a:bodyPr/>
          <a:lstStyle/>
          <a:p>
            <a:fld id="{70C12960-6E85-460F-B6E3-5B82CB31AF3D}" type="slidenum">
              <a:rPr lang="en-GB" noProof="0" smtClean="0"/>
              <a:pPr/>
              <a:t>4</a:t>
            </a:fld>
            <a:endParaRPr lang="en-GB" sz="1400" noProof="0" dirty="0"/>
          </a:p>
        </p:txBody>
      </p:sp>
    </p:spTree>
    <p:extLst>
      <p:ext uri="{BB962C8B-B14F-4D97-AF65-F5344CB8AC3E}">
        <p14:creationId xmlns:p14="http://schemas.microsoft.com/office/powerpoint/2010/main" val="2836168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50FC5-C610-CE1F-7D61-514DC9B3C0D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F23FAB7-B390-5195-0DBC-3BFC7A6BA0BE}"/>
              </a:ext>
            </a:extLst>
          </p:cNvPr>
          <p:cNvSpPr>
            <a:spLocks noGrp="1"/>
          </p:cNvSpPr>
          <p:nvPr>
            <p:ph type="title"/>
          </p:nvPr>
        </p:nvSpPr>
        <p:spPr/>
        <p:txBody>
          <a:bodyPr/>
          <a:lstStyle/>
          <a:p>
            <a:r>
              <a:rPr lang="nl-BE" dirty="0"/>
              <a:t>IDS Escape Game</a:t>
            </a:r>
          </a:p>
        </p:txBody>
      </p:sp>
      <p:sp>
        <p:nvSpPr>
          <p:cNvPr id="3" name="Tijdelijke aanduiding voor inhoud 2">
            <a:extLst>
              <a:ext uri="{FF2B5EF4-FFF2-40B4-BE49-F238E27FC236}">
                <a16:creationId xmlns:a16="http://schemas.microsoft.com/office/drawing/2014/main" id="{05A90C2C-7994-B3D1-561F-BB90450FADD0}"/>
              </a:ext>
            </a:extLst>
          </p:cNvPr>
          <p:cNvSpPr>
            <a:spLocks noGrp="1"/>
          </p:cNvSpPr>
          <p:nvPr>
            <p:ph idx="1"/>
          </p:nvPr>
        </p:nvSpPr>
        <p:spPr/>
        <p:txBody>
          <a:bodyPr vert="horz" lIns="0" tIns="0" rIns="0" bIns="0" rtlCol="0" anchor="t">
            <a:normAutofit/>
          </a:bodyPr>
          <a:lstStyle/>
          <a:p>
            <a:pPr>
              <a:lnSpc>
                <a:spcPct val="200000"/>
              </a:lnSpc>
            </a:pPr>
            <a:r>
              <a:rPr lang="nl-NL" sz="2200" dirty="0"/>
              <a:t>Game </a:t>
            </a:r>
            <a:r>
              <a:rPr lang="nl-NL" sz="2200" dirty="0" err="1"/>
              <a:t>instructions</a:t>
            </a:r>
            <a:endParaRPr lang="nl-NL" sz="2200" dirty="0"/>
          </a:p>
          <a:p>
            <a:pPr lvl="3">
              <a:lnSpc>
                <a:spcPct val="200000"/>
              </a:lnSpc>
            </a:pPr>
            <a:r>
              <a:rPr lang="en-US" sz="1800" dirty="0"/>
              <a:t>Hints may be requested from the moderators in exchange for penalty time.</a:t>
            </a:r>
          </a:p>
          <a:p>
            <a:pPr lvl="3">
              <a:lnSpc>
                <a:spcPct val="200000"/>
              </a:lnSpc>
            </a:pPr>
            <a:r>
              <a:rPr lang="en-US" sz="1800" dirty="0"/>
              <a:t>Software may only be used for IDS specification and checking purposes (using sections, section boxes, search functions, or running ITOs on the model is not allowed).</a:t>
            </a:r>
          </a:p>
          <a:p>
            <a:pPr lvl="3">
              <a:lnSpc>
                <a:spcPct val="200000"/>
              </a:lnSpc>
            </a:pPr>
            <a:r>
              <a:rPr lang="en-US" sz="1800" dirty="0"/>
              <a:t>The use of AI applications is not permitted.</a:t>
            </a:r>
          </a:p>
          <a:p>
            <a:pPr lvl="3">
              <a:lnSpc>
                <a:spcPct val="200000"/>
              </a:lnSpc>
            </a:pPr>
            <a:r>
              <a:rPr lang="en-US" sz="1800" dirty="0"/>
              <a:t>Always enter the found codes in your submission form.</a:t>
            </a:r>
            <a:endParaRPr lang="nl-NL" sz="1800" dirty="0"/>
          </a:p>
          <a:p>
            <a:pPr lvl="3">
              <a:lnSpc>
                <a:spcPct val="200000"/>
              </a:lnSpc>
            </a:pPr>
            <a:r>
              <a:rPr lang="en-US" sz="1800">
                <a:latin typeface="Open Sans Light"/>
                <a:ea typeface="Open Sans Light"/>
                <a:cs typeface="Open Sans Light"/>
              </a:rPr>
              <a:t>You have to proof you made the queries (donwload them)</a:t>
            </a:r>
            <a:endParaRPr lang="en-US" sz="1800" dirty="0">
              <a:latin typeface="Open Sans Light"/>
              <a:ea typeface="Open Sans Light"/>
              <a:cs typeface="Open Sans Light"/>
            </a:endParaRPr>
          </a:p>
        </p:txBody>
      </p:sp>
      <p:sp>
        <p:nvSpPr>
          <p:cNvPr id="4" name="Tijdelijke aanduiding voor dianummer 3">
            <a:extLst>
              <a:ext uri="{FF2B5EF4-FFF2-40B4-BE49-F238E27FC236}">
                <a16:creationId xmlns:a16="http://schemas.microsoft.com/office/drawing/2014/main" id="{2483BA17-8495-E3A6-6CA1-4A13B1C4EB6F}"/>
              </a:ext>
            </a:extLst>
          </p:cNvPr>
          <p:cNvSpPr>
            <a:spLocks noGrp="1"/>
          </p:cNvSpPr>
          <p:nvPr>
            <p:ph type="sldNum" sz="quarter" idx="10"/>
          </p:nvPr>
        </p:nvSpPr>
        <p:spPr/>
        <p:txBody>
          <a:bodyPr/>
          <a:lstStyle/>
          <a:p>
            <a:fld id="{70C12960-6E85-460F-B6E3-5B82CB31AF3D}" type="slidenum">
              <a:rPr lang="en-US" smtClean="0"/>
              <a:pPr/>
              <a:t>5</a:t>
            </a:fld>
            <a:endParaRPr lang="en-US" sz="1400" dirty="0"/>
          </a:p>
        </p:txBody>
      </p:sp>
    </p:spTree>
    <p:extLst>
      <p:ext uri="{BB962C8B-B14F-4D97-AF65-F5344CB8AC3E}">
        <p14:creationId xmlns:p14="http://schemas.microsoft.com/office/powerpoint/2010/main" val="158283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F09A4-CCE1-335B-461A-7DCDB25D9F3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DF5A8A1-DA83-C7C4-8D70-914FB2BDDD31}"/>
              </a:ext>
            </a:extLst>
          </p:cNvPr>
          <p:cNvSpPr>
            <a:spLocks noGrp="1"/>
          </p:cNvSpPr>
          <p:nvPr>
            <p:ph type="title"/>
          </p:nvPr>
        </p:nvSpPr>
        <p:spPr/>
        <p:txBody>
          <a:bodyPr/>
          <a:lstStyle/>
          <a:p>
            <a:r>
              <a:rPr lang="nl-BE" dirty="0"/>
              <a:t>IDS Escape Game</a:t>
            </a:r>
          </a:p>
        </p:txBody>
      </p:sp>
      <p:sp>
        <p:nvSpPr>
          <p:cNvPr id="3" name="Tijdelijke aanduiding voor inhoud 2">
            <a:extLst>
              <a:ext uri="{FF2B5EF4-FFF2-40B4-BE49-F238E27FC236}">
                <a16:creationId xmlns:a16="http://schemas.microsoft.com/office/drawing/2014/main" id="{E58190B6-BC39-0E2A-7DC4-35D46CF2E511}"/>
              </a:ext>
            </a:extLst>
          </p:cNvPr>
          <p:cNvSpPr>
            <a:spLocks noGrp="1"/>
          </p:cNvSpPr>
          <p:nvPr>
            <p:ph idx="1"/>
          </p:nvPr>
        </p:nvSpPr>
        <p:spPr/>
        <p:txBody>
          <a:bodyPr>
            <a:normAutofit/>
          </a:bodyPr>
          <a:lstStyle/>
          <a:p>
            <a:pPr>
              <a:lnSpc>
                <a:spcPct val="200000"/>
              </a:lnSpc>
            </a:pPr>
            <a:r>
              <a:rPr lang="nl-NL" sz="2200" dirty="0"/>
              <a:t>Hints</a:t>
            </a:r>
          </a:p>
          <a:p>
            <a:pPr lvl="3">
              <a:lnSpc>
                <a:spcPct val="200000"/>
              </a:lnSpc>
            </a:pPr>
            <a:r>
              <a:rPr lang="en-US" sz="1800" dirty="0"/>
              <a:t>IFC 4 is the required schema</a:t>
            </a:r>
          </a:p>
          <a:p>
            <a:pPr lvl="3">
              <a:lnSpc>
                <a:spcPct val="200000"/>
              </a:lnSpc>
            </a:pPr>
            <a:r>
              <a:rPr lang="en-US" sz="1800" dirty="0"/>
              <a:t>Letters and numbers are used interchangeably</a:t>
            </a:r>
          </a:p>
          <a:p>
            <a:pPr lvl="3">
              <a:lnSpc>
                <a:spcPct val="200000"/>
              </a:lnSpc>
            </a:pPr>
            <a:r>
              <a:rPr lang="en-US" sz="1800" dirty="0"/>
              <a:t>A regex generator may be helpful</a:t>
            </a:r>
          </a:p>
          <a:p>
            <a:pPr lvl="3">
              <a:lnSpc>
                <a:spcPct val="200000"/>
              </a:lnSpc>
            </a:pPr>
            <a:r>
              <a:rPr lang="en-US" sz="1800" dirty="0" err="1"/>
              <a:t>buildingSMART</a:t>
            </a:r>
            <a:r>
              <a:rPr lang="en-US" sz="1800" dirty="0"/>
              <a:t> services may be used</a:t>
            </a:r>
            <a:endParaRPr lang="nl-NL" sz="1800" dirty="0"/>
          </a:p>
        </p:txBody>
      </p:sp>
      <p:sp>
        <p:nvSpPr>
          <p:cNvPr id="4" name="Tijdelijke aanduiding voor dianummer 3">
            <a:extLst>
              <a:ext uri="{FF2B5EF4-FFF2-40B4-BE49-F238E27FC236}">
                <a16:creationId xmlns:a16="http://schemas.microsoft.com/office/drawing/2014/main" id="{5A41E81C-5D43-6483-E03D-8E995A3A3A64}"/>
              </a:ext>
            </a:extLst>
          </p:cNvPr>
          <p:cNvSpPr>
            <a:spLocks noGrp="1"/>
          </p:cNvSpPr>
          <p:nvPr>
            <p:ph type="sldNum" sz="quarter" idx="10"/>
          </p:nvPr>
        </p:nvSpPr>
        <p:spPr/>
        <p:txBody>
          <a:bodyPr/>
          <a:lstStyle/>
          <a:p>
            <a:fld id="{70C12960-6E85-460F-B6E3-5B82CB31AF3D}" type="slidenum">
              <a:rPr lang="en-US" smtClean="0"/>
              <a:pPr/>
              <a:t>6</a:t>
            </a:fld>
            <a:endParaRPr lang="en-US" sz="1400" dirty="0"/>
          </a:p>
        </p:txBody>
      </p:sp>
    </p:spTree>
    <p:extLst>
      <p:ext uri="{BB962C8B-B14F-4D97-AF65-F5344CB8AC3E}">
        <p14:creationId xmlns:p14="http://schemas.microsoft.com/office/powerpoint/2010/main" val="2326878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29541-C439-D7FF-A21A-68DDF030E67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3E75FD6-5EF2-2D8A-4900-6D5376379BDE}"/>
              </a:ext>
            </a:extLst>
          </p:cNvPr>
          <p:cNvSpPr>
            <a:spLocks noGrp="1"/>
          </p:cNvSpPr>
          <p:nvPr>
            <p:ph type="title"/>
          </p:nvPr>
        </p:nvSpPr>
        <p:spPr/>
        <p:txBody>
          <a:bodyPr/>
          <a:lstStyle/>
          <a:p>
            <a:r>
              <a:rPr lang="nl-BE" dirty="0"/>
              <a:t>IDS Escape Game</a:t>
            </a:r>
          </a:p>
        </p:txBody>
      </p:sp>
      <p:sp>
        <p:nvSpPr>
          <p:cNvPr id="3" name="Tijdelijke aanduiding voor inhoud 2">
            <a:extLst>
              <a:ext uri="{FF2B5EF4-FFF2-40B4-BE49-F238E27FC236}">
                <a16:creationId xmlns:a16="http://schemas.microsoft.com/office/drawing/2014/main" id="{0AF77FF5-CF0E-62C2-ABA0-D69CB9B395DA}"/>
              </a:ext>
            </a:extLst>
          </p:cNvPr>
          <p:cNvSpPr>
            <a:spLocks noGrp="1"/>
          </p:cNvSpPr>
          <p:nvPr>
            <p:ph idx="1"/>
          </p:nvPr>
        </p:nvSpPr>
        <p:spPr>
          <a:xfrm>
            <a:off x="640080" y="1526875"/>
            <a:ext cx="8170091" cy="4641012"/>
          </a:xfrm>
        </p:spPr>
        <p:txBody>
          <a:bodyPr>
            <a:normAutofit/>
          </a:bodyPr>
          <a:lstStyle/>
          <a:p>
            <a:pPr>
              <a:lnSpc>
                <a:spcPct val="200000"/>
              </a:lnSpc>
            </a:pPr>
            <a:r>
              <a:rPr lang="nl-NL" sz="2200" dirty="0"/>
              <a:t>Story | Part 1</a:t>
            </a:r>
          </a:p>
          <a:p>
            <a:pPr lvl="2">
              <a:lnSpc>
                <a:spcPct val="110000"/>
              </a:lnSpc>
              <a:spcAft>
                <a:spcPts val="1200"/>
              </a:spcAft>
            </a:pPr>
            <a:r>
              <a:rPr lang="en-US" sz="1800" dirty="0"/>
              <a:t>It’s the big day — your first BIM kick-off meeting as BIM-manager. The whole team’s waiting at the office, coffee cups in hand, presentation ready to shine. Let’s go!</a:t>
            </a:r>
          </a:p>
          <a:p>
            <a:pPr lvl="2">
              <a:lnSpc>
                <a:spcPct val="110000"/>
              </a:lnSpc>
              <a:spcAft>
                <a:spcPts val="1200"/>
              </a:spcAft>
            </a:pPr>
            <a:r>
              <a:rPr lang="en-US" sz="1800" i="1" dirty="0"/>
              <a:t>“…Wait. What?”</a:t>
            </a:r>
          </a:p>
          <a:p>
            <a:pPr lvl="2">
              <a:lnSpc>
                <a:spcPct val="110000"/>
              </a:lnSpc>
              <a:spcAft>
                <a:spcPts val="1200"/>
              </a:spcAft>
            </a:pPr>
            <a:r>
              <a:rPr lang="en-US" sz="1800" i="1" dirty="0"/>
              <a:t>“The door’s locked?!“ </a:t>
            </a:r>
            <a:r>
              <a:rPr lang="en-US" sz="1800" dirty="0"/>
              <a:t>You rattle the handle — nothing.</a:t>
            </a:r>
          </a:p>
          <a:p>
            <a:pPr lvl="2">
              <a:lnSpc>
                <a:spcPct val="110000"/>
              </a:lnSpc>
              <a:spcAft>
                <a:spcPts val="1200"/>
              </a:spcAft>
            </a:pPr>
            <a:r>
              <a:rPr lang="en-US" sz="1800" dirty="0"/>
              <a:t>Your roommate must’ve left early this morning and locked the door behind them.</a:t>
            </a:r>
          </a:p>
          <a:p>
            <a:pPr lvl="2">
              <a:lnSpc>
                <a:spcPct val="110000"/>
              </a:lnSpc>
              <a:spcAft>
                <a:spcPts val="1200"/>
              </a:spcAft>
            </a:pPr>
            <a:r>
              <a:rPr lang="en-US" sz="1800" dirty="0"/>
              <a:t>And of course, you’re right in the middle of moving out — boxes everywhere, cables tangled, total chaos.</a:t>
            </a:r>
          </a:p>
        </p:txBody>
      </p:sp>
      <p:sp>
        <p:nvSpPr>
          <p:cNvPr id="4" name="Tijdelijke aanduiding voor dianummer 3">
            <a:extLst>
              <a:ext uri="{FF2B5EF4-FFF2-40B4-BE49-F238E27FC236}">
                <a16:creationId xmlns:a16="http://schemas.microsoft.com/office/drawing/2014/main" id="{60AC78BF-C87D-14F3-055F-539CC00D98BC}"/>
              </a:ext>
            </a:extLst>
          </p:cNvPr>
          <p:cNvSpPr>
            <a:spLocks noGrp="1"/>
          </p:cNvSpPr>
          <p:nvPr>
            <p:ph type="sldNum" sz="quarter" idx="10"/>
          </p:nvPr>
        </p:nvSpPr>
        <p:spPr/>
        <p:txBody>
          <a:bodyPr/>
          <a:lstStyle/>
          <a:p>
            <a:fld id="{70C12960-6E85-460F-B6E3-5B82CB31AF3D}" type="slidenum">
              <a:rPr lang="en-US" smtClean="0"/>
              <a:pPr/>
              <a:t>7</a:t>
            </a:fld>
            <a:endParaRPr lang="en-US" sz="1400" dirty="0"/>
          </a:p>
        </p:txBody>
      </p:sp>
      <p:pic>
        <p:nvPicPr>
          <p:cNvPr id="5" name="Picture 2" descr="What does a BIM manager do? | Valentin Noves">
            <a:extLst>
              <a:ext uri="{FF2B5EF4-FFF2-40B4-BE49-F238E27FC236}">
                <a16:creationId xmlns:a16="http://schemas.microsoft.com/office/drawing/2014/main" id="{324190B4-DC8A-EF83-8971-4D3E3D9D4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3075" y="2746828"/>
            <a:ext cx="2828925" cy="3314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401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12B8F-57E5-6BB9-80B2-B6A3D27992A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D3670CB-79BC-98F0-CA6A-CBD41F1CE303}"/>
              </a:ext>
            </a:extLst>
          </p:cNvPr>
          <p:cNvSpPr>
            <a:spLocks noGrp="1"/>
          </p:cNvSpPr>
          <p:nvPr>
            <p:ph type="title"/>
          </p:nvPr>
        </p:nvSpPr>
        <p:spPr/>
        <p:txBody>
          <a:bodyPr/>
          <a:lstStyle/>
          <a:p>
            <a:r>
              <a:rPr lang="en-GB" noProof="0" dirty="0"/>
              <a:t>IDS Escape Game</a:t>
            </a:r>
          </a:p>
        </p:txBody>
      </p:sp>
      <p:sp>
        <p:nvSpPr>
          <p:cNvPr id="3" name="Tijdelijke aanduiding voor inhoud 2">
            <a:extLst>
              <a:ext uri="{FF2B5EF4-FFF2-40B4-BE49-F238E27FC236}">
                <a16:creationId xmlns:a16="http://schemas.microsoft.com/office/drawing/2014/main" id="{1D032023-93F9-EDA8-945B-84119D532F46}"/>
              </a:ext>
            </a:extLst>
          </p:cNvPr>
          <p:cNvSpPr>
            <a:spLocks noGrp="1"/>
          </p:cNvSpPr>
          <p:nvPr>
            <p:ph idx="1"/>
          </p:nvPr>
        </p:nvSpPr>
        <p:spPr>
          <a:xfrm>
            <a:off x="640080" y="1526875"/>
            <a:ext cx="8170091" cy="4641012"/>
          </a:xfrm>
        </p:spPr>
        <p:txBody>
          <a:bodyPr vert="horz" lIns="0" tIns="0" rIns="0" bIns="0" rtlCol="0" anchor="t">
            <a:normAutofit lnSpcReduction="10000"/>
          </a:bodyPr>
          <a:lstStyle/>
          <a:p>
            <a:pPr>
              <a:lnSpc>
                <a:spcPct val="200000"/>
              </a:lnSpc>
            </a:pPr>
            <a:r>
              <a:rPr lang="en-GB" sz="2200" noProof="0" dirty="0">
                <a:latin typeface="Open Sans bold"/>
                <a:ea typeface="Open Sans bold"/>
                <a:cs typeface="Open Sans bold"/>
              </a:rPr>
              <a:t>Story | </a:t>
            </a:r>
            <a:r>
              <a:rPr lang="en-GB" sz="2200" dirty="0">
                <a:latin typeface="Open Sans bold"/>
                <a:ea typeface="Open Sans bold"/>
                <a:cs typeface="Open Sans bold"/>
              </a:rPr>
              <a:t>Part</a:t>
            </a:r>
            <a:r>
              <a:rPr lang="en-GB" sz="2200" noProof="0" dirty="0">
                <a:latin typeface="Open Sans bold"/>
                <a:ea typeface="Open Sans bold"/>
                <a:cs typeface="Open Sans bold"/>
              </a:rPr>
              <a:t> 2</a:t>
            </a:r>
          </a:p>
          <a:p>
            <a:pPr lvl="2">
              <a:lnSpc>
                <a:spcPct val="110000"/>
              </a:lnSpc>
              <a:spcAft>
                <a:spcPts val="1200"/>
              </a:spcAft>
            </a:pPr>
            <a:r>
              <a:rPr lang="en-GB" sz="1800" i="1" noProof="0" dirty="0"/>
              <a:t>“Where are my back up keys?!”</a:t>
            </a:r>
          </a:p>
          <a:p>
            <a:pPr lvl="2">
              <a:lnSpc>
                <a:spcPct val="110000"/>
              </a:lnSpc>
              <a:spcAft>
                <a:spcPts val="1200"/>
              </a:spcAft>
            </a:pPr>
            <a:r>
              <a:rPr lang="en-GB" sz="1800" noProof="0" dirty="0"/>
              <a:t>Then it hits you:</a:t>
            </a:r>
          </a:p>
          <a:p>
            <a:pPr lvl="2">
              <a:lnSpc>
                <a:spcPct val="110000"/>
              </a:lnSpc>
              <a:spcAft>
                <a:spcPts val="1200"/>
              </a:spcAft>
            </a:pPr>
            <a:r>
              <a:rPr lang="en-GB" sz="1800" noProof="0" dirty="0">
                <a:latin typeface="Open Sans Light"/>
                <a:ea typeface="Open Sans Light"/>
                <a:cs typeface="Open Sans Light"/>
              </a:rPr>
              <a:t>Your back-up key is safely stored in a secret vault. To access it, you need to find the clues you left in your apartment and get the important codes that you hid somewhere no one would ever think to look – inside the as-built model of  your apartment.</a:t>
            </a:r>
          </a:p>
          <a:p>
            <a:pPr lvl="2">
              <a:lnSpc>
                <a:spcPct val="110000"/>
              </a:lnSpc>
              <a:spcAft>
                <a:spcPts val="1200"/>
              </a:spcAft>
            </a:pPr>
            <a:r>
              <a:rPr lang="en-GB" sz="1800" noProof="0" dirty="0"/>
              <a:t>Brilliant idea at the time. Not so much right now.</a:t>
            </a:r>
          </a:p>
          <a:p>
            <a:pPr lvl="2">
              <a:lnSpc>
                <a:spcPct val="110000"/>
              </a:lnSpc>
              <a:spcAft>
                <a:spcPts val="1200"/>
              </a:spcAft>
            </a:pPr>
            <a:r>
              <a:rPr lang="en-GB" sz="1800" noProof="0" dirty="0"/>
              <a:t>You’ve got one mission: find the key, escape the apartment, and make it to the meeting before your BIM dreams escape you!.</a:t>
            </a:r>
          </a:p>
          <a:p>
            <a:pPr lvl="2">
              <a:lnSpc>
                <a:spcPct val="110000"/>
              </a:lnSpc>
              <a:spcAft>
                <a:spcPts val="1200"/>
              </a:spcAft>
            </a:pPr>
            <a:r>
              <a:rPr lang="en-GB" sz="1800" noProof="0" dirty="0"/>
              <a:t> </a:t>
            </a:r>
            <a:r>
              <a:rPr lang="en-GB" sz="1800" noProof="0" dirty="0">
                <a:latin typeface="Open Sans bold" pitchFamily="2" charset="0"/>
                <a:ea typeface="Open Sans bold" pitchFamily="2" charset="0"/>
                <a:cs typeface="Open Sans bold" pitchFamily="2" charset="0"/>
              </a:rPr>
              <a:t>Your mission starts now.</a:t>
            </a:r>
          </a:p>
        </p:txBody>
      </p:sp>
      <p:sp>
        <p:nvSpPr>
          <p:cNvPr id="4" name="Tijdelijke aanduiding voor dianummer 3">
            <a:extLst>
              <a:ext uri="{FF2B5EF4-FFF2-40B4-BE49-F238E27FC236}">
                <a16:creationId xmlns:a16="http://schemas.microsoft.com/office/drawing/2014/main" id="{82F855FB-DA8E-0341-A898-C3434795283E}"/>
              </a:ext>
            </a:extLst>
          </p:cNvPr>
          <p:cNvSpPr>
            <a:spLocks noGrp="1"/>
          </p:cNvSpPr>
          <p:nvPr>
            <p:ph type="sldNum" sz="quarter" idx="10"/>
          </p:nvPr>
        </p:nvSpPr>
        <p:spPr/>
        <p:txBody>
          <a:bodyPr/>
          <a:lstStyle/>
          <a:p>
            <a:fld id="{70C12960-6E85-460F-B6E3-5B82CB31AF3D}" type="slidenum">
              <a:rPr lang="en-GB" noProof="0" smtClean="0"/>
              <a:pPr/>
              <a:t>8</a:t>
            </a:fld>
            <a:endParaRPr lang="en-GB" sz="1400" noProof="0" dirty="0"/>
          </a:p>
        </p:txBody>
      </p:sp>
      <p:pic>
        <p:nvPicPr>
          <p:cNvPr id="10" name="Picture 2" descr="What does a BIM manager do? | Valentin Noves">
            <a:extLst>
              <a:ext uri="{FF2B5EF4-FFF2-40B4-BE49-F238E27FC236}">
                <a16:creationId xmlns:a16="http://schemas.microsoft.com/office/drawing/2014/main" id="{1454907D-799D-E233-F21C-8F907D8097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3075" y="2746828"/>
            <a:ext cx="2828925" cy="3314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23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B6EDA8-743F-F0D4-106E-A2B79F259DF3}"/>
              </a:ext>
            </a:extLst>
          </p:cNvPr>
          <p:cNvSpPr>
            <a:spLocks noGrp="1"/>
          </p:cNvSpPr>
          <p:nvPr>
            <p:ph type="title"/>
          </p:nvPr>
        </p:nvSpPr>
        <p:spPr/>
        <p:txBody>
          <a:bodyPr/>
          <a:lstStyle/>
          <a:p>
            <a:r>
              <a:rPr lang="nl-BE" dirty="0"/>
              <a:t>IDS Escape game</a:t>
            </a:r>
          </a:p>
        </p:txBody>
      </p:sp>
      <mc:AlternateContent xmlns:mc="http://schemas.openxmlformats.org/markup-compatibility/2006" xmlns:we="http://schemas.microsoft.com/office/webextensions/webextension/2010/11" xmlns:pca="http://schemas.microsoft.com/office/powerpoint/2013/contentapp">
        <mc:Choice Requires="we pca">
          <p:graphicFrame>
            <p:nvGraphicFramePr>
              <p:cNvPr id="4" name="Tijdelijke aanduiding voor inhoud 3">
                <a:extLst>
                  <a:ext uri="{FF2B5EF4-FFF2-40B4-BE49-F238E27FC236}">
                    <a16:creationId xmlns:a16="http://schemas.microsoft.com/office/drawing/2014/main" id="{7645BAB3-8091-4029-52F3-ECF784C3292D}"/>
                  </a:ext>
                </a:extLst>
              </p:cNvPr>
              <p:cNvGraphicFramePr>
                <a:graphicFrameLocks noGrp="1"/>
              </p:cNvGraphicFramePr>
              <p:nvPr>
                <p:ph idx="4294967295"/>
                <p:extLst>
                  <p:ext uri="{D42A27DB-BD31-4B8C-83A1-F6EECF244321}">
                    <p14:modId xmlns:p14="http://schemas.microsoft.com/office/powerpoint/2010/main" val="1294822272"/>
                  </p:ext>
                </p:extLst>
              </p:nvPr>
            </p:nvGraphicFramePr>
            <p:xfrm>
              <a:off x="3774396" y="2473325"/>
              <a:ext cx="5529262" cy="3565525"/>
            </p:xfrm>
            <a:graphic>
              <a:graphicData uri="http://schemas.microsoft.com/office/webextensions/webextension/2010/11">
                <we:webextensionref xmlns:we="http://schemas.microsoft.com/office/webextensions/webextension/2010/11" xmlns:r="http://schemas.openxmlformats.org/officeDocument/2006/relationships" r:id="rId2"/>
              </a:graphicData>
            </a:graphic>
          </p:graphicFrame>
        </mc:Choice>
        <mc:Fallback xmlns="">
          <p:pic>
            <p:nvPicPr>
              <p:cNvPr id="4" name="Tijdelijke aanduiding voor inhoud 3">
                <a:extLst>
                  <a:ext uri="{FF2B5EF4-FFF2-40B4-BE49-F238E27FC236}">
                    <a16:creationId xmlns:a16="http://schemas.microsoft.com/office/drawing/2014/main" id="{7645BAB3-8091-4029-52F3-ECF784C3292D}"/>
                  </a:ext>
                </a:extLst>
              </p:cNvPr>
              <p:cNvPicPr>
                <a:picLocks noGrp="1" noRot="1" noChangeAspect="1" noMove="1" noResize="1" noEditPoints="1" noAdjustHandles="1" noChangeArrowheads="1" noChangeShapeType="1"/>
              </p:cNvPicPr>
              <p:nvPr/>
            </p:nvPicPr>
            <p:blipFill>
              <a:blip r:embed="rId3"/>
              <a:stretch>
                <a:fillRect/>
              </a:stretch>
            </p:blipFill>
            <p:spPr>
              <a:xfrm>
                <a:off x="3774396" y="2473325"/>
                <a:ext cx="5529262" cy="3565525"/>
              </a:xfrm>
              <a:prstGeom prst="rect">
                <a:avLst/>
              </a:prstGeom>
            </p:spPr>
          </p:pic>
        </mc:Fallback>
      </mc:AlternateContent>
    </p:spTree>
    <p:extLst>
      <p:ext uri="{BB962C8B-B14F-4D97-AF65-F5344CB8AC3E}">
        <p14:creationId xmlns:p14="http://schemas.microsoft.com/office/powerpoint/2010/main" val="688811523"/>
      </p:ext>
    </p:extLst>
  </p:cSld>
  <p:clrMapOvr>
    <a:masterClrMapping/>
  </p:clrMapOvr>
</p:sld>
</file>

<file path=ppt/theme/theme1.xml><?xml version="1.0" encoding="utf-8"?>
<a:theme xmlns:a="http://schemas.openxmlformats.org/drawingml/2006/main" name="DashVTI">
  <a:themeElements>
    <a:clrScheme name="buildingSMART">
      <a:dk1>
        <a:sysClr val="windowText" lastClr="000000"/>
      </a:dk1>
      <a:lt1>
        <a:sysClr val="window" lastClr="FFFFFF"/>
      </a:lt1>
      <a:dk2>
        <a:srgbClr val="0D1C3B"/>
      </a:dk2>
      <a:lt2>
        <a:srgbClr val="F5F2F9"/>
      </a:lt2>
      <a:accent1>
        <a:srgbClr val="004F9F"/>
      </a:accent1>
      <a:accent2>
        <a:srgbClr val="E5172A"/>
      </a:accent2>
      <a:accent3>
        <a:srgbClr val="9F3588"/>
      </a:accent3>
      <a:accent4>
        <a:srgbClr val="009EB0"/>
      </a:accent4>
      <a:accent5>
        <a:srgbClr val="E3E3E3"/>
      </a:accent5>
      <a:accent6>
        <a:srgbClr val="48BF91"/>
      </a:accent6>
      <a:hlink>
        <a:srgbClr val="009EB0"/>
      </a:hlink>
      <a:folHlink>
        <a:srgbClr val="009EB0"/>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webextension1.xml.rels><?xml version="1.0" encoding="UTF-8" standalone="yes"?>
<Relationships xmlns="http://schemas.openxmlformats.org/package/2006/relationships"><Relationship Id="rId1" Type="http://schemas.openxmlformats.org/officeDocument/2006/relationships/image" Target="../media/image19.png"/></Relationships>
</file>

<file path=ppt/webextensions/webextension1.xml><?xml version="1.0" encoding="utf-8"?>
<we:webextension xmlns:we="http://schemas.microsoft.com/office/webextensions/webextension/2010/11" id="{20F8E607-9138-4EB5-AF8A-A09FDBB2690D}">
  <we:reference id="wa200001661" version="3.1.2.0" store="nl-NL" storeType="OMEX"/>
  <we:alternateReferences>
    <we:reference id="WA200001661" version="3.1.2.0" store="WA200001661" storeType="OMEX"/>
  </we:alternateReferences>
  <we:properties>
    <we:property name="breaktime.flosim.com_fontColour" value="&quot;#0f9eb0&quot;"/>
    <we:property name="breaktime.flosim.com_fontFamily" value="&quot;'Segoe UI', Tahoma, Geneva, Verdana, sans-serif&quot;"/>
    <we:property name="breaktime.flosim.com_startMinutes" value="60"/>
    <we:property name="breaktime.flosim.com_time" value="3600"/>
    <we:property name="time" value="3600"/>
  </we:properties>
  <we:bindings/>
  <we:snapshot xmlns:r="http://schemas.openxmlformats.org/officeDocument/2006/relationships" r:embed="rId1"/>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E879B3E69E4724CBB9AADF6448C1E57" ma:contentTypeVersion="12" ma:contentTypeDescription="Create a new document." ma:contentTypeScope="" ma:versionID="7e5d011287137745b21ac774d08548ca">
  <xsd:schema xmlns:xsd="http://www.w3.org/2001/XMLSchema" xmlns:xs="http://www.w3.org/2001/XMLSchema" xmlns:p="http://schemas.microsoft.com/office/2006/metadata/properties" xmlns:ns2="bb6e1f65-ec4c-4104-aacb-402ad0c56065" xmlns:ns3="ba4c0602-11bd-42af-8ff4-b5a2f8b9ed9e" targetNamespace="http://schemas.microsoft.com/office/2006/metadata/properties" ma:root="true" ma:fieldsID="a7fb443f8763e58718c2b104314f7045" ns2:_="" ns3:_="">
    <xsd:import namespace="bb6e1f65-ec4c-4104-aacb-402ad0c56065"/>
    <xsd:import namespace="ba4c0602-11bd-42af-8ff4-b5a2f8b9ed9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6e1f65-ec4c-4104-aacb-402ad0c560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4e5ad10e-c7c2-40ce-ab97-c2a0c594068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a4c0602-11bd-42af-8ff4-b5a2f8b9ed9e"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2d4ec8cd-87f6-4e27-9abd-7ab0f8625e1e}" ma:internalName="TaxCatchAll" ma:showField="CatchAllData" ma:web="ba4c0602-11bd-42af-8ff4-b5a2f8b9ed9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b6e1f65-ec4c-4104-aacb-402ad0c56065">
      <Terms xmlns="http://schemas.microsoft.com/office/infopath/2007/PartnerControls"/>
    </lcf76f155ced4ddcb4097134ff3c332f>
    <TaxCatchAll xmlns="ba4c0602-11bd-42af-8ff4-b5a2f8b9ed9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14E51E-B407-4A63-A448-A2B8B9E16B49}">
  <ds:schemaRefs>
    <ds:schemaRef ds:uri="ba4c0602-11bd-42af-8ff4-b5a2f8b9ed9e"/>
    <ds:schemaRef ds:uri="bb6e1f65-ec4c-4104-aacb-402ad0c5606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9BD20BB-B471-42EF-ABDA-29C8BA84A934}">
  <ds:schemaRefs>
    <ds:schemaRef ds:uri="ba4c0602-11bd-42af-8ff4-b5a2f8b9ed9e"/>
    <ds:schemaRef ds:uri="bb6e1f65-ec4c-4104-aacb-402ad0c5606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2DB53F6-BA0A-40F0-BFED-A5DE14CCDF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1606</TotalTime>
  <Words>632</Words>
  <Application>Microsoft Office PowerPoint</Application>
  <PresentationFormat>Breedbeeld</PresentationFormat>
  <Paragraphs>78</Paragraphs>
  <Slides>10</Slides>
  <Notes>2</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10</vt:i4>
      </vt:variant>
    </vt:vector>
  </HeadingPairs>
  <TitlesOfParts>
    <vt:vector size="19" baseType="lpstr">
      <vt:lpstr>Arial</vt:lpstr>
      <vt:lpstr>Avenir Next LT Pro</vt:lpstr>
      <vt:lpstr>Calibri</vt:lpstr>
      <vt:lpstr>Grandview Display</vt:lpstr>
      <vt:lpstr>Ink Free</vt:lpstr>
      <vt:lpstr>Open sans</vt:lpstr>
      <vt:lpstr>Open Sans bold</vt:lpstr>
      <vt:lpstr>Open Sans Light</vt:lpstr>
      <vt:lpstr>DashVTI</vt:lpstr>
      <vt:lpstr>IDS Escape Game</vt:lpstr>
      <vt:lpstr>buildingSMART Belgium</vt:lpstr>
      <vt:lpstr>IDS Escape Game</vt:lpstr>
      <vt:lpstr>IDS Escape Game</vt:lpstr>
      <vt:lpstr>IDS Escape Game</vt:lpstr>
      <vt:lpstr>IDS Escape Game</vt:lpstr>
      <vt:lpstr>IDS Escape Game</vt:lpstr>
      <vt:lpstr>IDS Escape Game</vt:lpstr>
      <vt:lpstr>IDS Escape game</vt:lpstr>
      <vt:lpstr>IDS Escape Game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Jari Verniers</dc:creator>
  <cp:lastModifiedBy>Evy Verwimp</cp:lastModifiedBy>
  <cp:revision>244</cp:revision>
  <dcterms:created xsi:type="dcterms:W3CDTF">2025-03-22T09:47:04Z</dcterms:created>
  <dcterms:modified xsi:type="dcterms:W3CDTF">2026-06-12T15:28:09Z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0x0101009E879B3E69E4724CBB9AADF6448C1E57</vt:lpwstr>
  </property>
  <property fmtid="{D5CDD505-2E9C-101B-9397-08002B2CF9AE}" pid="3" name="MediaServiceImageTags">
    <vt:lpwstr/>
  </property>
</Properties>
</file>