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22"/>
  </p:notesMasterIdLst>
  <p:sldIdLst>
    <p:sldId id="3285" r:id="rId5"/>
    <p:sldId id="3290" r:id="rId6"/>
    <p:sldId id="3292" r:id="rId7"/>
    <p:sldId id="3291" r:id="rId8"/>
    <p:sldId id="3293" r:id="rId9"/>
    <p:sldId id="3294" r:id="rId10"/>
    <p:sldId id="3297" r:id="rId11"/>
    <p:sldId id="3303" r:id="rId12"/>
    <p:sldId id="3305" r:id="rId13"/>
    <p:sldId id="3304" r:id="rId14"/>
    <p:sldId id="3307" r:id="rId15"/>
    <p:sldId id="3309" r:id="rId16"/>
    <p:sldId id="3310" r:id="rId17"/>
    <p:sldId id="3311" r:id="rId18"/>
    <p:sldId id="3312" r:id="rId19"/>
    <p:sldId id="3288" r:id="rId20"/>
    <p:sldId id="3289" r:id="rId2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936ED3-D400-450D-B195-F13BCB0790D3}">
          <p14:sldIdLst>
            <p14:sldId id="3285"/>
            <p14:sldId id="3290"/>
            <p14:sldId id="3292"/>
            <p14:sldId id="3291"/>
            <p14:sldId id="3293"/>
            <p14:sldId id="3294"/>
            <p14:sldId id="3297"/>
            <p14:sldId id="3303"/>
            <p14:sldId id="3305"/>
            <p14:sldId id="3304"/>
            <p14:sldId id="3307"/>
            <p14:sldId id="3309"/>
            <p14:sldId id="3310"/>
            <p14:sldId id="3311"/>
            <p14:sldId id="3312"/>
            <p14:sldId id="3288"/>
            <p14:sldId id="328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D8F532-EACC-FAA7-FB3C-40A92A316D5A}" name="Louis Casteleyn" initials="LC" userId="S::louis.casteleyn_brusselsairport.be#ext#@bbri.onmicrosoft.com::ef91698b-d0da-490e-88eb-18908718b35e" providerId="AD"/>
  <p188:author id="{5B97E95F-9875-08E3-FF99-EFF2C934F6BA}" name="Ruben VAN DE WALLE" initials="RVDW" userId="S::ruben.van.de.walle@howest.be::535ea80e-913a-4e8e-a647-83edd8396dd0" providerId="AD"/>
  <p188:author id="{C4FB1E8B-6B40-568F-89B0-CC21D389F7FF}" name="Jari Verniers | Bimplan" initials="JV" userId="S::jari.verniers@bimplan.be::d9ae459d-0494-45d9-9546-344d996530e0" providerId="AD"/>
  <p188:author id="{5AB3A18C-AE68-A45A-D5B6-CABE2D03DEED}" name="Louis Casteleyn" initials="LC" userId="S::Louis.Casteleyn@brusselsairport.be::4fa745a9-1094-474e-a44d-7f5da1a5a2be" providerId="AD"/>
  <p188:author id="{AFE053AB-2ED4-AB3C-0C72-604AF0BA8E8A}" name="Louis Casteleyn" initials="LC" userId="+dDWdUhkD1wQ/0SaZ1lM3Catk3+iPqjn6k54BOjHYS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B"/>
    <a:srgbClr val="48BF91"/>
    <a:srgbClr val="E5172A"/>
    <a:srgbClr val="041E42"/>
    <a:srgbClr val="004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F18E0A-4DC0-40D5-936C-2BD9543C5B3A}" v="2" dt="2026-03-05T07:21:21.0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6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 Casteleyn" userId="+dDWdUhkD1wQ/0SaZ1lM3Catk3+iPqjn6k54BOjHYSY=" providerId="None" clId="Web-{E5F18E0A-4DC0-40D5-936C-2BD9543C5B3A}"/>
    <pc:docChg chg="mod">
      <pc:chgData name="Louis Casteleyn" userId="+dDWdUhkD1wQ/0SaZ1lM3Catk3+iPqjn6k54BOjHYSY=" providerId="None" clId="Web-{E5F18E0A-4DC0-40D5-936C-2BD9543C5B3A}" dt="2026-03-05T07:21:21.023"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E7A5A-3AB2-4F5F-BF37-812988CB4FF4}" type="datetimeFigureOut">
              <a:t>12/06/2026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582270-7CDF-46BE-867F-436E0EC18846}" type="slidenum">
              <a:t>‹nr.›</a:t>
            </a:fld>
            <a:endParaRPr lang="en-US"/>
          </a:p>
        </p:txBody>
      </p:sp>
    </p:spTree>
    <p:extLst>
      <p:ext uri="{BB962C8B-B14F-4D97-AF65-F5344CB8AC3E}">
        <p14:creationId xmlns:p14="http://schemas.microsoft.com/office/powerpoint/2010/main" val="2131513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B58ECE7-05AC-6530-D197-23761CFC6D52}"/>
              </a:ext>
            </a:extLst>
          </p:cNvPr>
          <p:cNvSpPr/>
          <p:nvPr userDrawn="1"/>
        </p:nvSpPr>
        <p:spPr>
          <a:xfrm>
            <a:off x="0" y="4987636"/>
            <a:ext cx="12192000" cy="1870364"/>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640080" y="5140035"/>
            <a:ext cx="10890928" cy="688110"/>
          </a:xfrm>
        </p:spPr>
        <p:txBody>
          <a:bodyPr anchor="b" anchorCtr="0">
            <a:normAutofit/>
          </a:bodyPr>
          <a:lstStyle>
            <a:lvl1pPr algn="l">
              <a:defRPr sz="3000" b="0">
                <a:solidFill>
                  <a:schemeClr val="bg1"/>
                </a:solidFill>
                <a:latin typeface="Open Sans bold" pitchFamily="2" charset="0"/>
                <a:ea typeface="Open Sans bold" pitchFamily="2" charset="0"/>
                <a:cs typeface="Open Sans bold"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640080" y="5850276"/>
            <a:ext cx="10890928" cy="416808"/>
          </a:xfrm>
        </p:spPr>
        <p:txBody>
          <a:bodyPr anchor="b">
            <a:normAutofit/>
          </a:bodyPr>
          <a:lstStyle>
            <a:lvl1pPr marL="0" indent="0" algn="l">
              <a:lnSpc>
                <a:spcPct val="130000"/>
              </a:lnSpc>
              <a:buNone/>
              <a:defRPr sz="1800" b="1" cap="all" spc="300" baseline="0">
                <a:solidFill>
                  <a:schemeClr val="bg1"/>
                </a:solidFill>
                <a:latin typeface="Open sans" panose="020B0606030504020204" pitchFamily="2" charset="0"/>
                <a:ea typeface="Open sans" panose="020B0606030504020204" pitchFamily="2" charset="0"/>
                <a:cs typeface="Open sans" panose="020B06060305040202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2">
            <a:extLst>
              <a:ext uri="{FF2B5EF4-FFF2-40B4-BE49-F238E27FC236}">
                <a16:creationId xmlns:a16="http://schemas.microsoft.com/office/drawing/2014/main" id="{299C2151-A568-F515-335F-31630CB947B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2883056" y="1995056"/>
            <a:ext cx="6425887" cy="123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720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3" name="Tijdelijke aanduiding voor dianummer 2">
            <a:extLst>
              <a:ext uri="{FF2B5EF4-FFF2-40B4-BE49-F238E27FC236}">
                <a16:creationId xmlns:a16="http://schemas.microsoft.com/office/drawing/2014/main" id="{11D567CA-D282-790F-6ED7-91DF435C1415}"/>
              </a:ext>
            </a:extLst>
          </p:cNvPr>
          <p:cNvSpPr>
            <a:spLocks noGrp="1"/>
          </p:cNvSpPr>
          <p:nvPr>
            <p:ph type="sldNum" sz="quarter" idx="10"/>
          </p:nvPr>
        </p:nvSpPr>
        <p:spPr>
          <a:xfrm>
            <a:off x="640080" y="6167887"/>
            <a:ext cx="723014" cy="690113"/>
          </a:xfrm>
        </p:spPr>
        <p:txBody>
          <a:bodyPr lIns="0" tIns="0" rIns="0" bIns="0" anchor="ctr" anchorCtr="0"/>
          <a:lstStyle/>
          <a:p>
            <a:fld id="{70C12960-6E85-460F-B6E3-5B82CB31AF3D}" type="slidenum">
              <a:rPr lang="en-US" smtClean="0"/>
              <a:pPr/>
              <a:t>‹nr.›</a:t>
            </a:fld>
            <a:endParaRPr lang="en-US" sz="1400"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hasCustomPrompt="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2061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72F07D-8364-4DE9-DE4D-6135E44B9C2F}"/>
              </a:ext>
            </a:extLst>
          </p:cNvPr>
          <p:cNvSpPr>
            <a:spLocks noGrp="1"/>
          </p:cNvSpPr>
          <p:nvPr>
            <p:ph type="title" hasCustomPrompt="1"/>
          </p:nvPr>
        </p:nvSpPr>
        <p:spPr/>
        <p:txBody>
          <a:bodyPr/>
          <a:lstStyle/>
          <a:p>
            <a:r>
              <a:rPr lang="en-US" dirty="0"/>
              <a:t>Click to edit Master title style</a:t>
            </a:r>
            <a:endParaRPr lang="nl-BE" dirty="0"/>
          </a:p>
        </p:txBody>
      </p:sp>
      <p:sp>
        <p:nvSpPr>
          <p:cNvPr id="6" name="Text Placeholder 2">
            <a:extLst>
              <a:ext uri="{FF2B5EF4-FFF2-40B4-BE49-F238E27FC236}">
                <a16:creationId xmlns:a16="http://schemas.microsoft.com/office/drawing/2014/main" id="{AB867FF9-6F2B-355D-1E3E-4639E713ABB1}"/>
              </a:ext>
            </a:extLst>
          </p:cNvPr>
          <p:cNvSpPr>
            <a:spLocks noGrp="1"/>
          </p:cNvSpPr>
          <p:nvPr>
            <p:ph idx="1"/>
          </p:nvPr>
        </p:nvSpPr>
        <p:spPr>
          <a:xfrm>
            <a:off x="640080"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2">
            <a:extLst>
              <a:ext uri="{FF2B5EF4-FFF2-40B4-BE49-F238E27FC236}">
                <a16:creationId xmlns:a16="http://schemas.microsoft.com/office/drawing/2014/main" id="{B8410745-D1F8-53BA-C230-ECDBC1807528}"/>
              </a:ext>
            </a:extLst>
          </p:cNvPr>
          <p:cNvSpPr>
            <a:spLocks noGrp="1"/>
          </p:cNvSpPr>
          <p:nvPr>
            <p:ph idx="11"/>
          </p:nvPr>
        </p:nvSpPr>
        <p:spPr>
          <a:xfrm>
            <a:off x="6212114" y="1526875"/>
            <a:ext cx="5339806"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8F151035-6ECA-911C-E772-97F332D931AA}"/>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952592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45874A-DCC3-7961-2A1F-65D4884DF946}"/>
              </a:ext>
            </a:extLst>
          </p:cNvPr>
          <p:cNvSpPr>
            <a:spLocks noGrp="1"/>
          </p:cNvSpPr>
          <p:nvPr>
            <p:ph type="title" hasCustomPrompt="1"/>
          </p:nvPr>
        </p:nvSpPr>
        <p:spPr/>
        <p:txBody>
          <a:bodyPr/>
          <a:lstStyle/>
          <a:p>
            <a:r>
              <a:rPr lang="en-US" dirty="0"/>
              <a:t>Click to edit Master title style</a:t>
            </a:r>
            <a:endParaRPr lang="nl-BE" dirty="0"/>
          </a:p>
        </p:txBody>
      </p:sp>
      <p:sp>
        <p:nvSpPr>
          <p:cNvPr id="4" name="Slide Number Placeholder 5">
            <a:extLst>
              <a:ext uri="{FF2B5EF4-FFF2-40B4-BE49-F238E27FC236}">
                <a16:creationId xmlns:a16="http://schemas.microsoft.com/office/drawing/2014/main" id="{8CF30FB7-7DF0-292D-6D44-AEF72093791B}"/>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329582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294B719-5A7B-3364-D4A6-D57B2C2C9545}"/>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8">
            <a:extLst>
              <a:ext uri="{FF2B5EF4-FFF2-40B4-BE49-F238E27FC236}">
                <a16:creationId xmlns:a16="http://schemas.microsoft.com/office/drawing/2014/main" id="{9B691BE2-6A29-E0BB-EBAF-4517D303B1C3}"/>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19FF054D-6C92-497A-B3DD-9CC81A36AB0E}"/>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0725619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045278CF-076E-1AF3-EAAB-C82C2FA3E8BF}"/>
              </a:ext>
            </a:extLst>
          </p:cNvPr>
          <p:cNvSpPr/>
          <p:nvPr userDrawn="1"/>
        </p:nvSpPr>
        <p:spPr>
          <a:xfrm>
            <a:off x="0" y="0"/>
            <a:ext cx="12192000" cy="1097278"/>
          </a:xfrm>
          <a:prstGeom prst="rect">
            <a:avLst/>
          </a:prstGeom>
          <a:solidFill>
            <a:srgbClr val="041E42"/>
          </a:solidFill>
          <a:ln>
            <a:solidFill>
              <a:srgbClr val="04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80" y="-1"/>
            <a:ext cx="10890928" cy="1097278"/>
          </a:xfrm>
          <a:prstGeom prst="rect">
            <a:avLst/>
          </a:prstGeom>
        </p:spPr>
        <p:txBody>
          <a:bodyPr vert="horz" lIns="0" tIns="0" rIns="0" bIns="0" rtlCol="0" anchor="ctr"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1526875"/>
            <a:ext cx="10890928" cy="464101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2">
            <a:extLst>
              <a:ext uri="{FF2B5EF4-FFF2-40B4-BE49-F238E27FC236}">
                <a16:creationId xmlns:a16="http://schemas.microsoft.com/office/drawing/2014/main" id="{BB12221B-252B-2C55-E266-53ECB5DFEDF7}"/>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0405072" y="6403501"/>
            <a:ext cx="1492486" cy="28800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8">
            <a:extLst>
              <a:ext uri="{FF2B5EF4-FFF2-40B4-BE49-F238E27FC236}">
                <a16:creationId xmlns:a16="http://schemas.microsoft.com/office/drawing/2014/main" id="{558BEBD4-83F4-E6E3-52ED-D3DC174E372F}"/>
              </a:ext>
            </a:extLst>
          </p:cNvPr>
          <p:cNvCxnSpPr/>
          <p:nvPr userDrawn="1"/>
        </p:nvCxnSpPr>
        <p:spPr>
          <a:xfrm>
            <a:off x="0" y="6167887"/>
            <a:ext cx="12192000" cy="0"/>
          </a:xfrm>
          <a:prstGeom prst="line">
            <a:avLst/>
          </a:prstGeom>
          <a:ln w="19050">
            <a:solidFill>
              <a:srgbClr val="041E42"/>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6403558-5838-DA47-BD38-8836E0D8D3E3}"/>
              </a:ext>
            </a:extLst>
          </p:cNvPr>
          <p:cNvSpPr>
            <a:spLocks noGrp="1"/>
          </p:cNvSpPr>
          <p:nvPr>
            <p:ph type="sldNum" sz="quarter" idx="4"/>
          </p:nvPr>
        </p:nvSpPr>
        <p:spPr>
          <a:xfrm>
            <a:off x="640080" y="6167886"/>
            <a:ext cx="723014" cy="690113"/>
          </a:xfrm>
          <a:prstGeom prst="rect">
            <a:avLst/>
          </a:prstGeom>
        </p:spPr>
        <p:txBody>
          <a:bodyPr lIns="0" tIns="0" rIns="0" bIns="0" anchor="ctr" anchorCtr="0"/>
          <a:lstStyle>
            <a:lvl1pPr>
              <a:defRPr sz="1400">
                <a:latin typeface="Open Sans Light" panose="020B0306030504020204" pitchFamily="2" charset="0"/>
                <a:ea typeface="Open Sans Light" panose="020B0306030504020204" pitchFamily="2" charset="0"/>
                <a:cs typeface="Open Sans Light" panose="020B0306030504020204" pitchFamily="2" charset="0"/>
              </a:defRPr>
            </a:lvl1pPr>
          </a:lstStyle>
          <a:p>
            <a:fld id="{70C12960-6E85-460F-B6E3-5B82CB31AF3D}" type="slidenum">
              <a:rPr lang="en-US" smtClean="0"/>
              <a:pPr/>
              <a:t>‹nr.›</a:t>
            </a:fld>
            <a:endParaRPr lang="en-US" sz="1400" dirty="0"/>
          </a:p>
        </p:txBody>
      </p:sp>
    </p:spTree>
    <p:extLst>
      <p:ext uri="{BB962C8B-B14F-4D97-AF65-F5344CB8AC3E}">
        <p14:creationId xmlns:p14="http://schemas.microsoft.com/office/powerpoint/2010/main" val="2963749184"/>
      </p:ext>
    </p:extLst>
  </p:cSld>
  <p:clrMap bg1="lt1" tx1="dk1" bg2="lt2" tx2="dk2" accent1="accent1" accent2="accent2" accent3="accent3" accent4="accent4" accent5="accent5" accent6="accent6" hlink="hlink" folHlink="folHlink"/>
  <p:sldLayoutIdLst>
    <p:sldLayoutId id="2147483668" r:id="rId1"/>
    <p:sldLayoutId id="2147483677" r:id="rId2"/>
    <p:sldLayoutId id="2147483678" r:id="rId3"/>
    <p:sldLayoutId id="2147483676" r:id="rId4"/>
    <p:sldLayoutId id="2147483679" r:id="rId5"/>
  </p:sldLayoutIdLst>
  <p:hf hdr="0" ftr="0" dt="0"/>
  <p:txStyles>
    <p:titleStyle>
      <a:lvl1pPr algn="l" defTabSz="914400" rtl="0" eaLnBrk="1" latinLnBrk="0" hangingPunct="1">
        <a:lnSpc>
          <a:spcPct val="100000"/>
        </a:lnSpc>
        <a:spcBef>
          <a:spcPct val="0"/>
        </a:spcBef>
        <a:buNone/>
        <a:defRPr sz="3000" b="0" kern="1200">
          <a:solidFill>
            <a:schemeClr val="bg1"/>
          </a:solidFill>
          <a:latin typeface="Open Sans bold" pitchFamily="2" charset="0"/>
          <a:ea typeface="Open Sans bold" pitchFamily="2" charset="0"/>
          <a:cs typeface="Open Sans bold" pitchFamily="2" charset="0"/>
        </a:defRPr>
      </a:lvl1pPr>
    </p:titleStyle>
    <p:body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8"/>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FEE514-13F7-893C-D128-791E08D97F83}"/>
              </a:ext>
            </a:extLst>
          </p:cNvPr>
          <p:cNvSpPr>
            <a:spLocks noGrp="1"/>
          </p:cNvSpPr>
          <p:nvPr>
            <p:ph type="ctrTitle"/>
          </p:nvPr>
        </p:nvSpPr>
        <p:spPr/>
        <p:txBody>
          <a:bodyPr/>
          <a:lstStyle/>
          <a:p>
            <a:r>
              <a:rPr lang="nl-BE" dirty="0"/>
              <a:t>IDS Escape Game</a:t>
            </a:r>
          </a:p>
        </p:txBody>
      </p:sp>
      <p:sp>
        <p:nvSpPr>
          <p:cNvPr id="3" name="Ondertitel 2">
            <a:extLst>
              <a:ext uri="{FF2B5EF4-FFF2-40B4-BE49-F238E27FC236}">
                <a16:creationId xmlns:a16="http://schemas.microsoft.com/office/drawing/2014/main" id="{14875A6D-1730-EC1F-E5C9-1C708EADF8BF}"/>
              </a:ext>
            </a:extLst>
          </p:cNvPr>
          <p:cNvSpPr>
            <a:spLocks noGrp="1"/>
          </p:cNvSpPr>
          <p:nvPr>
            <p:ph type="subTitle" idx="1"/>
          </p:nvPr>
        </p:nvSpPr>
        <p:spPr/>
        <p:txBody>
          <a:bodyPr/>
          <a:lstStyle/>
          <a:p>
            <a:r>
              <a:rPr lang="nl-BE" cap="none" spc="0" dirty="0" err="1"/>
              <a:t>buildingSMART</a:t>
            </a:r>
            <a:r>
              <a:rPr lang="nl-BE" cap="none" spc="0" dirty="0"/>
              <a:t> Belgium</a:t>
            </a:r>
          </a:p>
        </p:txBody>
      </p:sp>
    </p:spTree>
    <p:extLst>
      <p:ext uri="{BB962C8B-B14F-4D97-AF65-F5344CB8AC3E}">
        <p14:creationId xmlns:p14="http://schemas.microsoft.com/office/powerpoint/2010/main" val="964339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7A6392-1668-2D92-01AE-33EB5B5BFCF9}"/>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02A9424D-93F4-8297-EC5F-009DC01C1EFA}"/>
              </a:ext>
            </a:extLst>
          </p:cNvPr>
          <p:cNvSpPr>
            <a:spLocks noGrp="1"/>
          </p:cNvSpPr>
          <p:nvPr>
            <p:ph type="sldNum" sz="quarter" idx="10"/>
          </p:nvPr>
        </p:nvSpPr>
        <p:spPr/>
        <p:txBody>
          <a:bodyPr/>
          <a:lstStyle/>
          <a:p>
            <a:fld id="{70C12960-6E85-460F-B6E3-5B82CB31AF3D}" type="slidenum">
              <a:rPr lang="en-US" smtClean="0"/>
              <a:pPr/>
              <a:t>10</a:t>
            </a:fld>
            <a:endParaRPr lang="en-US" sz="1400" dirty="0"/>
          </a:p>
        </p:txBody>
      </p:sp>
      <p:sp>
        <p:nvSpPr>
          <p:cNvPr id="4" name="Tijdelijke aanduiding voor inhoud 3">
            <a:extLst>
              <a:ext uri="{FF2B5EF4-FFF2-40B4-BE49-F238E27FC236}">
                <a16:creationId xmlns:a16="http://schemas.microsoft.com/office/drawing/2014/main" id="{8692D4E1-D112-0F3A-63C0-0BCCDDA6C196}"/>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p:txBody>
      </p:sp>
      <p:pic>
        <p:nvPicPr>
          <p:cNvPr id="5" name="Picture 2">
            <a:extLst>
              <a:ext uri="{FF2B5EF4-FFF2-40B4-BE49-F238E27FC236}">
                <a16:creationId xmlns:a16="http://schemas.microsoft.com/office/drawing/2014/main" id="{1A74950B-0557-4EB8-FA2F-F4745054866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0800" y="2065538"/>
            <a:ext cx="7621200" cy="4102349"/>
          </a:xfrm>
          <a:prstGeom prst="rect">
            <a:avLst/>
          </a:prstGeom>
          <a:noFill/>
          <a:extLst>
            <a:ext uri="{909E8E84-426E-40DD-AFC4-6F175D3DCCD1}">
              <a14:hiddenFill xmlns:a14="http://schemas.microsoft.com/office/drawing/2010/main">
                <a:solidFill>
                  <a:srgbClr val="FFFFFF"/>
                </a:solidFill>
              </a14:hiddenFill>
            </a:ext>
          </a:extLst>
        </p:spPr>
      </p:pic>
      <p:sp>
        <p:nvSpPr>
          <p:cNvPr id="6" name="Ovaal 5">
            <a:extLst>
              <a:ext uri="{FF2B5EF4-FFF2-40B4-BE49-F238E27FC236}">
                <a16:creationId xmlns:a16="http://schemas.microsoft.com/office/drawing/2014/main" id="{8DB93C32-3CB5-FF3D-CF81-BA22C9DCAF02}"/>
              </a:ext>
            </a:extLst>
          </p:cNvPr>
          <p:cNvSpPr/>
          <p:nvPr/>
        </p:nvSpPr>
        <p:spPr>
          <a:xfrm>
            <a:off x="11771504" y="226885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7" name="Ovaal 6">
            <a:extLst>
              <a:ext uri="{FF2B5EF4-FFF2-40B4-BE49-F238E27FC236}">
                <a16:creationId xmlns:a16="http://schemas.microsoft.com/office/drawing/2014/main" id="{4DDB0851-3977-B45F-553B-E6F640A9748A}"/>
              </a:ext>
            </a:extLst>
          </p:cNvPr>
          <p:cNvSpPr/>
          <p:nvPr/>
        </p:nvSpPr>
        <p:spPr>
          <a:xfrm>
            <a:off x="11127105" y="3000375"/>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8" name="Ovaal 7">
            <a:extLst>
              <a:ext uri="{FF2B5EF4-FFF2-40B4-BE49-F238E27FC236}">
                <a16:creationId xmlns:a16="http://schemas.microsoft.com/office/drawing/2014/main" id="{1ACF52AC-5EF3-FF87-A5C1-E2DE11B57F75}"/>
              </a:ext>
            </a:extLst>
          </p:cNvPr>
          <p:cNvSpPr/>
          <p:nvPr/>
        </p:nvSpPr>
        <p:spPr>
          <a:xfrm>
            <a:off x="11899604" y="378595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3808757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6D2F3-857E-5ECA-E1BF-8EF21381C7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72E9B36-63AC-109E-4514-EF94126F7F0A}"/>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FA22ECAC-3EBA-7A48-B9B5-ADE558B5021F}"/>
              </a:ext>
            </a:extLst>
          </p:cNvPr>
          <p:cNvSpPr>
            <a:spLocks noGrp="1"/>
          </p:cNvSpPr>
          <p:nvPr>
            <p:ph type="sldNum" sz="quarter" idx="10"/>
          </p:nvPr>
        </p:nvSpPr>
        <p:spPr/>
        <p:txBody>
          <a:bodyPr/>
          <a:lstStyle/>
          <a:p>
            <a:fld id="{70C12960-6E85-460F-B6E3-5B82CB31AF3D}" type="slidenum">
              <a:rPr lang="en-US" smtClean="0"/>
              <a:pPr/>
              <a:t>11</a:t>
            </a:fld>
            <a:endParaRPr lang="en-US" sz="1400" dirty="0"/>
          </a:p>
        </p:txBody>
      </p:sp>
      <p:sp>
        <p:nvSpPr>
          <p:cNvPr id="4" name="Tijdelijke aanduiding voor inhoud 3">
            <a:extLst>
              <a:ext uri="{FF2B5EF4-FFF2-40B4-BE49-F238E27FC236}">
                <a16:creationId xmlns:a16="http://schemas.microsoft.com/office/drawing/2014/main" id="{2922E27B-F8CA-CDC9-034C-823DBBFF9BE4}"/>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p:txBody>
      </p:sp>
      <p:pic>
        <p:nvPicPr>
          <p:cNvPr id="8" name="Afbeelding 7" descr="Afbeelding met schermopname, Multimediasoftware, Grafische software, software&#10;&#10;Door AI gegenereerde inhoud is mogelijk onjuist.">
            <a:extLst>
              <a:ext uri="{FF2B5EF4-FFF2-40B4-BE49-F238E27FC236}">
                <a16:creationId xmlns:a16="http://schemas.microsoft.com/office/drawing/2014/main" id="{53AA20F4-87C4-22F5-982D-4D760CC58D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0800" y="2075461"/>
            <a:ext cx="7621200" cy="4092426"/>
          </a:xfrm>
          <a:prstGeom prst="rect">
            <a:avLst/>
          </a:prstGeom>
        </p:spPr>
      </p:pic>
      <p:sp>
        <p:nvSpPr>
          <p:cNvPr id="9" name="Rechthoek 8">
            <a:extLst>
              <a:ext uri="{FF2B5EF4-FFF2-40B4-BE49-F238E27FC236}">
                <a16:creationId xmlns:a16="http://schemas.microsoft.com/office/drawing/2014/main" id="{4C96BD91-042F-4F7A-7F85-A43F42660A7D}"/>
              </a:ext>
            </a:extLst>
          </p:cNvPr>
          <p:cNvSpPr/>
          <p:nvPr/>
        </p:nvSpPr>
        <p:spPr>
          <a:xfrm>
            <a:off x="8839200" y="4152900"/>
            <a:ext cx="447676" cy="238125"/>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Ovaal 9">
            <a:extLst>
              <a:ext uri="{FF2B5EF4-FFF2-40B4-BE49-F238E27FC236}">
                <a16:creationId xmlns:a16="http://schemas.microsoft.com/office/drawing/2014/main" id="{CA5E60B5-3160-4ABA-F918-90AFBA1A59C6}"/>
              </a:ext>
            </a:extLst>
          </p:cNvPr>
          <p:cNvSpPr/>
          <p:nvPr/>
        </p:nvSpPr>
        <p:spPr>
          <a:xfrm>
            <a:off x="9196876" y="4031674"/>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4</a:t>
            </a:r>
          </a:p>
        </p:txBody>
      </p:sp>
    </p:spTree>
    <p:extLst>
      <p:ext uri="{BB962C8B-B14F-4D97-AF65-F5344CB8AC3E}">
        <p14:creationId xmlns:p14="http://schemas.microsoft.com/office/powerpoint/2010/main" val="353888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B21C4-2EAC-790A-A3AA-89B6FEE2736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C574C1-14D1-CA00-F923-FA00D0FA6BDC}"/>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A02A2911-C169-BC46-676B-D2C1742B6B7D}"/>
              </a:ext>
            </a:extLst>
          </p:cNvPr>
          <p:cNvSpPr>
            <a:spLocks noGrp="1"/>
          </p:cNvSpPr>
          <p:nvPr>
            <p:ph type="sldNum" sz="quarter" idx="10"/>
          </p:nvPr>
        </p:nvSpPr>
        <p:spPr/>
        <p:txBody>
          <a:bodyPr/>
          <a:lstStyle/>
          <a:p>
            <a:fld id="{70C12960-6E85-460F-B6E3-5B82CB31AF3D}" type="slidenum">
              <a:rPr lang="en-US" smtClean="0"/>
              <a:pPr/>
              <a:t>12</a:t>
            </a:fld>
            <a:endParaRPr lang="en-US" sz="1400" dirty="0"/>
          </a:p>
        </p:txBody>
      </p:sp>
      <p:sp>
        <p:nvSpPr>
          <p:cNvPr id="4" name="Tijdelijke aanduiding voor inhoud 3">
            <a:extLst>
              <a:ext uri="{FF2B5EF4-FFF2-40B4-BE49-F238E27FC236}">
                <a16:creationId xmlns:a16="http://schemas.microsoft.com/office/drawing/2014/main" id="{3CEBE2DD-B670-FE6A-6A91-A0398D9E2334}"/>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a:p>
            <a:pPr marL="342900" lvl="3" indent="-342900">
              <a:buFont typeface="+mj-lt"/>
              <a:buAutoNum type="arabicPeriod" startAt="4"/>
            </a:pPr>
            <a:r>
              <a:rPr lang="nl-BE" dirty="0"/>
              <a:t>New</a:t>
            </a:r>
          </a:p>
          <a:p>
            <a:pPr marL="342900" lvl="3" indent="-342900">
              <a:buFont typeface="+mj-lt"/>
              <a:buAutoNum type="arabicPeriod" startAt="4"/>
            </a:pPr>
            <a:r>
              <a:rPr lang="nl-BE" dirty="0" err="1"/>
              <a:t>Create</a:t>
            </a:r>
            <a:r>
              <a:rPr lang="nl-BE" dirty="0"/>
              <a:t> </a:t>
            </a:r>
            <a:r>
              <a:rPr lang="nl-BE" dirty="0" err="1"/>
              <a:t>Specification</a:t>
            </a:r>
            <a:endParaRPr lang="nl-BE" dirty="0"/>
          </a:p>
        </p:txBody>
      </p:sp>
      <p:pic>
        <p:nvPicPr>
          <p:cNvPr id="8" name="Afbeelding 7">
            <a:extLst>
              <a:ext uri="{FF2B5EF4-FFF2-40B4-BE49-F238E27FC236}">
                <a16:creationId xmlns:a16="http://schemas.microsoft.com/office/drawing/2014/main" id="{F93D2FCD-9B1D-D8C7-6F12-C1CD0BA3153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0800" y="2077287"/>
            <a:ext cx="7621200" cy="4088773"/>
          </a:xfrm>
          <a:prstGeom prst="rect">
            <a:avLst/>
          </a:prstGeom>
        </p:spPr>
      </p:pic>
      <p:sp>
        <p:nvSpPr>
          <p:cNvPr id="9" name="Rechthoek 8">
            <a:extLst>
              <a:ext uri="{FF2B5EF4-FFF2-40B4-BE49-F238E27FC236}">
                <a16:creationId xmlns:a16="http://schemas.microsoft.com/office/drawing/2014/main" id="{47EDEDE1-CCAC-F10B-9F8B-2B1AB304DF0D}"/>
              </a:ext>
            </a:extLst>
          </p:cNvPr>
          <p:cNvSpPr/>
          <p:nvPr/>
        </p:nvSpPr>
        <p:spPr>
          <a:xfrm>
            <a:off x="6699250" y="2479676"/>
            <a:ext cx="282575" cy="101600"/>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Rechthoek 4">
            <a:extLst>
              <a:ext uri="{FF2B5EF4-FFF2-40B4-BE49-F238E27FC236}">
                <a16:creationId xmlns:a16="http://schemas.microsoft.com/office/drawing/2014/main" id="{ED4F6DB4-C171-A9D6-690A-810C0829EFBA}"/>
              </a:ext>
            </a:extLst>
          </p:cNvPr>
          <p:cNvSpPr/>
          <p:nvPr/>
        </p:nvSpPr>
        <p:spPr>
          <a:xfrm>
            <a:off x="6416675" y="2613026"/>
            <a:ext cx="879475" cy="149224"/>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Ovaal 10">
            <a:extLst>
              <a:ext uri="{FF2B5EF4-FFF2-40B4-BE49-F238E27FC236}">
                <a16:creationId xmlns:a16="http://schemas.microsoft.com/office/drawing/2014/main" id="{C3C1209C-8154-927B-90E7-2B83E685906B}"/>
              </a:ext>
            </a:extLst>
          </p:cNvPr>
          <p:cNvSpPr/>
          <p:nvPr/>
        </p:nvSpPr>
        <p:spPr>
          <a:xfrm>
            <a:off x="7206150" y="2687638"/>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6</a:t>
            </a:r>
          </a:p>
        </p:txBody>
      </p:sp>
      <p:sp>
        <p:nvSpPr>
          <p:cNvPr id="12" name="Ovaal 11">
            <a:extLst>
              <a:ext uri="{FF2B5EF4-FFF2-40B4-BE49-F238E27FC236}">
                <a16:creationId xmlns:a16="http://schemas.microsoft.com/office/drawing/2014/main" id="{7EDF01A7-FFA5-60EA-DB34-2C6B1A01222D}"/>
              </a:ext>
            </a:extLst>
          </p:cNvPr>
          <p:cNvSpPr/>
          <p:nvPr/>
        </p:nvSpPr>
        <p:spPr>
          <a:xfrm>
            <a:off x="6891825" y="2350476"/>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5</a:t>
            </a:r>
          </a:p>
        </p:txBody>
      </p:sp>
    </p:spTree>
    <p:extLst>
      <p:ext uri="{BB962C8B-B14F-4D97-AF65-F5344CB8AC3E}">
        <p14:creationId xmlns:p14="http://schemas.microsoft.com/office/powerpoint/2010/main" val="230483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FDCF6-392D-3505-3095-116BA57DE89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9CFF02-74A9-683D-D131-BA072078B816}"/>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23DDFD17-4599-49F9-6BBD-7E9C6ED1EE6C}"/>
              </a:ext>
            </a:extLst>
          </p:cNvPr>
          <p:cNvSpPr>
            <a:spLocks noGrp="1"/>
          </p:cNvSpPr>
          <p:nvPr>
            <p:ph type="sldNum" sz="quarter" idx="10"/>
          </p:nvPr>
        </p:nvSpPr>
        <p:spPr/>
        <p:txBody>
          <a:bodyPr/>
          <a:lstStyle/>
          <a:p>
            <a:fld id="{70C12960-6E85-460F-B6E3-5B82CB31AF3D}" type="slidenum">
              <a:rPr lang="en-US" smtClean="0"/>
              <a:pPr/>
              <a:t>13</a:t>
            </a:fld>
            <a:endParaRPr lang="en-US" sz="1400" dirty="0"/>
          </a:p>
        </p:txBody>
      </p:sp>
      <p:sp>
        <p:nvSpPr>
          <p:cNvPr id="4" name="Tijdelijke aanduiding voor inhoud 3">
            <a:extLst>
              <a:ext uri="{FF2B5EF4-FFF2-40B4-BE49-F238E27FC236}">
                <a16:creationId xmlns:a16="http://schemas.microsoft.com/office/drawing/2014/main" id="{2F434206-2800-0CE5-D6E2-4DDDF63F29E9}"/>
              </a:ext>
            </a:extLst>
          </p:cNvPr>
          <p:cNvSpPr>
            <a:spLocks noGrp="1"/>
          </p:cNvSpPr>
          <p:nvPr>
            <p:ph idx="1"/>
          </p:nvPr>
        </p:nvSpPr>
        <p:spPr/>
        <p:txBody>
          <a:bodyPr/>
          <a:lstStyle/>
          <a:p>
            <a:r>
              <a:rPr lang="nl-BE" dirty="0"/>
              <a:t>IDS </a:t>
            </a:r>
            <a:r>
              <a:rPr lang="nl-BE" dirty="0" err="1"/>
              <a:t>Specifying</a:t>
            </a:r>
            <a:endParaRPr lang="nl-BE" dirty="0"/>
          </a:p>
          <a:p>
            <a:pPr marL="342900" lvl="3" indent="-342900">
              <a:buFont typeface="+mj-lt"/>
              <a:buAutoNum type="arabicPeriod"/>
            </a:pPr>
            <a:r>
              <a:rPr lang="nl-BE" dirty="0" err="1"/>
              <a:t>Quality</a:t>
            </a:r>
            <a:r>
              <a:rPr lang="nl-BE" dirty="0"/>
              <a:t> </a:t>
            </a:r>
            <a:r>
              <a:rPr lang="nl-BE" dirty="0" err="1"/>
              <a:t>and</a:t>
            </a:r>
            <a:r>
              <a:rPr lang="nl-BE" dirty="0"/>
              <a:t> </a:t>
            </a:r>
            <a:r>
              <a:rPr lang="nl-BE" dirty="0" err="1"/>
              <a:t>coordination</a:t>
            </a:r>
            <a:endParaRPr lang="nl-BE" dirty="0"/>
          </a:p>
          <a:p>
            <a:pPr marL="342900" lvl="3" indent="-342900">
              <a:buFont typeface="+mj-lt"/>
              <a:buAutoNum type="arabicPeriod"/>
            </a:pPr>
            <a:r>
              <a:rPr lang="nl-BE" dirty="0"/>
              <a:t>IFC tester</a:t>
            </a:r>
          </a:p>
          <a:p>
            <a:pPr marL="342900" lvl="3" indent="-342900">
              <a:buFont typeface="+mj-lt"/>
              <a:buAutoNum type="arabicPeriod"/>
            </a:pPr>
            <a:r>
              <a:rPr lang="nl-BE" dirty="0"/>
              <a:t>Start </a:t>
            </a:r>
            <a:r>
              <a:rPr lang="nl-BE" dirty="0" err="1"/>
              <a:t>IfcTester</a:t>
            </a:r>
            <a:r>
              <a:rPr lang="nl-BE" dirty="0"/>
              <a:t> Webapp</a:t>
            </a:r>
          </a:p>
          <a:p>
            <a:pPr marL="0" lvl="3" indent="0">
              <a:lnSpc>
                <a:spcPct val="200000"/>
              </a:lnSpc>
              <a:buNone/>
            </a:pPr>
            <a:r>
              <a:rPr lang="nl-BE" dirty="0"/>
              <a:t>Go </a:t>
            </a:r>
            <a:r>
              <a:rPr lang="nl-BE" dirty="0" err="1"/>
              <a:t>to</a:t>
            </a:r>
            <a:r>
              <a:rPr lang="nl-BE" dirty="0"/>
              <a:t> Browser</a:t>
            </a:r>
          </a:p>
          <a:p>
            <a:pPr marL="342900" lvl="3" indent="-342900">
              <a:lnSpc>
                <a:spcPct val="200000"/>
              </a:lnSpc>
              <a:buFont typeface="+mj-lt"/>
              <a:buAutoNum type="arabicPeriod" startAt="4"/>
            </a:pPr>
            <a:r>
              <a:rPr lang="nl-BE" dirty="0"/>
              <a:t>New IDS</a:t>
            </a:r>
          </a:p>
          <a:p>
            <a:pPr marL="342900" lvl="3" indent="-342900">
              <a:buFont typeface="+mj-lt"/>
              <a:buAutoNum type="arabicPeriod" startAt="4"/>
            </a:pPr>
            <a:r>
              <a:rPr lang="nl-BE" dirty="0"/>
              <a:t>New</a:t>
            </a:r>
          </a:p>
          <a:p>
            <a:pPr marL="342900" lvl="3" indent="-342900">
              <a:buFont typeface="+mj-lt"/>
              <a:buAutoNum type="arabicPeriod" startAt="4"/>
            </a:pPr>
            <a:r>
              <a:rPr lang="nl-BE" dirty="0" err="1"/>
              <a:t>Create</a:t>
            </a:r>
            <a:r>
              <a:rPr lang="nl-BE" dirty="0"/>
              <a:t> </a:t>
            </a:r>
            <a:r>
              <a:rPr lang="nl-BE" dirty="0" err="1"/>
              <a:t>Specification</a:t>
            </a:r>
            <a:endParaRPr lang="nl-BE" dirty="0"/>
          </a:p>
        </p:txBody>
      </p:sp>
      <p:pic>
        <p:nvPicPr>
          <p:cNvPr id="8" name="Afbeelding 7">
            <a:extLst>
              <a:ext uri="{FF2B5EF4-FFF2-40B4-BE49-F238E27FC236}">
                <a16:creationId xmlns:a16="http://schemas.microsoft.com/office/drawing/2014/main" id="{2E8721AC-6E37-6EFD-A1DB-997ECC08E01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4201" y="2077287"/>
            <a:ext cx="7614397" cy="4088773"/>
          </a:xfrm>
          <a:prstGeom prst="rect">
            <a:avLst/>
          </a:prstGeom>
        </p:spPr>
      </p:pic>
      <p:sp>
        <p:nvSpPr>
          <p:cNvPr id="9" name="Rechthoek 8">
            <a:extLst>
              <a:ext uri="{FF2B5EF4-FFF2-40B4-BE49-F238E27FC236}">
                <a16:creationId xmlns:a16="http://schemas.microsoft.com/office/drawing/2014/main" id="{068B30DE-0D6B-5774-E6A0-33AB0CC5EC7E}"/>
              </a:ext>
            </a:extLst>
          </p:cNvPr>
          <p:cNvSpPr/>
          <p:nvPr/>
        </p:nvSpPr>
        <p:spPr>
          <a:xfrm>
            <a:off x="5954712" y="2799514"/>
            <a:ext cx="1049338" cy="168607"/>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Rechthoek 4">
            <a:extLst>
              <a:ext uri="{FF2B5EF4-FFF2-40B4-BE49-F238E27FC236}">
                <a16:creationId xmlns:a16="http://schemas.microsoft.com/office/drawing/2014/main" id="{1598401A-9676-C333-3071-42AEEF1CA3ED}"/>
              </a:ext>
            </a:extLst>
          </p:cNvPr>
          <p:cNvSpPr/>
          <p:nvPr/>
        </p:nvSpPr>
        <p:spPr>
          <a:xfrm>
            <a:off x="9180512" y="2732507"/>
            <a:ext cx="1100138" cy="168608"/>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7" name="Rechte verbindingslijn met pijl 6">
            <a:extLst>
              <a:ext uri="{FF2B5EF4-FFF2-40B4-BE49-F238E27FC236}">
                <a16:creationId xmlns:a16="http://schemas.microsoft.com/office/drawing/2014/main" id="{F008DA00-2909-970B-C141-9EA07A1C9EA8}"/>
              </a:ext>
            </a:extLst>
          </p:cNvPr>
          <p:cNvCxnSpPr>
            <a:stCxn id="9" idx="3"/>
            <a:endCxn id="5" idx="1"/>
          </p:cNvCxnSpPr>
          <p:nvPr/>
        </p:nvCxnSpPr>
        <p:spPr>
          <a:xfrm flipV="1">
            <a:off x="7004050" y="2816811"/>
            <a:ext cx="2176462" cy="67007"/>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543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40F2DB-57BC-C69A-85F7-CDD6A59A77A6}"/>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30B75473-40A7-6371-C98F-F20592FF4E05}"/>
              </a:ext>
            </a:extLst>
          </p:cNvPr>
          <p:cNvSpPr>
            <a:spLocks noGrp="1"/>
          </p:cNvSpPr>
          <p:nvPr>
            <p:ph type="sldNum" sz="quarter" idx="10"/>
          </p:nvPr>
        </p:nvSpPr>
        <p:spPr/>
        <p:txBody>
          <a:bodyPr/>
          <a:lstStyle/>
          <a:p>
            <a:fld id="{70C12960-6E85-460F-B6E3-5B82CB31AF3D}" type="slidenum">
              <a:rPr lang="en-US" smtClean="0"/>
              <a:pPr/>
              <a:t>14</a:t>
            </a:fld>
            <a:endParaRPr lang="en-US" sz="1400" dirty="0"/>
          </a:p>
        </p:txBody>
      </p:sp>
      <p:pic>
        <p:nvPicPr>
          <p:cNvPr id="7" name="Afbeelding 6">
            <a:extLst>
              <a:ext uri="{FF2B5EF4-FFF2-40B4-BE49-F238E27FC236}">
                <a16:creationId xmlns:a16="http://schemas.microsoft.com/office/drawing/2014/main" id="{485206FC-041B-D227-8BC4-7983DCD641A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7602" y="2107232"/>
            <a:ext cx="7614397" cy="4060655"/>
          </a:xfrm>
          <a:prstGeom prst="rect">
            <a:avLst/>
          </a:prstGeom>
        </p:spPr>
      </p:pic>
      <p:sp>
        <p:nvSpPr>
          <p:cNvPr id="9" name="Tijdelijke aanduiding voor inhoud 8">
            <a:extLst>
              <a:ext uri="{FF2B5EF4-FFF2-40B4-BE49-F238E27FC236}">
                <a16:creationId xmlns:a16="http://schemas.microsoft.com/office/drawing/2014/main" id="{65D74590-F929-8C2B-9DBC-D15B0508791B}"/>
              </a:ext>
            </a:extLst>
          </p:cNvPr>
          <p:cNvSpPr>
            <a:spLocks noGrp="1"/>
          </p:cNvSpPr>
          <p:nvPr>
            <p:ph idx="1"/>
          </p:nvPr>
        </p:nvSpPr>
        <p:spPr/>
        <p:txBody>
          <a:bodyPr/>
          <a:lstStyle/>
          <a:p>
            <a:r>
              <a:rPr lang="nl-BE" dirty="0"/>
              <a:t>Search Global ID</a:t>
            </a:r>
          </a:p>
          <a:p>
            <a:pPr marL="342900" lvl="3" indent="-342900">
              <a:buFont typeface="+mj-lt"/>
              <a:buAutoNum type="arabicPeriod"/>
            </a:pPr>
            <a:r>
              <a:rPr lang="nl-BE" dirty="0"/>
              <a:t>Project </a:t>
            </a:r>
            <a:r>
              <a:rPr lang="nl-BE" dirty="0" err="1"/>
              <a:t>Overview</a:t>
            </a:r>
            <a:endParaRPr lang="nl-BE" dirty="0"/>
          </a:p>
          <a:p>
            <a:pPr marL="342900" lvl="3" indent="-342900">
              <a:buFont typeface="+mj-lt"/>
              <a:buAutoNum type="arabicPeriod"/>
            </a:pPr>
            <a:r>
              <a:rPr lang="nl-BE" dirty="0" err="1"/>
              <a:t>Grouping</a:t>
            </a:r>
            <a:r>
              <a:rPr lang="nl-BE" dirty="0"/>
              <a:t> </a:t>
            </a:r>
            <a:r>
              <a:rPr lang="nl-BE" dirty="0" err="1"/>
              <a:t>and</a:t>
            </a:r>
            <a:r>
              <a:rPr lang="nl-BE" dirty="0"/>
              <a:t> Filtering</a:t>
            </a:r>
          </a:p>
          <a:p>
            <a:pPr marL="762000" lvl="4" indent="-400050">
              <a:buFont typeface="+mj-lt"/>
              <a:buAutoNum type="romanUcPeriod"/>
            </a:pPr>
            <a:r>
              <a:rPr lang="nl-BE" dirty="0" err="1"/>
              <a:t>Add</a:t>
            </a:r>
            <a:r>
              <a:rPr lang="nl-BE" dirty="0"/>
              <a:t> Search Group</a:t>
            </a:r>
          </a:p>
          <a:p>
            <a:pPr marL="762000" lvl="4" indent="-400050">
              <a:buFont typeface="+mj-lt"/>
              <a:buAutoNum type="romanUcPeriod"/>
            </a:pPr>
            <a:r>
              <a:rPr lang="nl-BE" dirty="0" err="1"/>
              <a:t>Add</a:t>
            </a:r>
            <a:r>
              <a:rPr lang="nl-BE" dirty="0"/>
              <a:t> Filter</a:t>
            </a:r>
          </a:p>
          <a:p>
            <a:pPr marL="762000" lvl="4" indent="-400050">
              <a:buFont typeface="+mj-lt"/>
              <a:buAutoNum type="romanUcPeriod"/>
            </a:pPr>
            <a:r>
              <a:rPr lang="nl-BE" dirty="0" err="1"/>
              <a:t>Fill</a:t>
            </a:r>
            <a:r>
              <a:rPr lang="nl-BE" dirty="0"/>
              <a:t> in Global ID</a:t>
            </a:r>
          </a:p>
          <a:p>
            <a:pPr marL="762000" lvl="4" indent="-400050">
              <a:buFont typeface="+mj-lt"/>
              <a:buAutoNum type="romanUcPeriod"/>
            </a:pPr>
            <a:r>
              <a:rPr lang="nl-BE" dirty="0"/>
              <a:t>Search</a:t>
            </a:r>
          </a:p>
          <a:p>
            <a:pPr marL="342900" lvl="3" indent="-342900">
              <a:buFont typeface="+mj-lt"/>
              <a:buAutoNum type="arabicPeriod"/>
            </a:pPr>
            <a:r>
              <a:rPr lang="nl-BE" dirty="0"/>
              <a:t>Shift + H</a:t>
            </a:r>
          </a:p>
          <a:p>
            <a:pPr marL="0" lvl="3" indent="0">
              <a:buNone/>
            </a:pPr>
            <a:endParaRPr lang="nl-BE" dirty="0"/>
          </a:p>
          <a:p>
            <a:pPr marL="0" lvl="3" indent="0">
              <a:buNone/>
            </a:pPr>
            <a:r>
              <a:rPr lang="nl-BE" dirty="0"/>
              <a:t>Or </a:t>
            </a:r>
            <a:r>
              <a:rPr lang="nl-BE" dirty="0" err="1"/>
              <a:t>use</a:t>
            </a:r>
            <a:r>
              <a:rPr lang="nl-BE" dirty="0"/>
              <a:t> </a:t>
            </a:r>
            <a:r>
              <a:rPr lang="nl-BE" dirty="0" err="1"/>
              <a:t>the</a:t>
            </a:r>
            <a:r>
              <a:rPr lang="nl-BE"/>
              <a:t> Search bar</a:t>
            </a:r>
          </a:p>
          <a:p>
            <a:pPr marL="0" lvl="3" indent="0">
              <a:buNone/>
            </a:pPr>
            <a:endParaRPr lang="nl-BE" dirty="0"/>
          </a:p>
        </p:txBody>
      </p:sp>
      <p:sp>
        <p:nvSpPr>
          <p:cNvPr id="11" name="Rechthoek 10">
            <a:extLst>
              <a:ext uri="{FF2B5EF4-FFF2-40B4-BE49-F238E27FC236}">
                <a16:creationId xmlns:a16="http://schemas.microsoft.com/office/drawing/2014/main" id="{A2DD1758-5E19-5D3D-C806-9B6D8FE01397}"/>
              </a:ext>
            </a:extLst>
          </p:cNvPr>
          <p:cNvSpPr/>
          <p:nvPr/>
        </p:nvSpPr>
        <p:spPr>
          <a:xfrm>
            <a:off x="10980421" y="2380414"/>
            <a:ext cx="129540" cy="1722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2" name="Rechte verbindingslijn met pijl 11">
            <a:extLst>
              <a:ext uri="{FF2B5EF4-FFF2-40B4-BE49-F238E27FC236}">
                <a16:creationId xmlns:a16="http://schemas.microsoft.com/office/drawing/2014/main" id="{4F91DBD9-F5B7-13EF-CA21-7D06A40B46F5}"/>
              </a:ext>
            </a:extLst>
          </p:cNvPr>
          <p:cNvCxnSpPr>
            <a:cxnSpLocks/>
            <a:stCxn id="11" idx="3"/>
            <a:endCxn id="15" idx="0"/>
          </p:cNvCxnSpPr>
          <p:nvPr/>
        </p:nvCxnSpPr>
        <p:spPr>
          <a:xfrm>
            <a:off x="11109961" y="2466557"/>
            <a:ext cx="443864" cy="429598"/>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5" name="Rechthoek 14">
            <a:extLst>
              <a:ext uri="{FF2B5EF4-FFF2-40B4-BE49-F238E27FC236}">
                <a16:creationId xmlns:a16="http://schemas.microsoft.com/office/drawing/2014/main" id="{28B204DD-BFD5-1BC1-3FDA-B1098CA2888F}"/>
              </a:ext>
            </a:extLst>
          </p:cNvPr>
          <p:cNvSpPr/>
          <p:nvPr/>
        </p:nvSpPr>
        <p:spPr>
          <a:xfrm>
            <a:off x="10915650" y="2896155"/>
            <a:ext cx="1276349" cy="140914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Rechthoek 15">
            <a:extLst>
              <a:ext uri="{FF2B5EF4-FFF2-40B4-BE49-F238E27FC236}">
                <a16:creationId xmlns:a16="http://schemas.microsoft.com/office/drawing/2014/main" id="{A6D3CFA8-D99D-22A2-D121-AD88D0F2E088}"/>
              </a:ext>
            </a:extLst>
          </p:cNvPr>
          <p:cNvSpPr/>
          <p:nvPr/>
        </p:nvSpPr>
        <p:spPr>
          <a:xfrm>
            <a:off x="10959917" y="3239611"/>
            <a:ext cx="1171123" cy="307158"/>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1A03A085-8A6A-9B2C-0F99-295B70988F5E}"/>
              </a:ext>
            </a:extLst>
          </p:cNvPr>
          <p:cNvSpPr/>
          <p:nvPr/>
        </p:nvSpPr>
        <p:spPr>
          <a:xfrm>
            <a:off x="10966358" y="3580744"/>
            <a:ext cx="1171123" cy="87354"/>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22" name="Rechte verbindingslijn met pijl 21">
            <a:extLst>
              <a:ext uri="{FF2B5EF4-FFF2-40B4-BE49-F238E27FC236}">
                <a16:creationId xmlns:a16="http://schemas.microsoft.com/office/drawing/2014/main" id="{F2A88266-E9B6-8F31-EC24-C495F8A3A958}"/>
              </a:ext>
            </a:extLst>
          </p:cNvPr>
          <p:cNvCxnSpPr>
            <a:cxnSpLocks/>
          </p:cNvCxnSpPr>
          <p:nvPr/>
        </p:nvCxnSpPr>
        <p:spPr>
          <a:xfrm flipH="1">
            <a:off x="8526780" y="3624421"/>
            <a:ext cx="2433137" cy="527845"/>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5" name="Ovaal 24">
            <a:extLst>
              <a:ext uri="{FF2B5EF4-FFF2-40B4-BE49-F238E27FC236}">
                <a16:creationId xmlns:a16="http://schemas.microsoft.com/office/drawing/2014/main" id="{0204397C-DC97-EF7F-2C61-657FB059AD8D}"/>
              </a:ext>
            </a:extLst>
          </p:cNvPr>
          <p:cNvSpPr/>
          <p:nvPr/>
        </p:nvSpPr>
        <p:spPr>
          <a:xfrm>
            <a:off x="11741024" y="43053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26" name="Ovaal 25">
            <a:extLst>
              <a:ext uri="{FF2B5EF4-FFF2-40B4-BE49-F238E27FC236}">
                <a16:creationId xmlns:a16="http://schemas.microsoft.com/office/drawing/2014/main" id="{CC8096CB-84CE-822A-32A2-534F7A1B6AC3}"/>
              </a:ext>
            </a:extLst>
          </p:cNvPr>
          <p:cNvSpPr/>
          <p:nvPr/>
        </p:nvSpPr>
        <p:spPr>
          <a:xfrm>
            <a:off x="11045170" y="22383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Tree>
    <p:extLst>
      <p:ext uri="{BB962C8B-B14F-4D97-AF65-F5344CB8AC3E}">
        <p14:creationId xmlns:p14="http://schemas.microsoft.com/office/powerpoint/2010/main" val="344177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P spid="25"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3FB47-B9B0-01E7-9C3D-E7ADA7F7F2E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DE26636-77D0-1E3E-4926-AC655FAAA35B}"/>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92B5B758-4722-14C7-0EC3-89D2123AD990}"/>
              </a:ext>
            </a:extLst>
          </p:cNvPr>
          <p:cNvSpPr>
            <a:spLocks noGrp="1"/>
          </p:cNvSpPr>
          <p:nvPr>
            <p:ph type="sldNum" sz="quarter" idx="10"/>
          </p:nvPr>
        </p:nvSpPr>
        <p:spPr/>
        <p:txBody>
          <a:bodyPr/>
          <a:lstStyle/>
          <a:p>
            <a:fld id="{70C12960-6E85-460F-B6E3-5B82CB31AF3D}" type="slidenum">
              <a:rPr lang="en-US" smtClean="0"/>
              <a:pPr/>
              <a:t>15</a:t>
            </a:fld>
            <a:endParaRPr lang="en-US" sz="1400" dirty="0"/>
          </a:p>
        </p:txBody>
      </p:sp>
      <p:pic>
        <p:nvPicPr>
          <p:cNvPr id="7" name="Afbeelding 6">
            <a:extLst>
              <a:ext uri="{FF2B5EF4-FFF2-40B4-BE49-F238E27FC236}">
                <a16:creationId xmlns:a16="http://schemas.microsoft.com/office/drawing/2014/main" id="{52C16B92-8514-836E-02AF-F32BB7A1A15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3921" y="2107232"/>
            <a:ext cx="7609731" cy="4060655"/>
          </a:xfrm>
          <a:prstGeom prst="rect">
            <a:avLst/>
          </a:prstGeom>
        </p:spPr>
      </p:pic>
      <p:sp>
        <p:nvSpPr>
          <p:cNvPr id="9" name="Tijdelijke aanduiding voor inhoud 8">
            <a:extLst>
              <a:ext uri="{FF2B5EF4-FFF2-40B4-BE49-F238E27FC236}">
                <a16:creationId xmlns:a16="http://schemas.microsoft.com/office/drawing/2014/main" id="{8D38E3FD-2EB7-85AF-442C-C559FE73756E}"/>
              </a:ext>
            </a:extLst>
          </p:cNvPr>
          <p:cNvSpPr>
            <a:spLocks noGrp="1"/>
          </p:cNvSpPr>
          <p:nvPr>
            <p:ph idx="1"/>
          </p:nvPr>
        </p:nvSpPr>
        <p:spPr/>
        <p:txBody>
          <a:bodyPr/>
          <a:lstStyle/>
          <a:p>
            <a:r>
              <a:rPr lang="nl-BE" dirty="0" err="1"/>
              <a:t>Properties</a:t>
            </a:r>
            <a:endParaRPr lang="nl-BE" dirty="0"/>
          </a:p>
          <a:p>
            <a:pPr marL="342900" lvl="3" indent="-342900">
              <a:buFont typeface="+mj-lt"/>
              <a:buAutoNum type="arabicPeriod"/>
            </a:pPr>
            <a:r>
              <a:rPr lang="nl-BE" dirty="0"/>
              <a:t>Object information</a:t>
            </a:r>
          </a:p>
          <a:p>
            <a:pPr marL="342900" lvl="3" indent="-342900">
              <a:buFont typeface="+mj-lt"/>
              <a:buAutoNum type="arabicPeriod"/>
            </a:pPr>
            <a:r>
              <a:rPr lang="nl-BE" dirty="0"/>
              <a:t>Object metadata</a:t>
            </a:r>
          </a:p>
        </p:txBody>
      </p:sp>
      <p:sp>
        <p:nvSpPr>
          <p:cNvPr id="11" name="Rechthoek 10">
            <a:extLst>
              <a:ext uri="{FF2B5EF4-FFF2-40B4-BE49-F238E27FC236}">
                <a16:creationId xmlns:a16="http://schemas.microsoft.com/office/drawing/2014/main" id="{3F7ABF5E-4ADF-0C47-A668-6EDCA04232AE}"/>
              </a:ext>
            </a:extLst>
          </p:cNvPr>
          <p:cNvSpPr/>
          <p:nvPr/>
        </p:nvSpPr>
        <p:spPr>
          <a:xfrm>
            <a:off x="11094721" y="2407608"/>
            <a:ext cx="129540" cy="1722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2" name="Rechte verbindingslijn met pijl 11">
            <a:extLst>
              <a:ext uri="{FF2B5EF4-FFF2-40B4-BE49-F238E27FC236}">
                <a16:creationId xmlns:a16="http://schemas.microsoft.com/office/drawing/2014/main" id="{1E2D1C9F-DDD0-2EFB-EF31-9BE888504C9E}"/>
              </a:ext>
            </a:extLst>
          </p:cNvPr>
          <p:cNvCxnSpPr>
            <a:cxnSpLocks/>
            <a:stCxn id="11" idx="3"/>
            <a:endCxn id="15" idx="0"/>
          </p:cNvCxnSpPr>
          <p:nvPr/>
        </p:nvCxnSpPr>
        <p:spPr>
          <a:xfrm>
            <a:off x="11224261" y="2493751"/>
            <a:ext cx="321217" cy="175864"/>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5" name="Rechthoek 14">
            <a:extLst>
              <a:ext uri="{FF2B5EF4-FFF2-40B4-BE49-F238E27FC236}">
                <a16:creationId xmlns:a16="http://schemas.microsoft.com/office/drawing/2014/main" id="{F9761ADD-35FC-F923-5730-482A77BAE110}"/>
              </a:ext>
            </a:extLst>
          </p:cNvPr>
          <p:cNvSpPr/>
          <p:nvPr/>
        </p:nvSpPr>
        <p:spPr>
          <a:xfrm>
            <a:off x="10907303" y="2669615"/>
            <a:ext cx="1276349" cy="3482386"/>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Ovaal 7">
            <a:extLst>
              <a:ext uri="{FF2B5EF4-FFF2-40B4-BE49-F238E27FC236}">
                <a16:creationId xmlns:a16="http://schemas.microsoft.com/office/drawing/2014/main" id="{1F032925-D2C8-D17F-BA81-46451856E14E}"/>
              </a:ext>
            </a:extLst>
          </p:cNvPr>
          <p:cNvSpPr/>
          <p:nvPr/>
        </p:nvSpPr>
        <p:spPr>
          <a:xfrm>
            <a:off x="12003652" y="59720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10" name="Ovaal 9">
            <a:extLst>
              <a:ext uri="{FF2B5EF4-FFF2-40B4-BE49-F238E27FC236}">
                <a16:creationId xmlns:a16="http://schemas.microsoft.com/office/drawing/2014/main" id="{A4836CE3-646C-41AA-B9D3-E3B2723DF024}"/>
              </a:ext>
            </a:extLst>
          </p:cNvPr>
          <p:cNvSpPr/>
          <p:nvPr/>
        </p:nvSpPr>
        <p:spPr>
          <a:xfrm>
            <a:off x="11149545" y="2253563"/>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Tree>
    <p:extLst>
      <p:ext uri="{BB962C8B-B14F-4D97-AF65-F5344CB8AC3E}">
        <p14:creationId xmlns:p14="http://schemas.microsoft.com/office/powerpoint/2010/main" val="202430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8"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74E2C-ED72-491B-5956-EBA737B6D1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E458A9-589F-AE8C-3E84-64538FB052FD}"/>
              </a:ext>
            </a:extLst>
          </p:cNvPr>
          <p:cNvSpPr>
            <a:spLocks noGrp="1"/>
          </p:cNvSpPr>
          <p:nvPr>
            <p:ph type="title"/>
          </p:nvPr>
        </p:nvSpPr>
        <p:spPr/>
        <p:txBody>
          <a:bodyPr/>
          <a:lstStyle/>
          <a:p>
            <a:r>
              <a:rPr lang="nl-BE" dirty="0" err="1"/>
              <a:t>Solibri</a:t>
            </a:r>
            <a:r>
              <a:rPr lang="nl-BE" dirty="0"/>
              <a:t> Model Checker</a:t>
            </a:r>
          </a:p>
        </p:txBody>
      </p:sp>
      <p:sp>
        <p:nvSpPr>
          <p:cNvPr id="3" name="Tijdelijke aanduiding voor dianummer 2">
            <a:extLst>
              <a:ext uri="{FF2B5EF4-FFF2-40B4-BE49-F238E27FC236}">
                <a16:creationId xmlns:a16="http://schemas.microsoft.com/office/drawing/2014/main" id="{82044B95-5B56-0E40-69A7-A34D32BA639F}"/>
              </a:ext>
            </a:extLst>
          </p:cNvPr>
          <p:cNvSpPr>
            <a:spLocks noGrp="1"/>
          </p:cNvSpPr>
          <p:nvPr>
            <p:ph type="sldNum" sz="quarter" idx="10"/>
          </p:nvPr>
        </p:nvSpPr>
        <p:spPr/>
        <p:txBody>
          <a:bodyPr/>
          <a:lstStyle/>
          <a:p>
            <a:fld id="{70C12960-6E85-460F-B6E3-5B82CB31AF3D}" type="slidenum">
              <a:rPr lang="en-US" smtClean="0"/>
              <a:pPr/>
              <a:t>16</a:t>
            </a:fld>
            <a:endParaRPr lang="en-US" sz="1400" dirty="0"/>
          </a:p>
        </p:txBody>
      </p:sp>
      <p:sp>
        <p:nvSpPr>
          <p:cNvPr id="4" name="Tijdelijke aanduiding voor inhoud 3">
            <a:extLst>
              <a:ext uri="{FF2B5EF4-FFF2-40B4-BE49-F238E27FC236}">
                <a16:creationId xmlns:a16="http://schemas.microsoft.com/office/drawing/2014/main" id="{E0B5B3C0-EBEF-4EBD-1B3F-D5B0E9C97F47}"/>
              </a:ext>
            </a:extLst>
          </p:cNvPr>
          <p:cNvSpPr>
            <a:spLocks noGrp="1"/>
          </p:cNvSpPr>
          <p:nvPr>
            <p:ph idx="1"/>
          </p:nvPr>
        </p:nvSpPr>
        <p:spPr>
          <a:xfrm>
            <a:off x="640080" y="1526875"/>
            <a:ext cx="2535739" cy="4641012"/>
          </a:xfrm>
        </p:spPr>
        <p:txBody>
          <a:bodyPr/>
          <a:lstStyle/>
          <a:p>
            <a:r>
              <a:rPr lang="nl-BE" dirty="0"/>
              <a:t>Show </a:t>
            </a:r>
            <a:r>
              <a:rPr lang="nl-BE" dirty="0" err="1"/>
              <a:t>passed</a:t>
            </a:r>
            <a:r>
              <a:rPr lang="nl-BE" dirty="0"/>
              <a:t> </a:t>
            </a:r>
            <a:r>
              <a:rPr lang="nl-BE" dirty="0" err="1"/>
              <a:t>elements</a:t>
            </a:r>
            <a:endParaRPr lang="nl-BE" dirty="0"/>
          </a:p>
        </p:txBody>
      </p:sp>
      <p:pic>
        <p:nvPicPr>
          <p:cNvPr id="5" name="Tijdelijke aanduiding voor inhoud 5" descr="Afbeelding met tekst, software, Computerpictogram, Webpagina&#10;&#10;Door AI gegenereerde inhoud is mogelijk onjuist.">
            <a:extLst>
              <a:ext uri="{FF2B5EF4-FFF2-40B4-BE49-F238E27FC236}">
                <a16:creationId xmlns:a16="http://schemas.microsoft.com/office/drawing/2014/main" id="{01FF9BDE-A0D1-0214-A651-7300FD9F401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13471" y="1428971"/>
            <a:ext cx="8878529" cy="4738916"/>
          </a:xfrm>
          <a:prstGeom prst="rect">
            <a:avLst/>
          </a:prstGeom>
        </p:spPr>
      </p:pic>
      <p:sp>
        <p:nvSpPr>
          <p:cNvPr id="6" name="Ovaal 5">
            <a:extLst>
              <a:ext uri="{FF2B5EF4-FFF2-40B4-BE49-F238E27FC236}">
                <a16:creationId xmlns:a16="http://schemas.microsoft.com/office/drawing/2014/main" id="{E29ED590-3F9A-FB18-DA8B-713A2D733642}"/>
              </a:ext>
            </a:extLst>
          </p:cNvPr>
          <p:cNvSpPr/>
          <p:nvPr/>
        </p:nvSpPr>
        <p:spPr>
          <a:xfrm>
            <a:off x="5107920" y="39401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7" name="Ovaal 6">
            <a:extLst>
              <a:ext uri="{FF2B5EF4-FFF2-40B4-BE49-F238E27FC236}">
                <a16:creationId xmlns:a16="http://schemas.microsoft.com/office/drawing/2014/main" id="{D332AA55-C5B0-E29C-6CFD-3E9B2ED1C925}"/>
              </a:ext>
            </a:extLst>
          </p:cNvPr>
          <p:cNvSpPr/>
          <p:nvPr/>
        </p:nvSpPr>
        <p:spPr>
          <a:xfrm>
            <a:off x="10581620" y="213035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8" name="Ovaal 7">
            <a:extLst>
              <a:ext uri="{FF2B5EF4-FFF2-40B4-BE49-F238E27FC236}">
                <a16:creationId xmlns:a16="http://schemas.microsoft.com/office/drawing/2014/main" id="{98F999ED-11F6-47CD-C3A1-CA65BAAE75DC}"/>
              </a:ext>
            </a:extLst>
          </p:cNvPr>
          <p:cNvSpPr/>
          <p:nvPr/>
        </p:nvSpPr>
        <p:spPr>
          <a:xfrm>
            <a:off x="9095720" y="251770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14154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657B5-9987-3AEE-D462-34BFA41A356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4EA7FF5-A7C0-B33A-511D-1B426595B60D}"/>
              </a:ext>
            </a:extLst>
          </p:cNvPr>
          <p:cNvSpPr>
            <a:spLocks noGrp="1"/>
          </p:cNvSpPr>
          <p:nvPr>
            <p:ph type="title"/>
          </p:nvPr>
        </p:nvSpPr>
        <p:spPr/>
        <p:txBody>
          <a:bodyPr/>
          <a:lstStyle/>
          <a:p>
            <a:r>
              <a:rPr lang="nl-BE" dirty="0"/>
              <a:t>BIM </a:t>
            </a:r>
            <a:r>
              <a:rPr lang="nl-BE" dirty="0" err="1"/>
              <a:t>Collab</a:t>
            </a:r>
            <a:r>
              <a:rPr lang="nl-BE" dirty="0"/>
              <a:t> Zoom</a:t>
            </a:r>
          </a:p>
        </p:txBody>
      </p:sp>
      <p:sp>
        <p:nvSpPr>
          <p:cNvPr id="3" name="Tijdelijke aanduiding voor dianummer 2">
            <a:extLst>
              <a:ext uri="{FF2B5EF4-FFF2-40B4-BE49-F238E27FC236}">
                <a16:creationId xmlns:a16="http://schemas.microsoft.com/office/drawing/2014/main" id="{D890E697-0C92-D509-F154-962DAE881ADB}"/>
              </a:ext>
            </a:extLst>
          </p:cNvPr>
          <p:cNvSpPr>
            <a:spLocks noGrp="1"/>
          </p:cNvSpPr>
          <p:nvPr>
            <p:ph type="sldNum" sz="quarter" idx="10"/>
          </p:nvPr>
        </p:nvSpPr>
        <p:spPr/>
        <p:txBody>
          <a:bodyPr/>
          <a:lstStyle/>
          <a:p>
            <a:fld id="{70C12960-6E85-460F-B6E3-5B82CB31AF3D}" type="slidenum">
              <a:rPr lang="en-US" smtClean="0"/>
              <a:pPr/>
              <a:t>17</a:t>
            </a:fld>
            <a:endParaRPr lang="en-US" sz="1400" dirty="0"/>
          </a:p>
        </p:txBody>
      </p:sp>
      <p:sp>
        <p:nvSpPr>
          <p:cNvPr id="4" name="Tijdelijke aanduiding voor inhoud 3">
            <a:extLst>
              <a:ext uri="{FF2B5EF4-FFF2-40B4-BE49-F238E27FC236}">
                <a16:creationId xmlns:a16="http://schemas.microsoft.com/office/drawing/2014/main" id="{39738FB8-009E-3ABE-209B-1033B75E7972}"/>
              </a:ext>
            </a:extLst>
          </p:cNvPr>
          <p:cNvSpPr>
            <a:spLocks noGrp="1"/>
          </p:cNvSpPr>
          <p:nvPr>
            <p:ph idx="1"/>
          </p:nvPr>
        </p:nvSpPr>
        <p:spPr/>
        <p:txBody>
          <a:bodyPr>
            <a:normAutofit/>
          </a:bodyPr>
          <a:lstStyle/>
          <a:p>
            <a:r>
              <a:rPr lang="en-US" b="1" dirty="0"/>
              <a:t>1. Use the IDS Results Panel</a:t>
            </a:r>
          </a:p>
          <a:p>
            <a:pPr lvl="3"/>
            <a:r>
              <a:rPr lang="en-US" dirty="0"/>
              <a:t>Run the </a:t>
            </a:r>
            <a:r>
              <a:rPr lang="en-US" b="1" dirty="0"/>
              <a:t>IDS validation</a:t>
            </a:r>
            <a:r>
              <a:rPr lang="en-US" dirty="0"/>
              <a:t> in </a:t>
            </a:r>
            <a:r>
              <a:rPr lang="en-US" dirty="0" err="1"/>
              <a:t>BIMcollab</a:t>
            </a:r>
            <a:r>
              <a:rPr lang="en-US" dirty="0"/>
              <a:t> Zoom.</a:t>
            </a:r>
          </a:p>
          <a:p>
            <a:pPr lvl="3"/>
            <a:r>
              <a:rPr lang="en-US" dirty="0"/>
              <a:t>Open the </a:t>
            </a:r>
            <a:r>
              <a:rPr lang="en-US" b="1" dirty="0"/>
              <a:t>IDS Results</a:t>
            </a:r>
            <a:r>
              <a:rPr lang="en-US" dirty="0"/>
              <a:t> panel.</a:t>
            </a:r>
          </a:p>
          <a:p>
            <a:pPr lvl="3"/>
            <a:r>
              <a:rPr lang="en-US" dirty="0"/>
              <a:t>Select a </a:t>
            </a:r>
            <a:r>
              <a:rPr lang="en-US" b="1" dirty="0"/>
              <a:t>requirement</a:t>
            </a:r>
            <a:r>
              <a:rPr lang="en-US" dirty="0"/>
              <a:t> in the results tree.</a:t>
            </a:r>
          </a:p>
          <a:p>
            <a:pPr lvl="3"/>
            <a:r>
              <a:rPr lang="en-US" dirty="0"/>
              <a:t>At the top of the results list, change the </a:t>
            </a:r>
            <a:r>
              <a:rPr lang="en-US" b="1" dirty="0"/>
              <a:t>result filter</a:t>
            </a:r>
            <a:r>
              <a:rPr lang="en-US" dirty="0"/>
              <a:t>:</a:t>
            </a:r>
          </a:p>
          <a:p>
            <a:pPr lvl="4"/>
            <a:r>
              <a:rPr lang="en-US" dirty="0"/>
              <a:t>Switch from </a:t>
            </a:r>
            <a:r>
              <a:rPr lang="en-US" b="1" dirty="0"/>
              <a:t>Failed</a:t>
            </a:r>
            <a:r>
              <a:rPr lang="en-US" dirty="0"/>
              <a:t> to </a:t>
            </a:r>
            <a:r>
              <a:rPr lang="en-US" b="1" dirty="0"/>
              <a:t>Passed</a:t>
            </a:r>
            <a:r>
              <a:rPr lang="en-US" dirty="0"/>
              <a:t> or </a:t>
            </a:r>
            <a:r>
              <a:rPr lang="en-US" b="1" dirty="0"/>
              <a:t>All</a:t>
            </a:r>
            <a:r>
              <a:rPr lang="en-US" dirty="0"/>
              <a:t>.</a:t>
            </a:r>
          </a:p>
          <a:p>
            <a:pPr lvl="2"/>
            <a:r>
              <a:rPr lang="en-US" dirty="0"/>
              <a:t>This will display the elements that </a:t>
            </a:r>
            <a:r>
              <a:rPr lang="en-US" b="1" dirty="0"/>
              <a:t>passed the rule</a:t>
            </a:r>
            <a:r>
              <a:rPr lang="en-US" dirty="0"/>
              <a:t>.</a:t>
            </a:r>
          </a:p>
          <a:p>
            <a:r>
              <a:rPr lang="en-US" b="1" dirty="0"/>
              <a:t>2. Select Passed Elements in the Model</a:t>
            </a:r>
          </a:p>
          <a:p>
            <a:pPr lvl="2"/>
            <a:r>
              <a:rPr lang="en-US" dirty="0"/>
              <a:t>Once the filter shows </a:t>
            </a:r>
            <a:r>
              <a:rPr lang="en-US" b="1" dirty="0"/>
              <a:t>Passed</a:t>
            </a:r>
            <a:r>
              <a:rPr lang="en-US" dirty="0"/>
              <a:t>:</a:t>
            </a:r>
          </a:p>
          <a:p>
            <a:pPr lvl="3"/>
            <a:r>
              <a:rPr lang="en-US" dirty="0"/>
              <a:t>Click the result item.</a:t>
            </a:r>
          </a:p>
          <a:p>
            <a:pPr lvl="3"/>
            <a:r>
              <a:rPr lang="en-US" dirty="0"/>
              <a:t>The </a:t>
            </a:r>
            <a:r>
              <a:rPr lang="en-US" b="1" dirty="0"/>
              <a:t>passed elements will be selected/highlighted</a:t>
            </a:r>
            <a:r>
              <a:rPr lang="en-US" dirty="0"/>
              <a:t> in the 3D view.</a:t>
            </a:r>
          </a:p>
          <a:p>
            <a:pPr lvl="3"/>
            <a:r>
              <a:rPr lang="en-US" dirty="0"/>
              <a:t>You can isolate them if needed.</a:t>
            </a:r>
          </a:p>
          <a:p>
            <a:endParaRPr lang="nl-BE" dirty="0"/>
          </a:p>
        </p:txBody>
      </p:sp>
      <p:pic>
        <p:nvPicPr>
          <p:cNvPr id="1026" name="Picture 2">
            <a:extLst>
              <a:ext uri="{FF2B5EF4-FFF2-40B4-BE49-F238E27FC236}">
                <a16:creationId xmlns:a16="http://schemas.microsoft.com/office/drawing/2014/main" id="{7F6D4B0C-9CE0-CCA2-3A4D-833B95E49DF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64500" y="1342555"/>
            <a:ext cx="4127500" cy="4812632"/>
          </a:xfrm>
          <a:prstGeom prst="rect">
            <a:avLst/>
          </a:prstGeom>
          <a:noFill/>
          <a:extLst>
            <a:ext uri="{909E8E84-426E-40DD-AFC4-6F175D3DCCD1}">
              <a14:hiddenFill xmlns:a14="http://schemas.microsoft.com/office/drawing/2010/main">
                <a:solidFill>
                  <a:srgbClr val="FFFFFF"/>
                </a:solidFill>
              </a14:hiddenFill>
            </a:ext>
          </a:extLst>
        </p:spPr>
      </p:pic>
      <p:sp>
        <p:nvSpPr>
          <p:cNvPr id="5" name="Rechthoek 4">
            <a:extLst>
              <a:ext uri="{FF2B5EF4-FFF2-40B4-BE49-F238E27FC236}">
                <a16:creationId xmlns:a16="http://schemas.microsoft.com/office/drawing/2014/main" id="{6B18273B-418E-A343-405C-BC45E195FF46}"/>
              </a:ext>
            </a:extLst>
          </p:cNvPr>
          <p:cNvSpPr/>
          <p:nvPr/>
        </p:nvSpPr>
        <p:spPr>
          <a:xfrm>
            <a:off x="10058401" y="3805084"/>
            <a:ext cx="235974" cy="226142"/>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40451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72B3A-0404-2C81-E251-5E1A46F36A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193FF6-6391-869B-A346-A6F864CDE2E7}"/>
              </a:ext>
            </a:extLst>
          </p:cNvPr>
          <p:cNvSpPr>
            <a:spLocks noGrp="1"/>
          </p:cNvSpPr>
          <p:nvPr>
            <p:ph type="title"/>
          </p:nvPr>
        </p:nvSpPr>
        <p:spPr/>
        <p:txBody>
          <a:bodyPr/>
          <a:lstStyle/>
          <a:p>
            <a:r>
              <a:rPr lang="nl-BE" dirty="0"/>
              <a:t>IDS </a:t>
            </a:r>
            <a:r>
              <a:rPr lang="nl-BE" dirty="0" err="1"/>
              <a:t>Structure</a:t>
            </a:r>
            <a:r>
              <a:rPr lang="nl-BE" dirty="0"/>
              <a:t> | </a:t>
            </a:r>
            <a:r>
              <a:rPr lang="nl-BE" dirty="0" err="1"/>
              <a:t>Specifications</a:t>
            </a:r>
            <a:endParaRPr lang="nl-BE" dirty="0"/>
          </a:p>
        </p:txBody>
      </p:sp>
      <p:sp>
        <p:nvSpPr>
          <p:cNvPr id="3" name="Tijdelijke aanduiding voor dianummer 2">
            <a:extLst>
              <a:ext uri="{FF2B5EF4-FFF2-40B4-BE49-F238E27FC236}">
                <a16:creationId xmlns:a16="http://schemas.microsoft.com/office/drawing/2014/main" id="{462A07A2-2FB4-4CED-3048-BB11D5F06743}"/>
              </a:ext>
            </a:extLst>
          </p:cNvPr>
          <p:cNvSpPr>
            <a:spLocks noGrp="1"/>
          </p:cNvSpPr>
          <p:nvPr>
            <p:ph type="sldNum" sz="quarter" idx="10"/>
          </p:nvPr>
        </p:nvSpPr>
        <p:spPr/>
        <p:txBody>
          <a:bodyPr/>
          <a:lstStyle/>
          <a:p>
            <a:fld id="{70C12960-6E85-460F-B6E3-5B82CB31AF3D}" type="slidenum">
              <a:rPr lang="en-US" smtClean="0"/>
              <a:pPr/>
              <a:t>2</a:t>
            </a:fld>
            <a:endParaRPr lang="en-US" sz="1400" dirty="0"/>
          </a:p>
        </p:txBody>
      </p:sp>
      <p:sp>
        <p:nvSpPr>
          <p:cNvPr id="4" name="Tijdelijke aanduiding voor inhoud 3">
            <a:extLst>
              <a:ext uri="{FF2B5EF4-FFF2-40B4-BE49-F238E27FC236}">
                <a16:creationId xmlns:a16="http://schemas.microsoft.com/office/drawing/2014/main" id="{7EC62AC5-6C27-E74C-D6A0-2EB4D8F61D78}"/>
              </a:ext>
            </a:extLst>
          </p:cNvPr>
          <p:cNvSpPr>
            <a:spLocks noGrp="1"/>
          </p:cNvSpPr>
          <p:nvPr>
            <p:ph idx="1"/>
          </p:nvPr>
        </p:nvSpPr>
        <p:spPr/>
        <p:txBody>
          <a:bodyPr>
            <a:normAutofit/>
          </a:bodyPr>
          <a:lstStyle/>
          <a:p>
            <a:r>
              <a:rPr lang="en-US" dirty="0"/>
              <a:t>Specifications consist of two parts: </a:t>
            </a:r>
          </a:p>
          <a:p>
            <a:pPr lvl="3"/>
            <a:r>
              <a:rPr lang="nl-NL" sz="1800" b="1" dirty="0" err="1">
                <a:latin typeface="Open Sans bold" pitchFamily="2" charset="0"/>
                <a:ea typeface="Open Sans bold" pitchFamily="2" charset="0"/>
                <a:cs typeface="Open Sans bold" pitchFamily="2" charset="0"/>
              </a:rPr>
              <a:t>Applicability</a:t>
            </a:r>
            <a:r>
              <a:rPr lang="nl-NL" sz="1800" b="1" dirty="0"/>
              <a:t> </a:t>
            </a:r>
          </a:p>
          <a:p>
            <a:pPr marL="266700" lvl="3" indent="0">
              <a:buNone/>
            </a:pPr>
            <a:r>
              <a:rPr lang="en-US" sz="1800" dirty="0"/>
              <a:t>Identifies the subset of the model that we are intending to specify. </a:t>
            </a:r>
          </a:p>
          <a:p>
            <a:pPr marL="266700" lvl="3" indent="0">
              <a:buNone/>
            </a:pPr>
            <a:r>
              <a:rPr lang="en-US" sz="1800" dirty="0"/>
              <a:t>It identifies the subset of the model to which the Specification should be applied. This subset can be determined using the available facets, such as entity (e.g., walls, windows), classification, and others.</a:t>
            </a:r>
          </a:p>
          <a:p>
            <a:pPr lvl="3">
              <a:spcBef>
                <a:spcPts val="1800"/>
              </a:spcBef>
              <a:tabLst>
                <a:tab pos="2152650" algn="l"/>
                <a:tab pos="2514600" algn="l"/>
              </a:tabLst>
            </a:pPr>
            <a:r>
              <a:rPr lang="nl-NL" sz="1800" b="1" dirty="0" err="1">
                <a:latin typeface="Open Sans bold" pitchFamily="2" charset="0"/>
                <a:ea typeface="Open Sans bold" pitchFamily="2" charset="0"/>
                <a:cs typeface="Open Sans bold" pitchFamily="2" charset="0"/>
              </a:rPr>
              <a:t>Requirements</a:t>
            </a:r>
            <a:r>
              <a:rPr lang="nl-NL" sz="1800" b="1" dirty="0">
                <a:latin typeface="Open Sans bold" pitchFamily="2" charset="0"/>
                <a:ea typeface="Open Sans bold" pitchFamily="2" charset="0"/>
                <a:cs typeface="Open Sans bold" pitchFamily="2" charset="0"/>
              </a:rPr>
              <a:t> </a:t>
            </a:r>
            <a:r>
              <a:rPr lang="nl-NL" sz="1800" b="1" dirty="0"/>
              <a:t>	</a:t>
            </a:r>
          </a:p>
          <a:p>
            <a:pPr marL="266700" lvl="3" indent="0">
              <a:buNone/>
              <a:tabLst>
                <a:tab pos="2152650" algn="l"/>
                <a:tab pos="2514600" algn="l"/>
              </a:tabLst>
            </a:pPr>
            <a:r>
              <a:rPr lang="en-US" sz="1800" dirty="0"/>
              <a:t>Specifies what these elements should or should not have. </a:t>
            </a:r>
            <a:r>
              <a:rPr lang="nl-NL" sz="1800" b="1" dirty="0"/>
              <a:t> </a:t>
            </a:r>
          </a:p>
          <a:p>
            <a:pPr marL="266700" lvl="3" indent="0">
              <a:buNone/>
              <a:tabLst>
                <a:tab pos="2152650" algn="l"/>
                <a:tab pos="2514600" algn="l"/>
              </a:tabLst>
            </a:pPr>
            <a:r>
              <a:rPr lang="en-US" sz="1800" dirty="0"/>
              <a:t>It describes which information is required for the subset defined in the Applicability, such as mandatory properties or materials.</a:t>
            </a:r>
            <a:endParaRPr lang="nl-BE" sz="1800" dirty="0"/>
          </a:p>
        </p:txBody>
      </p:sp>
    </p:spTree>
    <p:extLst>
      <p:ext uri="{BB962C8B-B14F-4D97-AF65-F5344CB8AC3E}">
        <p14:creationId xmlns:p14="http://schemas.microsoft.com/office/powerpoint/2010/main" val="4058619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438FF-D5C8-227E-D0AE-68BC25FB96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9ADC23-C6AA-1586-0802-B0613FE8A9BB}"/>
              </a:ext>
            </a:extLst>
          </p:cNvPr>
          <p:cNvSpPr>
            <a:spLocks noGrp="1"/>
          </p:cNvSpPr>
          <p:nvPr>
            <p:ph type="title"/>
          </p:nvPr>
        </p:nvSpPr>
        <p:spPr/>
        <p:txBody>
          <a:bodyPr/>
          <a:lstStyle/>
          <a:p>
            <a:r>
              <a:rPr lang="nl-BE" dirty="0"/>
              <a:t>IDS </a:t>
            </a:r>
            <a:r>
              <a:rPr lang="nl-BE" dirty="0" err="1"/>
              <a:t>Structure</a:t>
            </a:r>
            <a:r>
              <a:rPr lang="nl-BE" dirty="0"/>
              <a:t> | </a:t>
            </a:r>
            <a:r>
              <a:rPr lang="nl-BE" dirty="0" err="1"/>
              <a:t>Facets</a:t>
            </a:r>
            <a:endParaRPr lang="nl-BE" dirty="0"/>
          </a:p>
        </p:txBody>
      </p:sp>
      <p:sp>
        <p:nvSpPr>
          <p:cNvPr id="3" name="Tijdelijke aanduiding voor dianummer 2">
            <a:extLst>
              <a:ext uri="{FF2B5EF4-FFF2-40B4-BE49-F238E27FC236}">
                <a16:creationId xmlns:a16="http://schemas.microsoft.com/office/drawing/2014/main" id="{E83D3F0F-17C8-EB46-456A-2F8E893E2213}"/>
              </a:ext>
            </a:extLst>
          </p:cNvPr>
          <p:cNvSpPr>
            <a:spLocks noGrp="1"/>
          </p:cNvSpPr>
          <p:nvPr>
            <p:ph type="sldNum" sz="quarter" idx="10"/>
          </p:nvPr>
        </p:nvSpPr>
        <p:spPr/>
        <p:txBody>
          <a:bodyPr/>
          <a:lstStyle/>
          <a:p>
            <a:fld id="{70C12960-6E85-460F-B6E3-5B82CB31AF3D}" type="slidenum">
              <a:rPr lang="en-US" smtClean="0"/>
              <a:pPr/>
              <a:t>3</a:t>
            </a:fld>
            <a:endParaRPr lang="en-US" sz="1400" dirty="0"/>
          </a:p>
        </p:txBody>
      </p:sp>
      <p:sp>
        <p:nvSpPr>
          <p:cNvPr id="4" name="Tijdelijke aanduiding voor inhoud 3">
            <a:extLst>
              <a:ext uri="{FF2B5EF4-FFF2-40B4-BE49-F238E27FC236}">
                <a16:creationId xmlns:a16="http://schemas.microsoft.com/office/drawing/2014/main" id="{F4F2186E-4175-AC7E-124E-0F7DB661CB2E}"/>
              </a:ext>
            </a:extLst>
          </p:cNvPr>
          <p:cNvSpPr>
            <a:spLocks noGrp="1"/>
          </p:cNvSpPr>
          <p:nvPr>
            <p:ph idx="1"/>
          </p:nvPr>
        </p:nvSpPr>
        <p:spPr/>
        <p:txBody>
          <a:bodyPr>
            <a:normAutofit/>
          </a:bodyPr>
          <a:lstStyle/>
          <a:p>
            <a:r>
              <a:rPr lang="en-US" b="1" dirty="0"/>
              <a:t>Applicability</a:t>
            </a:r>
            <a:r>
              <a:rPr lang="en-US" dirty="0"/>
              <a:t> and </a:t>
            </a:r>
            <a:r>
              <a:rPr lang="en-US" b="1" dirty="0"/>
              <a:t>Requirements</a:t>
            </a:r>
            <a:r>
              <a:rPr lang="en-US" dirty="0"/>
              <a:t> are described using a collection </a:t>
            </a:r>
            <a:r>
              <a:rPr lang="en-US" b="1" dirty="0"/>
              <a:t>Facets</a:t>
            </a:r>
            <a:r>
              <a:rPr lang="en-US" dirty="0"/>
              <a:t>.</a:t>
            </a:r>
          </a:p>
          <a:p>
            <a:pPr lvl="2"/>
            <a:r>
              <a:rPr lang="en-US" sz="1800" dirty="0"/>
              <a:t>A Facet describes its information precisely using fixed </a:t>
            </a:r>
            <a:r>
              <a:rPr lang="en-US" sz="1800" dirty="0">
                <a:latin typeface="Open Sans bold" pitchFamily="2" charset="0"/>
                <a:ea typeface="Open Sans bold" pitchFamily="2" charset="0"/>
                <a:cs typeface="Open Sans bold" pitchFamily="2" charset="0"/>
              </a:rPr>
              <a:t>Facet Parameters </a:t>
            </a:r>
            <a:r>
              <a:rPr lang="en-US" sz="1800" dirty="0"/>
              <a:t>so that computers can understand exactly what information you are after.</a:t>
            </a:r>
          </a:p>
        </p:txBody>
      </p:sp>
      <p:pic>
        <p:nvPicPr>
          <p:cNvPr id="15" name="Afbeelding 14" descr="Afbeelding met tekst, schermopname, Lettertype, nummer&#10;&#10;Door AI gegenereerde inhoud is mogelijk onjuist.">
            <a:extLst>
              <a:ext uri="{FF2B5EF4-FFF2-40B4-BE49-F238E27FC236}">
                <a16:creationId xmlns:a16="http://schemas.microsoft.com/office/drawing/2014/main" id="{A0740D21-6982-4659-94F0-08FDDD219FCF}"/>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6215533" y="3649707"/>
            <a:ext cx="2552282" cy="2168434"/>
          </a:xfrm>
          <a:prstGeom prst="rect">
            <a:avLst/>
          </a:prstGeom>
        </p:spPr>
      </p:pic>
      <p:sp>
        <p:nvSpPr>
          <p:cNvPr id="16" name="Tekstvak 15">
            <a:extLst>
              <a:ext uri="{FF2B5EF4-FFF2-40B4-BE49-F238E27FC236}">
                <a16:creationId xmlns:a16="http://schemas.microsoft.com/office/drawing/2014/main" id="{D8BE92BC-3FC7-9441-B1C2-E164187EDAE6}"/>
              </a:ext>
            </a:extLst>
          </p:cNvPr>
          <p:cNvSpPr txBox="1"/>
          <p:nvPr/>
        </p:nvSpPr>
        <p:spPr>
          <a:xfrm>
            <a:off x="3534848" y="5147248"/>
            <a:ext cx="1754006" cy="461665"/>
          </a:xfrm>
          <a:prstGeom prst="rect">
            <a:avLst/>
          </a:prstGeom>
          <a:noFill/>
        </p:spPr>
        <p:txBody>
          <a:bodyPr wrap="square" rtlCol="0">
            <a:spAutoFit/>
          </a:bodyPr>
          <a:lstStyle/>
          <a:p>
            <a:pPr algn="ctr"/>
            <a:r>
              <a:rPr lang="en-GB" sz="2400" b="1" dirty="0">
                <a:solidFill>
                  <a:srgbClr val="009EB0"/>
                </a:solidFill>
                <a:latin typeface="Ink Free" panose="03080402000500000000" pitchFamily="66" charset="0"/>
                <a:cs typeface="Dreaming Outloud Script Pro" panose="020F0502020204030204" pitchFamily="66" charset="0"/>
              </a:rPr>
              <a:t>Facets</a:t>
            </a:r>
          </a:p>
        </p:txBody>
      </p:sp>
      <p:sp>
        <p:nvSpPr>
          <p:cNvPr id="17" name="Vrije vorm: vorm 16">
            <a:extLst>
              <a:ext uri="{FF2B5EF4-FFF2-40B4-BE49-F238E27FC236}">
                <a16:creationId xmlns:a16="http://schemas.microsoft.com/office/drawing/2014/main" id="{42B99CD5-9AEF-36B9-0281-BDF2195BC3DD}"/>
              </a:ext>
            </a:extLst>
          </p:cNvPr>
          <p:cNvSpPr/>
          <p:nvPr/>
        </p:nvSpPr>
        <p:spPr>
          <a:xfrm rot="12093467" flipV="1">
            <a:off x="5345594" y="3900402"/>
            <a:ext cx="776997" cy="1538508"/>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18" name="Vrije vorm: vorm 17">
            <a:extLst>
              <a:ext uri="{FF2B5EF4-FFF2-40B4-BE49-F238E27FC236}">
                <a16:creationId xmlns:a16="http://schemas.microsoft.com/office/drawing/2014/main" id="{AF20F808-08DB-448F-4A8B-C584B462F7FA}"/>
              </a:ext>
            </a:extLst>
          </p:cNvPr>
          <p:cNvSpPr/>
          <p:nvPr/>
        </p:nvSpPr>
        <p:spPr>
          <a:xfrm rot="12093467" flipV="1">
            <a:off x="5233729" y="4756252"/>
            <a:ext cx="1000732" cy="972194"/>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rgbClr val="009EB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19" name="Tekstvak 18">
            <a:extLst>
              <a:ext uri="{FF2B5EF4-FFF2-40B4-BE49-F238E27FC236}">
                <a16:creationId xmlns:a16="http://schemas.microsoft.com/office/drawing/2014/main" id="{BFF86176-2C7C-6447-1CF0-02C67F1368A2}"/>
              </a:ext>
            </a:extLst>
          </p:cNvPr>
          <p:cNvSpPr txBox="1"/>
          <p:nvPr/>
        </p:nvSpPr>
        <p:spPr>
          <a:xfrm>
            <a:off x="9893229" y="3636645"/>
            <a:ext cx="1754006" cy="830997"/>
          </a:xfrm>
          <a:prstGeom prst="rect">
            <a:avLst/>
          </a:prstGeom>
          <a:noFill/>
        </p:spPr>
        <p:txBody>
          <a:bodyPr wrap="square" rtlCol="0">
            <a:spAutoFit/>
          </a:bodyPr>
          <a:lstStyle/>
          <a:p>
            <a:pPr algn="ctr"/>
            <a:r>
              <a:rPr lang="en-GB" sz="2400" b="1" dirty="0">
                <a:solidFill>
                  <a:schemeClr val="accent2"/>
                </a:solidFill>
                <a:latin typeface="Ink Free" panose="03080402000500000000" pitchFamily="66" charset="0"/>
                <a:cs typeface="Dreaming Outloud Script Pro" panose="020F0502020204030204" pitchFamily="66" charset="0"/>
              </a:rPr>
              <a:t>Facet Parameters</a:t>
            </a:r>
          </a:p>
        </p:txBody>
      </p:sp>
      <p:sp>
        <p:nvSpPr>
          <p:cNvPr id="20" name="Vrije vorm: vorm 19">
            <a:extLst>
              <a:ext uri="{FF2B5EF4-FFF2-40B4-BE49-F238E27FC236}">
                <a16:creationId xmlns:a16="http://schemas.microsoft.com/office/drawing/2014/main" id="{F9910B63-BEFD-247D-288E-4701316C6DA2}"/>
              </a:ext>
            </a:extLst>
          </p:cNvPr>
          <p:cNvSpPr/>
          <p:nvPr/>
        </p:nvSpPr>
        <p:spPr>
          <a:xfrm rot="9506533" flipH="1" flipV="1">
            <a:off x="8784686" y="4081991"/>
            <a:ext cx="1156298" cy="340788"/>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21" name="Vrije vorm: vorm 20">
            <a:extLst>
              <a:ext uri="{FF2B5EF4-FFF2-40B4-BE49-F238E27FC236}">
                <a16:creationId xmlns:a16="http://schemas.microsoft.com/office/drawing/2014/main" id="{1338D919-CBE4-0F8B-131D-08BDBB699619}"/>
              </a:ext>
            </a:extLst>
          </p:cNvPr>
          <p:cNvSpPr/>
          <p:nvPr/>
        </p:nvSpPr>
        <p:spPr>
          <a:xfrm rot="9506533" flipH="1">
            <a:off x="8613303" y="4631705"/>
            <a:ext cx="1560555" cy="515106"/>
          </a:xfrm>
          <a:custGeom>
            <a:avLst/>
            <a:gdLst>
              <a:gd name="connsiteX0" fmla="*/ 0 w 1930400"/>
              <a:gd name="connsiteY0" fmla="*/ 0 h 1358900"/>
              <a:gd name="connsiteX1" fmla="*/ 1930400 w 1930400"/>
              <a:gd name="connsiteY1" fmla="*/ 1358900 h 1358900"/>
            </a:gdLst>
            <a:ahLst/>
            <a:cxnLst>
              <a:cxn ang="0">
                <a:pos x="connsiteX0" y="connsiteY0"/>
              </a:cxn>
              <a:cxn ang="0">
                <a:pos x="connsiteX1" y="connsiteY1"/>
              </a:cxn>
            </a:cxnLst>
            <a:rect l="l" t="t" r="r" b="b"/>
            <a:pathLst>
              <a:path w="1930400" h="1358900">
                <a:moveTo>
                  <a:pt x="0" y="0"/>
                </a:moveTo>
                <a:cubicBezTo>
                  <a:pt x="736600" y="589491"/>
                  <a:pt x="1473200" y="1178983"/>
                  <a:pt x="1930400" y="1358900"/>
                </a:cubicBezTo>
              </a:path>
            </a:pathLst>
          </a:cu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GB">
              <a:solidFill>
                <a:schemeClr val="tx1"/>
              </a:solidFill>
            </a:endParaRPr>
          </a:p>
        </p:txBody>
      </p:sp>
      <p:sp>
        <p:nvSpPr>
          <p:cNvPr id="22" name="Rechthoek 21">
            <a:extLst>
              <a:ext uri="{FF2B5EF4-FFF2-40B4-BE49-F238E27FC236}">
                <a16:creationId xmlns:a16="http://schemas.microsoft.com/office/drawing/2014/main" id="{85986019-9FC0-44EA-D05F-0F5845A0D6C8}"/>
              </a:ext>
            </a:extLst>
          </p:cNvPr>
          <p:cNvSpPr/>
          <p:nvPr/>
        </p:nvSpPr>
        <p:spPr>
          <a:xfrm>
            <a:off x="6378069" y="3943350"/>
            <a:ext cx="2387098" cy="177166"/>
          </a:xfrm>
          <a:custGeom>
            <a:avLst/>
            <a:gdLst>
              <a:gd name="csX0" fmla="*/ 0 w 2387098"/>
              <a:gd name="csY0" fmla="*/ 0 h 177166"/>
              <a:gd name="csX1" fmla="*/ 572904 w 2387098"/>
              <a:gd name="csY1" fmla="*/ 0 h 177166"/>
              <a:gd name="csX2" fmla="*/ 1193549 w 2387098"/>
              <a:gd name="csY2" fmla="*/ 0 h 177166"/>
              <a:gd name="csX3" fmla="*/ 1742582 w 2387098"/>
              <a:gd name="csY3" fmla="*/ 0 h 177166"/>
              <a:gd name="csX4" fmla="*/ 2387098 w 2387098"/>
              <a:gd name="csY4" fmla="*/ 0 h 177166"/>
              <a:gd name="csX5" fmla="*/ 2387098 w 2387098"/>
              <a:gd name="csY5" fmla="*/ 177166 h 177166"/>
              <a:gd name="csX6" fmla="*/ 1838065 w 2387098"/>
              <a:gd name="csY6" fmla="*/ 177166 h 177166"/>
              <a:gd name="csX7" fmla="*/ 1265162 w 2387098"/>
              <a:gd name="csY7" fmla="*/ 177166 h 177166"/>
              <a:gd name="csX8" fmla="*/ 692258 w 2387098"/>
              <a:gd name="csY8" fmla="*/ 177166 h 177166"/>
              <a:gd name="csX9" fmla="*/ 0 w 2387098"/>
              <a:gd name="csY9" fmla="*/ 177166 h 177166"/>
              <a:gd name="csX10" fmla="*/ 0 w 2387098"/>
              <a:gd name="csY10" fmla="*/ 0 h 1771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87098" h="177166" extrusionOk="0">
                <a:moveTo>
                  <a:pt x="0" y="0"/>
                </a:moveTo>
                <a:cubicBezTo>
                  <a:pt x="118868" y="-14083"/>
                  <a:pt x="364156" y="-8653"/>
                  <a:pt x="572904" y="0"/>
                </a:cubicBezTo>
                <a:cubicBezTo>
                  <a:pt x="781652" y="8653"/>
                  <a:pt x="992896" y="-14809"/>
                  <a:pt x="1193549" y="0"/>
                </a:cubicBezTo>
                <a:cubicBezTo>
                  <a:pt x="1394203" y="14809"/>
                  <a:pt x="1597945" y="-15754"/>
                  <a:pt x="1742582" y="0"/>
                </a:cubicBezTo>
                <a:cubicBezTo>
                  <a:pt x="1887219" y="15754"/>
                  <a:pt x="2130849" y="-28590"/>
                  <a:pt x="2387098" y="0"/>
                </a:cubicBezTo>
                <a:cubicBezTo>
                  <a:pt x="2380571" y="70129"/>
                  <a:pt x="2383533" y="128657"/>
                  <a:pt x="2387098" y="177166"/>
                </a:cubicBezTo>
                <a:cubicBezTo>
                  <a:pt x="2237863" y="201767"/>
                  <a:pt x="2031992" y="160974"/>
                  <a:pt x="1838065" y="177166"/>
                </a:cubicBezTo>
                <a:cubicBezTo>
                  <a:pt x="1644138" y="193358"/>
                  <a:pt x="1482996" y="197901"/>
                  <a:pt x="1265162" y="177166"/>
                </a:cubicBezTo>
                <a:cubicBezTo>
                  <a:pt x="1047328" y="156431"/>
                  <a:pt x="811170" y="150082"/>
                  <a:pt x="692258" y="177166"/>
                </a:cubicBezTo>
                <a:cubicBezTo>
                  <a:pt x="573346" y="204250"/>
                  <a:pt x="152664" y="146466"/>
                  <a:pt x="0" y="177166"/>
                </a:cubicBezTo>
                <a:cubicBezTo>
                  <a:pt x="5433" y="136269"/>
                  <a:pt x="-3195" y="49464"/>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Rechthoek 22">
            <a:extLst>
              <a:ext uri="{FF2B5EF4-FFF2-40B4-BE49-F238E27FC236}">
                <a16:creationId xmlns:a16="http://schemas.microsoft.com/office/drawing/2014/main" id="{4E68F5FA-EF92-A98C-A0B9-32374E720750}"/>
              </a:ext>
            </a:extLst>
          </p:cNvPr>
          <p:cNvSpPr/>
          <p:nvPr/>
        </p:nvSpPr>
        <p:spPr>
          <a:xfrm>
            <a:off x="6375421" y="4877217"/>
            <a:ext cx="2387098" cy="175007"/>
          </a:xfrm>
          <a:custGeom>
            <a:avLst/>
            <a:gdLst>
              <a:gd name="csX0" fmla="*/ 0 w 2387098"/>
              <a:gd name="csY0" fmla="*/ 0 h 175007"/>
              <a:gd name="csX1" fmla="*/ 572904 w 2387098"/>
              <a:gd name="csY1" fmla="*/ 0 h 175007"/>
              <a:gd name="csX2" fmla="*/ 1193549 w 2387098"/>
              <a:gd name="csY2" fmla="*/ 0 h 175007"/>
              <a:gd name="csX3" fmla="*/ 1742582 w 2387098"/>
              <a:gd name="csY3" fmla="*/ 0 h 175007"/>
              <a:gd name="csX4" fmla="*/ 2387098 w 2387098"/>
              <a:gd name="csY4" fmla="*/ 0 h 175007"/>
              <a:gd name="csX5" fmla="*/ 2387098 w 2387098"/>
              <a:gd name="csY5" fmla="*/ 175007 h 175007"/>
              <a:gd name="csX6" fmla="*/ 1838065 w 2387098"/>
              <a:gd name="csY6" fmla="*/ 175007 h 175007"/>
              <a:gd name="csX7" fmla="*/ 1265162 w 2387098"/>
              <a:gd name="csY7" fmla="*/ 175007 h 175007"/>
              <a:gd name="csX8" fmla="*/ 692258 w 2387098"/>
              <a:gd name="csY8" fmla="*/ 175007 h 175007"/>
              <a:gd name="csX9" fmla="*/ 0 w 2387098"/>
              <a:gd name="csY9" fmla="*/ 175007 h 175007"/>
              <a:gd name="csX10" fmla="*/ 0 w 2387098"/>
              <a:gd name="csY10" fmla="*/ 0 h 17500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87098" h="175007" extrusionOk="0">
                <a:moveTo>
                  <a:pt x="0" y="0"/>
                </a:moveTo>
                <a:cubicBezTo>
                  <a:pt x="118868" y="-14083"/>
                  <a:pt x="364156" y="-8653"/>
                  <a:pt x="572904" y="0"/>
                </a:cubicBezTo>
                <a:cubicBezTo>
                  <a:pt x="781652" y="8653"/>
                  <a:pt x="992896" y="-14809"/>
                  <a:pt x="1193549" y="0"/>
                </a:cubicBezTo>
                <a:cubicBezTo>
                  <a:pt x="1394203" y="14809"/>
                  <a:pt x="1597945" y="-15754"/>
                  <a:pt x="1742582" y="0"/>
                </a:cubicBezTo>
                <a:cubicBezTo>
                  <a:pt x="1887219" y="15754"/>
                  <a:pt x="2130849" y="-28590"/>
                  <a:pt x="2387098" y="0"/>
                </a:cubicBezTo>
                <a:cubicBezTo>
                  <a:pt x="2385624" y="43109"/>
                  <a:pt x="2382566" y="128708"/>
                  <a:pt x="2387098" y="175007"/>
                </a:cubicBezTo>
                <a:cubicBezTo>
                  <a:pt x="2237863" y="199608"/>
                  <a:pt x="2031992" y="158815"/>
                  <a:pt x="1838065" y="175007"/>
                </a:cubicBezTo>
                <a:cubicBezTo>
                  <a:pt x="1644138" y="191199"/>
                  <a:pt x="1482996" y="195742"/>
                  <a:pt x="1265162" y="175007"/>
                </a:cubicBezTo>
                <a:cubicBezTo>
                  <a:pt x="1047328" y="154272"/>
                  <a:pt x="811170" y="147923"/>
                  <a:pt x="692258" y="175007"/>
                </a:cubicBezTo>
                <a:cubicBezTo>
                  <a:pt x="573346" y="202091"/>
                  <a:pt x="152664" y="144307"/>
                  <a:pt x="0" y="175007"/>
                </a:cubicBezTo>
                <a:cubicBezTo>
                  <a:pt x="-4840" y="103797"/>
                  <a:pt x="105" y="64982"/>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 name="Rechthoek 23">
            <a:extLst>
              <a:ext uri="{FF2B5EF4-FFF2-40B4-BE49-F238E27FC236}">
                <a16:creationId xmlns:a16="http://schemas.microsoft.com/office/drawing/2014/main" id="{6BC8AF4E-9F78-BE7B-4618-D888EE6FD2FC}"/>
              </a:ext>
            </a:extLst>
          </p:cNvPr>
          <p:cNvSpPr/>
          <p:nvPr/>
        </p:nvSpPr>
        <p:spPr>
          <a:xfrm>
            <a:off x="6527949" y="4188009"/>
            <a:ext cx="2237218" cy="175007"/>
          </a:xfrm>
          <a:custGeom>
            <a:avLst/>
            <a:gdLst>
              <a:gd name="csX0" fmla="*/ 0 w 2237218"/>
              <a:gd name="csY0" fmla="*/ 0 h 175007"/>
              <a:gd name="csX1" fmla="*/ 536932 w 2237218"/>
              <a:gd name="csY1" fmla="*/ 0 h 175007"/>
              <a:gd name="csX2" fmla="*/ 1118609 w 2237218"/>
              <a:gd name="csY2" fmla="*/ 0 h 175007"/>
              <a:gd name="csX3" fmla="*/ 1633169 w 2237218"/>
              <a:gd name="csY3" fmla="*/ 0 h 175007"/>
              <a:gd name="csX4" fmla="*/ 2237218 w 2237218"/>
              <a:gd name="csY4" fmla="*/ 0 h 175007"/>
              <a:gd name="csX5" fmla="*/ 2237218 w 2237218"/>
              <a:gd name="csY5" fmla="*/ 175007 h 175007"/>
              <a:gd name="csX6" fmla="*/ 1722658 w 2237218"/>
              <a:gd name="csY6" fmla="*/ 175007 h 175007"/>
              <a:gd name="csX7" fmla="*/ 1185726 w 2237218"/>
              <a:gd name="csY7" fmla="*/ 175007 h 175007"/>
              <a:gd name="csX8" fmla="*/ 648793 w 2237218"/>
              <a:gd name="csY8" fmla="*/ 175007 h 175007"/>
              <a:gd name="csX9" fmla="*/ 0 w 2237218"/>
              <a:gd name="csY9" fmla="*/ 175007 h 175007"/>
              <a:gd name="csX10" fmla="*/ 0 w 2237218"/>
              <a:gd name="csY10" fmla="*/ 0 h 17500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237218" h="175007" extrusionOk="0">
                <a:moveTo>
                  <a:pt x="0" y="0"/>
                </a:moveTo>
                <a:cubicBezTo>
                  <a:pt x="209449" y="13590"/>
                  <a:pt x="378799" y="2613"/>
                  <a:pt x="536932" y="0"/>
                </a:cubicBezTo>
                <a:cubicBezTo>
                  <a:pt x="695065" y="-2613"/>
                  <a:pt x="963798" y="25976"/>
                  <a:pt x="1118609" y="0"/>
                </a:cubicBezTo>
                <a:cubicBezTo>
                  <a:pt x="1273420" y="-25976"/>
                  <a:pt x="1442185" y="-22538"/>
                  <a:pt x="1633169" y="0"/>
                </a:cubicBezTo>
                <a:cubicBezTo>
                  <a:pt x="1824153" y="22538"/>
                  <a:pt x="1944094" y="-9087"/>
                  <a:pt x="2237218" y="0"/>
                </a:cubicBezTo>
                <a:cubicBezTo>
                  <a:pt x="2235744" y="43109"/>
                  <a:pt x="2232686" y="128708"/>
                  <a:pt x="2237218" y="175007"/>
                </a:cubicBezTo>
                <a:cubicBezTo>
                  <a:pt x="2058398" y="171413"/>
                  <a:pt x="1839766" y="181523"/>
                  <a:pt x="1722658" y="175007"/>
                </a:cubicBezTo>
                <a:cubicBezTo>
                  <a:pt x="1605550" y="168491"/>
                  <a:pt x="1321059" y="185565"/>
                  <a:pt x="1185726" y="175007"/>
                </a:cubicBezTo>
                <a:cubicBezTo>
                  <a:pt x="1050393" y="164449"/>
                  <a:pt x="885685" y="152092"/>
                  <a:pt x="648793" y="175007"/>
                </a:cubicBezTo>
                <a:cubicBezTo>
                  <a:pt x="411901" y="197922"/>
                  <a:pt x="276255" y="157830"/>
                  <a:pt x="0" y="175007"/>
                </a:cubicBezTo>
                <a:cubicBezTo>
                  <a:pt x="-4840" y="103797"/>
                  <a:pt x="105" y="64982"/>
                  <a:pt x="0" y="0"/>
                </a:cubicBezTo>
                <a:close/>
              </a:path>
            </a:pathLst>
          </a:custGeom>
          <a:noFill/>
          <a:ln w="28575">
            <a:solidFill>
              <a:schemeClr val="accent2"/>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5" name="Rechthoek 24">
            <a:extLst>
              <a:ext uri="{FF2B5EF4-FFF2-40B4-BE49-F238E27FC236}">
                <a16:creationId xmlns:a16="http://schemas.microsoft.com/office/drawing/2014/main" id="{4F051B4C-3F9E-9A49-85F4-340757010488}"/>
              </a:ext>
            </a:extLst>
          </p:cNvPr>
          <p:cNvSpPr/>
          <p:nvPr/>
        </p:nvSpPr>
        <p:spPr>
          <a:xfrm>
            <a:off x="6525301" y="5100667"/>
            <a:ext cx="2237218" cy="640133"/>
          </a:xfrm>
          <a:custGeom>
            <a:avLst/>
            <a:gdLst>
              <a:gd name="csX0" fmla="*/ 0 w 2237218"/>
              <a:gd name="csY0" fmla="*/ 0 h 640133"/>
              <a:gd name="csX1" fmla="*/ 536932 w 2237218"/>
              <a:gd name="csY1" fmla="*/ 0 h 640133"/>
              <a:gd name="csX2" fmla="*/ 1118609 w 2237218"/>
              <a:gd name="csY2" fmla="*/ 0 h 640133"/>
              <a:gd name="csX3" fmla="*/ 1633169 w 2237218"/>
              <a:gd name="csY3" fmla="*/ 0 h 640133"/>
              <a:gd name="csX4" fmla="*/ 2237218 w 2237218"/>
              <a:gd name="csY4" fmla="*/ 0 h 640133"/>
              <a:gd name="csX5" fmla="*/ 2237218 w 2237218"/>
              <a:gd name="csY5" fmla="*/ 640133 h 640133"/>
              <a:gd name="csX6" fmla="*/ 1722658 w 2237218"/>
              <a:gd name="csY6" fmla="*/ 640133 h 640133"/>
              <a:gd name="csX7" fmla="*/ 1185726 w 2237218"/>
              <a:gd name="csY7" fmla="*/ 640133 h 640133"/>
              <a:gd name="csX8" fmla="*/ 648793 w 2237218"/>
              <a:gd name="csY8" fmla="*/ 640133 h 640133"/>
              <a:gd name="csX9" fmla="*/ 0 w 2237218"/>
              <a:gd name="csY9" fmla="*/ 640133 h 640133"/>
              <a:gd name="csX10" fmla="*/ 0 w 2237218"/>
              <a:gd name="csY10" fmla="*/ 0 h 6401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237218" h="640133" extrusionOk="0">
                <a:moveTo>
                  <a:pt x="0" y="0"/>
                </a:moveTo>
                <a:cubicBezTo>
                  <a:pt x="209449" y="13590"/>
                  <a:pt x="378799" y="2613"/>
                  <a:pt x="536932" y="0"/>
                </a:cubicBezTo>
                <a:cubicBezTo>
                  <a:pt x="695065" y="-2613"/>
                  <a:pt x="963798" y="25976"/>
                  <a:pt x="1118609" y="0"/>
                </a:cubicBezTo>
                <a:cubicBezTo>
                  <a:pt x="1273420" y="-25976"/>
                  <a:pt x="1442185" y="-22538"/>
                  <a:pt x="1633169" y="0"/>
                </a:cubicBezTo>
                <a:cubicBezTo>
                  <a:pt x="1824153" y="22538"/>
                  <a:pt x="1944094" y="-9087"/>
                  <a:pt x="2237218" y="0"/>
                </a:cubicBezTo>
                <a:cubicBezTo>
                  <a:pt x="2230409" y="269371"/>
                  <a:pt x="2228931" y="354063"/>
                  <a:pt x="2237218" y="640133"/>
                </a:cubicBezTo>
                <a:cubicBezTo>
                  <a:pt x="2058398" y="636539"/>
                  <a:pt x="1839766" y="646649"/>
                  <a:pt x="1722658" y="640133"/>
                </a:cubicBezTo>
                <a:cubicBezTo>
                  <a:pt x="1605550" y="633617"/>
                  <a:pt x="1321059" y="650691"/>
                  <a:pt x="1185726" y="640133"/>
                </a:cubicBezTo>
                <a:cubicBezTo>
                  <a:pt x="1050393" y="629575"/>
                  <a:pt x="885685" y="617218"/>
                  <a:pt x="648793" y="640133"/>
                </a:cubicBezTo>
                <a:cubicBezTo>
                  <a:pt x="411901" y="663048"/>
                  <a:pt x="276255" y="622956"/>
                  <a:pt x="0" y="640133"/>
                </a:cubicBezTo>
                <a:cubicBezTo>
                  <a:pt x="29936" y="397963"/>
                  <a:pt x="12871" y="211878"/>
                  <a:pt x="0" y="0"/>
                </a:cubicBezTo>
                <a:close/>
              </a:path>
            </a:pathLst>
          </a:custGeom>
          <a:noFill/>
          <a:ln w="28575">
            <a:solidFill>
              <a:schemeClr val="accent2"/>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5005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p:bldP spid="20" grpId="0" animBg="1"/>
      <p:bldP spid="21" grpId="0" animBg="1"/>
      <p:bldP spid="22" grpId="0" animBg="1"/>
      <p:bldP spid="23" grpId="0" animBg="1"/>
      <p:bldP spid="24"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01651-7C23-2A84-1EBD-1A1FA11273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3D27A0-743D-10D9-3CA5-0FC123135583}"/>
              </a:ext>
            </a:extLst>
          </p:cNvPr>
          <p:cNvSpPr>
            <a:spLocks noGrp="1"/>
          </p:cNvSpPr>
          <p:nvPr>
            <p:ph type="title"/>
          </p:nvPr>
        </p:nvSpPr>
        <p:spPr/>
        <p:txBody>
          <a:bodyPr/>
          <a:lstStyle/>
          <a:p>
            <a:r>
              <a:rPr lang="nl-BE" dirty="0"/>
              <a:t>IDS </a:t>
            </a:r>
            <a:r>
              <a:rPr lang="nl-BE" dirty="0" err="1"/>
              <a:t>Structure</a:t>
            </a:r>
            <a:r>
              <a:rPr lang="nl-BE" dirty="0"/>
              <a:t> | </a:t>
            </a:r>
            <a:r>
              <a:rPr lang="nl-BE" dirty="0" err="1"/>
              <a:t>Facets</a:t>
            </a:r>
            <a:endParaRPr lang="nl-BE" dirty="0"/>
          </a:p>
        </p:txBody>
      </p:sp>
      <p:sp>
        <p:nvSpPr>
          <p:cNvPr id="3" name="Tijdelijke aanduiding voor dianummer 2">
            <a:extLst>
              <a:ext uri="{FF2B5EF4-FFF2-40B4-BE49-F238E27FC236}">
                <a16:creationId xmlns:a16="http://schemas.microsoft.com/office/drawing/2014/main" id="{F9C00678-FD72-F82B-FA4E-2ADFA41B25B5}"/>
              </a:ext>
            </a:extLst>
          </p:cNvPr>
          <p:cNvSpPr>
            <a:spLocks noGrp="1"/>
          </p:cNvSpPr>
          <p:nvPr>
            <p:ph type="sldNum" sz="quarter" idx="10"/>
          </p:nvPr>
        </p:nvSpPr>
        <p:spPr/>
        <p:txBody>
          <a:bodyPr/>
          <a:lstStyle/>
          <a:p>
            <a:fld id="{70C12960-6E85-460F-B6E3-5B82CB31AF3D}" type="slidenum">
              <a:rPr lang="en-US" smtClean="0"/>
              <a:pPr/>
              <a:t>4</a:t>
            </a:fld>
            <a:endParaRPr lang="en-US" sz="1400" dirty="0"/>
          </a:p>
        </p:txBody>
      </p:sp>
      <p:pic>
        <p:nvPicPr>
          <p:cNvPr id="7" name="Afbeelding 6" descr="Afbeelding met tekst, schermopname, nummer, Lettertype&#10;&#10;Door AI gegenereerde inhoud is mogelijk onjuist.">
            <a:extLst>
              <a:ext uri="{FF2B5EF4-FFF2-40B4-BE49-F238E27FC236}">
                <a16:creationId xmlns:a16="http://schemas.microsoft.com/office/drawing/2014/main" id="{E3DB3A27-5D56-0B6C-D097-B3E692E666BE}"/>
              </a:ext>
            </a:extLst>
          </p:cNvPr>
          <p:cNvPicPr>
            <a:picLocks noChangeAspect="1"/>
          </p:cNvPicPr>
          <p:nvPr/>
        </p:nvPicPr>
        <p:blipFill>
          <a:blip r:embed="rId2" cstate="email">
            <a:extLst>
              <a:ext uri="{28A0092B-C50C-407E-A947-70E740481C1C}">
                <a14:useLocalDpi xmlns:a14="http://schemas.microsoft.com/office/drawing/2010/main"/>
              </a:ext>
            </a:extLst>
          </a:blip>
          <a:srcRect t="17223" b="31388"/>
          <a:stretch>
            <a:fillRect/>
          </a:stretch>
        </p:blipFill>
        <p:spPr>
          <a:xfrm>
            <a:off x="2080289" y="2219325"/>
            <a:ext cx="8031422" cy="3524250"/>
          </a:xfrm>
          <a:prstGeom prst="rect">
            <a:avLst/>
          </a:prstGeom>
        </p:spPr>
      </p:pic>
      <p:sp>
        <p:nvSpPr>
          <p:cNvPr id="12" name="Rechthoek 11">
            <a:extLst>
              <a:ext uri="{FF2B5EF4-FFF2-40B4-BE49-F238E27FC236}">
                <a16:creationId xmlns:a16="http://schemas.microsoft.com/office/drawing/2014/main" id="{A8C28C2A-13C1-FAF7-358A-1512E5808150}"/>
              </a:ext>
            </a:extLst>
          </p:cNvPr>
          <p:cNvSpPr/>
          <p:nvPr/>
        </p:nvSpPr>
        <p:spPr>
          <a:xfrm>
            <a:off x="2080289" y="2543175"/>
            <a:ext cx="1043911" cy="3200400"/>
          </a:xfrm>
          <a:custGeom>
            <a:avLst/>
            <a:gdLst>
              <a:gd name="csX0" fmla="*/ 0 w 1043911"/>
              <a:gd name="csY0" fmla="*/ 0 h 3200400"/>
              <a:gd name="csX1" fmla="*/ 511516 w 1043911"/>
              <a:gd name="csY1" fmla="*/ 0 h 3200400"/>
              <a:gd name="csX2" fmla="*/ 1043911 w 1043911"/>
              <a:gd name="csY2" fmla="*/ 0 h 3200400"/>
              <a:gd name="csX3" fmla="*/ 1043911 w 1043911"/>
              <a:gd name="csY3" fmla="*/ 576072 h 3200400"/>
              <a:gd name="csX4" fmla="*/ 1043911 w 1043911"/>
              <a:gd name="csY4" fmla="*/ 1216152 h 3200400"/>
              <a:gd name="csX5" fmla="*/ 1043911 w 1043911"/>
              <a:gd name="csY5" fmla="*/ 1760220 h 3200400"/>
              <a:gd name="csX6" fmla="*/ 1043911 w 1043911"/>
              <a:gd name="csY6" fmla="*/ 2336292 h 3200400"/>
              <a:gd name="csX7" fmla="*/ 1043911 w 1043911"/>
              <a:gd name="csY7" fmla="*/ 3200400 h 3200400"/>
              <a:gd name="csX8" fmla="*/ 521956 w 1043911"/>
              <a:gd name="csY8" fmla="*/ 3200400 h 3200400"/>
              <a:gd name="csX9" fmla="*/ 0 w 1043911"/>
              <a:gd name="csY9" fmla="*/ 3200400 h 3200400"/>
              <a:gd name="csX10" fmla="*/ 0 w 1043911"/>
              <a:gd name="csY10" fmla="*/ 2592324 h 3200400"/>
              <a:gd name="csX11" fmla="*/ 0 w 1043911"/>
              <a:gd name="csY11" fmla="*/ 2048256 h 3200400"/>
              <a:gd name="csX12" fmla="*/ 0 w 1043911"/>
              <a:gd name="csY12" fmla="*/ 1376172 h 3200400"/>
              <a:gd name="csX13" fmla="*/ 0 w 1043911"/>
              <a:gd name="csY13" fmla="*/ 736092 h 3200400"/>
              <a:gd name="csX14" fmla="*/ 0 w 1043911"/>
              <a:gd name="csY14" fmla="*/ 0 h 32004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1043911" h="3200400" extrusionOk="0">
                <a:moveTo>
                  <a:pt x="0" y="0"/>
                </a:moveTo>
                <a:cubicBezTo>
                  <a:pt x="247302" y="-428"/>
                  <a:pt x="294145" y="340"/>
                  <a:pt x="511516" y="0"/>
                </a:cubicBezTo>
                <a:cubicBezTo>
                  <a:pt x="728887" y="-340"/>
                  <a:pt x="825290" y="5406"/>
                  <a:pt x="1043911" y="0"/>
                </a:cubicBezTo>
                <a:cubicBezTo>
                  <a:pt x="1031542" y="190361"/>
                  <a:pt x="1046763" y="429621"/>
                  <a:pt x="1043911" y="576072"/>
                </a:cubicBezTo>
                <a:cubicBezTo>
                  <a:pt x="1041059" y="722523"/>
                  <a:pt x="1067511" y="952518"/>
                  <a:pt x="1043911" y="1216152"/>
                </a:cubicBezTo>
                <a:cubicBezTo>
                  <a:pt x="1020311" y="1479786"/>
                  <a:pt x="1063810" y="1510640"/>
                  <a:pt x="1043911" y="1760220"/>
                </a:cubicBezTo>
                <a:cubicBezTo>
                  <a:pt x="1024012" y="2009800"/>
                  <a:pt x="1050271" y="2057792"/>
                  <a:pt x="1043911" y="2336292"/>
                </a:cubicBezTo>
                <a:cubicBezTo>
                  <a:pt x="1037551" y="2614792"/>
                  <a:pt x="1023858" y="2858216"/>
                  <a:pt x="1043911" y="3200400"/>
                </a:cubicBezTo>
                <a:cubicBezTo>
                  <a:pt x="881124" y="3177434"/>
                  <a:pt x="685029" y="3222073"/>
                  <a:pt x="521956" y="3200400"/>
                </a:cubicBezTo>
                <a:cubicBezTo>
                  <a:pt x="358884" y="3178727"/>
                  <a:pt x="171850" y="3223790"/>
                  <a:pt x="0" y="3200400"/>
                </a:cubicBezTo>
                <a:cubicBezTo>
                  <a:pt x="12078" y="3071519"/>
                  <a:pt x="-8978" y="2871872"/>
                  <a:pt x="0" y="2592324"/>
                </a:cubicBezTo>
                <a:cubicBezTo>
                  <a:pt x="8978" y="2312776"/>
                  <a:pt x="17197" y="2202420"/>
                  <a:pt x="0" y="2048256"/>
                </a:cubicBezTo>
                <a:cubicBezTo>
                  <a:pt x="-17197" y="1894092"/>
                  <a:pt x="-24261" y="1614222"/>
                  <a:pt x="0" y="1376172"/>
                </a:cubicBezTo>
                <a:cubicBezTo>
                  <a:pt x="24261" y="1138122"/>
                  <a:pt x="-4351" y="880689"/>
                  <a:pt x="0" y="736092"/>
                </a:cubicBezTo>
                <a:cubicBezTo>
                  <a:pt x="4351" y="591495"/>
                  <a:pt x="36246" y="356619"/>
                  <a:pt x="0" y="0"/>
                </a:cubicBezTo>
                <a:close/>
              </a:path>
            </a:pathLst>
          </a:custGeom>
          <a:noFill/>
          <a:ln w="28575">
            <a:solidFill>
              <a:srgbClr val="0F9EB0"/>
            </a:solidFill>
            <a:extLst>
              <a:ext uri="{C807C97D-BFC1-408E-A445-0C87EB9F89A2}">
                <ask:lineSketchStyleProps xmlns:ask="http://schemas.microsoft.com/office/drawing/2018/sketchyshapes" sd="357899831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Tekstvak 12">
            <a:extLst>
              <a:ext uri="{FF2B5EF4-FFF2-40B4-BE49-F238E27FC236}">
                <a16:creationId xmlns:a16="http://schemas.microsoft.com/office/drawing/2014/main" id="{AE0AC1A6-35D3-A36E-E8FD-F26622B06981}"/>
              </a:ext>
            </a:extLst>
          </p:cNvPr>
          <p:cNvSpPr txBox="1"/>
          <p:nvPr/>
        </p:nvSpPr>
        <p:spPr>
          <a:xfrm>
            <a:off x="4015711" y="5664135"/>
            <a:ext cx="6096000" cy="276999"/>
          </a:xfrm>
          <a:prstGeom prst="rect">
            <a:avLst/>
          </a:prstGeom>
          <a:noFill/>
        </p:spPr>
        <p:txBody>
          <a:bodyPr wrap="square">
            <a:spAutoFit/>
          </a:bodyPr>
          <a:lstStyle/>
          <a:p>
            <a:pPr algn="r"/>
            <a:r>
              <a:rPr lang="en-US" sz="1200" dirty="0"/>
              <a:t>© </a:t>
            </a:r>
            <a:r>
              <a:rPr lang="en-US" sz="1200" dirty="0" err="1"/>
              <a:t>buildingSMART</a:t>
            </a:r>
            <a:r>
              <a:rPr lang="en-US" sz="1200" dirty="0"/>
              <a:t> International – IDS User Manual (GitHub), CC BY-ND 4.0.</a:t>
            </a:r>
            <a:endParaRPr lang="nl-BE" sz="1200" dirty="0"/>
          </a:p>
        </p:txBody>
      </p:sp>
      <p:sp>
        <p:nvSpPr>
          <p:cNvPr id="14" name="Tijdelijke aanduiding voor inhoud 3">
            <a:extLst>
              <a:ext uri="{FF2B5EF4-FFF2-40B4-BE49-F238E27FC236}">
                <a16:creationId xmlns:a16="http://schemas.microsoft.com/office/drawing/2014/main" id="{9A1E0CA8-3BDC-8345-134A-E1FA3F047DE7}"/>
              </a:ext>
            </a:extLst>
          </p:cNvPr>
          <p:cNvSpPr>
            <a:spLocks noGrp="1"/>
          </p:cNvSpPr>
          <p:nvPr>
            <p:ph idx="1"/>
          </p:nvPr>
        </p:nvSpPr>
        <p:spPr>
          <a:xfrm>
            <a:off x="640080" y="1526875"/>
            <a:ext cx="10890928" cy="4641012"/>
          </a:xfrm>
        </p:spPr>
        <p:txBody>
          <a:bodyPr>
            <a:normAutofit/>
          </a:bodyPr>
          <a:lstStyle/>
          <a:p>
            <a:r>
              <a:rPr lang="en-US" dirty="0">
                <a:latin typeface="Open Sans Light" pitchFamily="2" charset="0"/>
                <a:ea typeface="Open Sans Light" pitchFamily="2" charset="0"/>
                <a:cs typeface="Open Sans Light" pitchFamily="2" charset="0"/>
              </a:rPr>
              <a:t>There are </a:t>
            </a:r>
            <a:r>
              <a:rPr lang="en-US" dirty="0"/>
              <a:t>six different </a:t>
            </a:r>
            <a:r>
              <a:rPr lang="en-US" b="1" dirty="0"/>
              <a:t>Facets</a:t>
            </a:r>
            <a:r>
              <a:rPr lang="en-US" dirty="0"/>
              <a:t> </a:t>
            </a:r>
            <a:r>
              <a:rPr lang="en-US" dirty="0">
                <a:latin typeface="Open Sans Light" pitchFamily="2" charset="0"/>
                <a:ea typeface="Open Sans Light" pitchFamily="2" charset="0"/>
                <a:cs typeface="Open Sans Light" pitchFamily="2" charset="0"/>
              </a:rPr>
              <a:t>of information:</a:t>
            </a:r>
          </a:p>
        </p:txBody>
      </p:sp>
    </p:spTree>
    <p:extLst>
      <p:ext uri="{BB962C8B-B14F-4D97-AF65-F5344CB8AC3E}">
        <p14:creationId xmlns:p14="http://schemas.microsoft.com/office/powerpoint/2010/main" val="83681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07EDF-CBC7-FB7B-EB7C-CF6065520135}"/>
            </a:ext>
          </a:extLst>
        </p:cNvPr>
        <p:cNvGrpSpPr/>
        <p:nvPr/>
      </p:nvGrpSpPr>
      <p:grpSpPr>
        <a:xfrm>
          <a:off x="0" y="0"/>
          <a:ext cx="0" cy="0"/>
          <a:chOff x="0" y="0"/>
          <a:chExt cx="0" cy="0"/>
        </a:xfrm>
      </p:grpSpPr>
      <p:sp>
        <p:nvSpPr>
          <p:cNvPr id="14" name="Tijdelijke aanduiding voor inhoud 3">
            <a:extLst>
              <a:ext uri="{FF2B5EF4-FFF2-40B4-BE49-F238E27FC236}">
                <a16:creationId xmlns:a16="http://schemas.microsoft.com/office/drawing/2014/main" id="{E1685AA8-4AC5-A82E-A269-980DDBFD91BB}"/>
              </a:ext>
            </a:extLst>
          </p:cNvPr>
          <p:cNvSpPr>
            <a:spLocks noGrp="1"/>
          </p:cNvSpPr>
          <p:nvPr>
            <p:ph idx="1"/>
          </p:nvPr>
        </p:nvSpPr>
        <p:spPr>
          <a:xfrm>
            <a:off x="640080" y="1526875"/>
            <a:ext cx="10890928" cy="4641012"/>
          </a:xfrm>
        </p:spPr>
        <p:txBody>
          <a:bodyPr>
            <a:normAutofit/>
          </a:bodyPr>
          <a:lstStyle/>
          <a:p>
            <a:pPr lvl="2">
              <a:spcAft>
                <a:spcPts val="1800"/>
              </a:spcAft>
            </a:pPr>
            <a:r>
              <a:rPr lang="en-US" sz="1800" dirty="0"/>
              <a:t>This facet either identifies </a:t>
            </a:r>
            <a:r>
              <a:rPr lang="en-US" sz="1800" dirty="0">
                <a:latin typeface="Open Sans bold" pitchFamily="2" charset="0"/>
                <a:ea typeface="Open Sans bold" pitchFamily="2" charset="0"/>
                <a:cs typeface="Open Sans bold" pitchFamily="2" charset="0"/>
              </a:rPr>
              <a:t>objects that are part-of another</a:t>
            </a:r>
            <a:r>
              <a:rPr lang="en-US" sz="1800" dirty="0"/>
              <a:t> (applicability), or require that they are (requirement), </a:t>
            </a:r>
            <a:r>
              <a:rPr lang="nl-BE" sz="1800" dirty="0"/>
              <a:t>in </a:t>
            </a:r>
            <a:r>
              <a:rPr lang="nl-BE" sz="1800" dirty="0" err="1"/>
              <a:t>particular</a:t>
            </a:r>
            <a:r>
              <a:rPr lang="nl-BE" sz="1800" dirty="0"/>
              <a:t> </a:t>
            </a:r>
            <a:r>
              <a:rPr lang="nl-BE" sz="1800" dirty="0" err="1">
                <a:latin typeface="Open Sans bold" pitchFamily="2" charset="0"/>
                <a:ea typeface="Open Sans bold" pitchFamily="2" charset="0"/>
                <a:cs typeface="Open Sans bold" pitchFamily="2" charset="0"/>
              </a:rPr>
              <a:t>the</a:t>
            </a:r>
            <a:r>
              <a:rPr lang="nl-BE" sz="1800" dirty="0">
                <a:latin typeface="Open Sans bold" pitchFamily="2" charset="0"/>
                <a:ea typeface="Open Sans bold" pitchFamily="2" charset="0"/>
                <a:cs typeface="Open Sans bold" pitchFamily="2" charset="0"/>
              </a:rPr>
              <a:t> </a:t>
            </a:r>
            <a:r>
              <a:rPr lang="nl-BE" sz="1800" dirty="0" err="1">
                <a:latin typeface="Open Sans bold" pitchFamily="2" charset="0"/>
                <a:ea typeface="Open Sans bold" pitchFamily="2" charset="0"/>
                <a:cs typeface="Open Sans bold" pitchFamily="2" charset="0"/>
              </a:rPr>
              <a:t>relationships</a:t>
            </a:r>
            <a:r>
              <a:rPr lang="nl-BE" sz="1800" dirty="0"/>
              <a:t>.</a:t>
            </a:r>
            <a:endParaRPr lang="en-US" sz="1800" dirty="0"/>
          </a:p>
          <a:p>
            <a:pPr lvl="3"/>
            <a:r>
              <a:rPr lang="en-US" sz="1800" dirty="0"/>
              <a:t>The </a:t>
            </a:r>
            <a:r>
              <a:rPr lang="en-US" sz="1800" dirty="0">
                <a:latin typeface="Open Sans bold" pitchFamily="2" charset="0"/>
                <a:ea typeface="Open Sans bold" pitchFamily="2" charset="0"/>
                <a:cs typeface="Open Sans bold" pitchFamily="2" charset="0"/>
              </a:rPr>
              <a:t>IFCRELAGGREGATES</a:t>
            </a:r>
            <a:r>
              <a:rPr lang="en-US" sz="1800" dirty="0"/>
              <a:t> relationship describes how multiple smaller sub-objects can be aggregated into a single bigger object</a:t>
            </a:r>
          </a:p>
          <a:p>
            <a:pPr lvl="3"/>
            <a:r>
              <a:rPr lang="en-US" sz="1800" dirty="0"/>
              <a:t> The </a:t>
            </a:r>
            <a:r>
              <a:rPr lang="en-US" sz="1800" dirty="0">
                <a:latin typeface="Open Sans bold" pitchFamily="2" charset="0"/>
                <a:ea typeface="Open Sans bold" pitchFamily="2" charset="0"/>
                <a:cs typeface="Open Sans bold" pitchFamily="2" charset="0"/>
              </a:rPr>
              <a:t>IFCRELASSIGNSTOGROUP </a:t>
            </a:r>
            <a:r>
              <a:rPr lang="en-US" sz="1800" dirty="0"/>
              <a:t>relationship describes how multiple objects can be grouped into a collection of objects any use-case</a:t>
            </a:r>
          </a:p>
          <a:p>
            <a:pPr lvl="3"/>
            <a:r>
              <a:rPr lang="en-US" sz="1800" dirty="0"/>
              <a:t>The </a:t>
            </a:r>
            <a:r>
              <a:rPr lang="en-US" sz="1800" dirty="0">
                <a:latin typeface="Open Sans bold" pitchFamily="2" charset="0"/>
                <a:ea typeface="Open Sans bold" pitchFamily="2" charset="0"/>
                <a:cs typeface="Open Sans bold" pitchFamily="2" charset="0"/>
              </a:rPr>
              <a:t>IFCRELCONTAINEDINSPATIALSTRUCTURE</a:t>
            </a:r>
            <a:r>
              <a:rPr lang="en-US" sz="1800" dirty="0"/>
              <a:t> relationship describes how multiple objects can be located in a particular location</a:t>
            </a:r>
          </a:p>
          <a:p>
            <a:pPr lvl="3"/>
            <a:r>
              <a:rPr lang="en-US" sz="1800" dirty="0"/>
              <a:t>The </a:t>
            </a:r>
            <a:r>
              <a:rPr lang="en-US" sz="1800" dirty="0">
                <a:latin typeface="Open Sans bold" pitchFamily="2" charset="0"/>
                <a:ea typeface="Open Sans bold" pitchFamily="2" charset="0"/>
                <a:cs typeface="Open Sans bold" pitchFamily="2" charset="0"/>
              </a:rPr>
              <a:t>IFCRELNESTS</a:t>
            </a:r>
            <a:r>
              <a:rPr lang="en-US" sz="1800" dirty="0"/>
              <a:t> relationship describes how a physical object may be connected to a larger host object, typically through a physical connection such as a pre-drilled hole or connection terminal. When the host moves, the attached nested objects move with it.</a:t>
            </a:r>
          </a:p>
          <a:p>
            <a:pPr lvl="3"/>
            <a:r>
              <a:rPr lang="en-US" sz="1800" dirty="0"/>
              <a:t>The </a:t>
            </a:r>
            <a:r>
              <a:rPr lang="en-US" sz="1800" dirty="0">
                <a:latin typeface="Open Sans bold" pitchFamily="2" charset="0"/>
                <a:ea typeface="Open Sans bold" pitchFamily="2" charset="0"/>
                <a:cs typeface="Open Sans bold" pitchFamily="2" charset="0"/>
              </a:rPr>
              <a:t>IFCRELVOIDSELEMENT </a:t>
            </a:r>
            <a:r>
              <a:rPr lang="en-US" sz="1800" dirty="0"/>
              <a:t>relationship describes how a void belongs to an element.</a:t>
            </a:r>
          </a:p>
          <a:p>
            <a:pPr lvl="3"/>
            <a:r>
              <a:rPr lang="en-US" sz="1800" dirty="0"/>
              <a:t>The </a:t>
            </a:r>
            <a:r>
              <a:rPr lang="en-US" sz="1800" dirty="0">
                <a:latin typeface="Open Sans bold" pitchFamily="2" charset="0"/>
                <a:ea typeface="Open Sans bold" pitchFamily="2" charset="0"/>
                <a:cs typeface="Open Sans bold" pitchFamily="2" charset="0"/>
              </a:rPr>
              <a:t>IFCRELFILLSELEMENT </a:t>
            </a:r>
            <a:r>
              <a:rPr lang="en-US" sz="1800" dirty="0"/>
              <a:t>relationship describes how an element fills a void, making it part of the void.</a:t>
            </a:r>
          </a:p>
        </p:txBody>
      </p:sp>
      <p:sp>
        <p:nvSpPr>
          <p:cNvPr id="2" name="Titel 1">
            <a:extLst>
              <a:ext uri="{FF2B5EF4-FFF2-40B4-BE49-F238E27FC236}">
                <a16:creationId xmlns:a16="http://schemas.microsoft.com/office/drawing/2014/main" id="{DC7824B1-85A3-7622-D601-D0CF8B769094}"/>
              </a:ext>
            </a:extLst>
          </p:cNvPr>
          <p:cNvSpPr>
            <a:spLocks noGrp="1"/>
          </p:cNvSpPr>
          <p:nvPr>
            <p:ph type="title"/>
          </p:nvPr>
        </p:nvSpPr>
        <p:spPr/>
        <p:txBody>
          <a:bodyPr/>
          <a:lstStyle/>
          <a:p>
            <a:r>
              <a:rPr lang="nl-BE" dirty="0"/>
              <a:t>IDS </a:t>
            </a:r>
            <a:r>
              <a:rPr lang="nl-BE" dirty="0" err="1"/>
              <a:t>Structure</a:t>
            </a:r>
            <a:r>
              <a:rPr lang="nl-BE" dirty="0"/>
              <a:t> | Facet </a:t>
            </a:r>
            <a:r>
              <a:rPr lang="nl-BE" dirty="0" err="1"/>
              <a:t>Parts</a:t>
            </a:r>
            <a:endParaRPr lang="nl-BE" dirty="0"/>
          </a:p>
        </p:txBody>
      </p:sp>
      <p:sp>
        <p:nvSpPr>
          <p:cNvPr id="3" name="Tijdelijke aanduiding voor dianummer 2">
            <a:extLst>
              <a:ext uri="{FF2B5EF4-FFF2-40B4-BE49-F238E27FC236}">
                <a16:creationId xmlns:a16="http://schemas.microsoft.com/office/drawing/2014/main" id="{BEA56276-ABA1-B71E-2002-4594152E8A74}"/>
              </a:ext>
            </a:extLst>
          </p:cNvPr>
          <p:cNvSpPr>
            <a:spLocks noGrp="1"/>
          </p:cNvSpPr>
          <p:nvPr>
            <p:ph type="sldNum" sz="quarter" idx="10"/>
          </p:nvPr>
        </p:nvSpPr>
        <p:spPr/>
        <p:txBody>
          <a:bodyPr/>
          <a:lstStyle/>
          <a:p>
            <a:fld id="{70C12960-6E85-460F-B6E3-5B82CB31AF3D}" type="slidenum">
              <a:rPr lang="en-US" smtClean="0"/>
              <a:pPr/>
              <a:t>5</a:t>
            </a:fld>
            <a:endParaRPr lang="en-US" sz="1400" dirty="0"/>
          </a:p>
        </p:txBody>
      </p:sp>
    </p:spTree>
    <p:extLst>
      <p:ext uri="{BB962C8B-B14F-4D97-AF65-F5344CB8AC3E}">
        <p14:creationId xmlns:p14="http://schemas.microsoft.com/office/powerpoint/2010/main" val="1635490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25BFE7-92FC-7C2F-BB1B-30F00CB122EA}"/>
              </a:ext>
            </a:extLst>
          </p:cNvPr>
          <p:cNvSpPr>
            <a:spLocks noGrp="1"/>
          </p:cNvSpPr>
          <p:nvPr>
            <p:ph type="title"/>
          </p:nvPr>
        </p:nvSpPr>
        <p:spPr/>
        <p:txBody>
          <a:bodyPr/>
          <a:lstStyle/>
          <a:p>
            <a:r>
              <a:rPr lang="nl-BE" dirty="0"/>
              <a:t>IDS | Facet parameters</a:t>
            </a:r>
          </a:p>
        </p:txBody>
      </p:sp>
      <p:sp>
        <p:nvSpPr>
          <p:cNvPr id="3" name="Tijdelijke aanduiding voor dianummer 2">
            <a:extLst>
              <a:ext uri="{FF2B5EF4-FFF2-40B4-BE49-F238E27FC236}">
                <a16:creationId xmlns:a16="http://schemas.microsoft.com/office/drawing/2014/main" id="{07C6CD60-633D-C24B-7B2C-2A56F482762B}"/>
              </a:ext>
            </a:extLst>
          </p:cNvPr>
          <p:cNvSpPr>
            <a:spLocks noGrp="1"/>
          </p:cNvSpPr>
          <p:nvPr>
            <p:ph type="sldNum" sz="quarter" idx="10"/>
          </p:nvPr>
        </p:nvSpPr>
        <p:spPr/>
        <p:txBody>
          <a:bodyPr/>
          <a:lstStyle/>
          <a:p>
            <a:fld id="{70C12960-6E85-460F-B6E3-5B82CB31AF3D}" type="slidenum">
              <a:rPr lang="en-US" smtClean="0"/>
              <a:pPr/>
              <a:t>6</a:t>
            </a:fld>
            <a:endParaRPr lang="en-US" sz="1400" dirty="0"/>
          </a:p>
        </p:txBody>
      </p:sp>
      <p:sp>
        <p:nvSpPr>
          <p:cNvPr id="4" name="Tijdelijke aanduiding voor inhoud 3">
            <a:extLst>
              <a:ext uri="{FF2B5EF4-FFF2-40B4-BE49-F238E27FC236}">
                <a16:creationId xmlns:a16="http://schemas.microsoft.com/office/drawing/2014/main" id="{49E78675-EEFF-9EF0-FB34-A76E4CA96D73}"/>
              </a:ext>
            </a:extLst>
          </p:cNvPr>
          <p:cNvSpPr>
            <a:spLocks noGrp="1"/>
          </p:cNvSpPr>
          <p:nvPr>
            <p:ph idx="1"/>
          </p:nvPr>
        </p:nvSpPr>
        <p:spPr/>
        <p:txBody>
          <a:bodyPr>
            <a:normAutofit/>
          </a:bodyPr>
          <a:lstStyle/>
          <a:p>
            <a:pPr lvl="2"/>
            <a:r>
              <a:rPr lang="en-US" sz="1800" dirty="0"/>
              <a:t>The </a:t>
            </a:r>
            <a:r>
              <a:rPr lang="en-US" sz="1800" dirty="0">
                <a:latin typeface="Open Sans bold" pitchFamily="2" charset="0"/>
                <a:ea typeface="Open Sans bold" pitchFamily="2" charset="0"/>
                <a:cs typeface="Open Sans bold" pitchFamily="2" charset="0"/>
              </a:rPr>
              <a:t>Facet </a:t>
            </a:r>
            <a:r>
              <a:rPr lang="en-US" sz="1800">
                <a:latin typeface="Open Sans bold" pitchFamily="2" charset="0"/>
                <a:ea typeface="Open Sans bold" pitchFamily="2" charset="0"/>
                <a:cs typeface="Open Sans bold" pitchFamily="2" charset="0"/>
              </a:rPr>
              <a:t>parameters </a:t>
            </a:r>
            <a:r>
              <a:rPr lang="en-US" sz="1800"/>
              <a:t>are </a:t>
            </a:r>
            <a:r>
              <a:rPr lang="en-US" sz="1800" dirty="0"/>
              <a:t>specified based on either a </a:t>
            </a:r>
            <a:r>
              <a:rPr lang="en-US" sz="1800" dirty="0">
                <a:latin typeface="Open Sans bold" pitchFamily="2" charset="0"/>
                <a:ea typeface="Open Sans bold" pitchFamily="2" charset="0"/>
                <a:cs typeface="Open Sans bold" pitchFamily="2" charset="0"/>
              </a:rPr>
              <a:t>Simple Value </a:t>
            </a:r>
            <a:r>
              <a:rPr lang="en-US" sz="1800" dirty="0"/>
              <a:t>or a </a:t>
            </a:r>
            <a:r>
              <a:rPr lang="en-US" sz="1800" dirty="0">
                <a:latin typeface="Open Sans bold" pitchFamily="2" charset="0"/>
                <a:ea typeface="Open Sans bold" pitchFamily="2" charset="0"/>
                <a:cs typeface="Open Sans bold" pitchFamily="2" charset="0"/>
              </a:rPr>
              <a:t>Complex Restriction.</a:t>
            </a:r>
          </a:p>
          <a:p>
            <a:endParaRPr lang="nl-BE" dirty="0"/>
          </a:p>
        </p:txBody>
      </p:sp>
      <p:sp>
        <p:nvSpPr>
          <p:cNvPr id="5" name="Tijdelijke aanduiding voor inhoud 3">
            <a:extLst>
              <a:ext uri="{FF2B5EF4-FFF2-40B4-BE49-F238E27FC236}">
                <a16:creationId xmlns:a16="http://schemas.microsoft.com/office/drawing/2014/main" id="{6D82F4A0-DEDE-3387-5A61-1C47F753FEAA}"/>
              </a:ext>
            </a:extLst>
          </p:cNvPr>
          <p:cNvSpPr txBox="1">
            <a:spLocks/>
          </p:cNvSpPr>
          <p:nvPr/>
        </p:nvSpPr>
        <p:spPr>
          <a:xfrm>
            <a:off x="660992" y="2627012"/>
            <a:ext cx="10890928" cy="2440737"/>
          </a:xfrm>
          <a:prstGeom prst="rect">
            <a:avLst/>
          </a:prstGeom>
        </p:spPr>
        <p:txBody>
          <a:bodyPr vert="horz" lIns="0" tIns="0" rIns="0" bIns="0" numCol="2" rtlCol="0">
            <a:noAutofit/>
          </a:bodyPr>
          <a:lstStyle>
            <a:lvl1pPr marL="0" indent="0" algn="l" defTabSz="914400" rtl="0" eaLnBrk="1" latinLnBrk="0" hangingPunct="1">
              <a:lnSpc>
                <a:spcPct val="120000"/>
              </a:lnSpc>
              <a:spcBef>
                <a:spcPts val="0"/>
              </a:spcBef>
              <a:spcAft>
                <a:spcPts val="2400"/>
              </a:spcAft>
              <a:buSzPct val="87000"/>
              <a:buFont typeface="Arial" panose="020B0604020202020204" pitchFamily="34" charset="0"/>
              <a:buNone/>
              <a:defRPr sz="2000" kern="1200">
                <a:solidFill>
                  <a:schemeClr val="tx1"/>
                </a:solidFill>
                <a:latin typeface="Open Sans bold" pitchFamily="2" charset="0"/>
                <a:ea typeface="Open Sans bold" pitchFamily="2" charset="0"/>
                <a:cs typeface="Open Sans bold" pitchFamily="2" charset="0"/>
              </a:defRPr>
            </a:lvl1pPr>
            <a:lvl2pPr marL="0" indent="0" algn="l"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bold" pitchFamily="2" charset="0"/>
                <a:ea typeface="Open Sans bold" pitchFamily="2" charset="0"/>
                <a:cs typeface="Open Sans bold" pitchFamily="2" charset="0"/>
              </a:defRPr>
            </a:lvl2pPr>
            <a:lvl3pPr marL="0" indent="0" algn="just" defTabSz="914400" rtl="0" eaLnBrk="1" latinLnBrk="0" hangingPunct="1">
              <a:lnSpc>
                <a:spcPct val="120000"/>
              </a:lnSpc>
              <a:spcBef>
                <a:spcPts val="0"/>
              </a:spcBef>
              <a:spcAft>
                <a:spcPts val="600"/>
              </a:spcAft>
              <a:buSzPct val="87000"/>
              <a:buFont typeface="Arial" panose="020B0604020202020204" pitchFamily="34" charset="0"/>
              <a:buNone/>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3pPr>
            <a:lvl4pPr marL="285750" indent="-285750" algn="l" defTabSz="914400" rtl="0" eaLnBrk="1" latinLnBrk="0" hangingPunct="1">
              <a:lnSpc>
                <a:spcPct val="120000"/>
              </a:lnSpc>
              <a:spcBef>
                <a:spcPts val="0"/>
              </a:spcBef>
              <a:buSzPct val="100000"/>
              <a:buFontTx/>
              <a:buBlip>
                <a:blip r:embed="rId2"/>
              </a:buBlip>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4pPr>
            <a:lvl5pPr marL="536575" indent="-273050" algn="l" defTabSz="914400" rtl="0" eaLnBrk="1" latinLnBrk="0" hangingPunct="1">
              <a:lnSpc>
                <a:spcPct val="120000"/>
              </a:lnSpc>
              <a:spcBef>
                <a:spcPts val="0"/>
              </a:spcBef>
              <a:buSzPct val="87000"/>
              <a:buFont typeface="Open Sans Light" panose="020B0306030504020204" pitchFamily="2" charset="0"/>
              <a:buChar char="–"/>
              <a:defRPr sz="1600" kern="1200">
                <a:solidFill>
                  <a:schemeClr val="tx1"/>
                </a:solidFill>
                <a:latin typeface="Open Sans Light" panose="020B0306030504020204" pitchFamily="2" charset="0"/>
                <a:ea typeface="Open Sans Light" panose="020B0306030504020204" pitchFamily="2" charset="0"/>
                <a:cs typeface="Open Sans Light" panose="020B03060305040202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t>Simple Value</a:t>
            </a:r>
            <a:endParaRPr lang="en-US" sz="1800" dirty="0"/>
          </a:p>
          <a:p>
            <a:pPr lvl="3"/>
            <a:r>
              <a:rPr lang="en-US" sz="1800" dirty="0"/>
              <a:t>Text</a:t>
            </a:r>
          </a:p>
          <a:p>
            <a:pPr lvl="3"/>
            <a:r>
              <a:rPr lang="en-US" sz="1800" dirty="0"/>
              <a:t>Number</a:t>
            </a:r>
          </a:p>
          <a:p>
            <a:pPr lvl="3"/>
            <a:r>
              <a:rPr lang="en-US" sz="1800" dirty="0"/>
              <a:t>Boolean (TRUE / FALSE)</a:t>
            </a:r>
          </a:p>
          <a:p>
            <a:pPr marL="0" lvl="3" indent="0">
              <a:buNone/>
            </a:pPr>
            <a:endParaRPr lang="en-US" sz="1800" dirty="0"/>
          </a:p>
          <a:p>
            <a:pPr marL="0" lvl="3" indent="0">
              <a:buNone/>
            </a:pPr>
            <a:endParaRPr lang="en-US" sz="1800" dirty="0"/>
          </a:p>
          <a:p>
            <a:pPr marL="0" lvl="3" indent="0">
              <a:buNone/>
            </a:pPr>
            <a:endParaRPr lang="en-US" sz="1800" dirty="0"/>
          </a:p>
          <a:p>
            <a:r>
              <a:rPr lang="en-US" sz="1800" b="1" dirty="0"/>
              <a:t>Complex Restriction</a:t>
            </a:r>
            <a:endParaRPr lang="en-US" sz="1800" dirty="0"/>
          </a:p>
          <a:p>
            <a:pPr lvl="3"/>
            <a:r>
              <a:rPr lang="en-US" sz="1800" dirty="0"/>
              <a:t>Enumeration [</a:t>
            </a:r>
            <a:r>
              <a:rPr lang="en-US" sz="1800" dirty="0" err="1"/>
              <a:t>bSDD</a:t>
            </a:r>
            <a:r>
              <a:rPr lang="en-US" sz="1800" dirty="0"/>
              <a:t>]</a:t>
            </a:r>
          </a:p>
          <a:p>
            <a:pPr lvl="3"/>
            <a:r>
              <a:rPr lang="en-US" sz="1800" dirty="0"/>
              <a:t>Pattern [Regex]</a:t>
            </a:r>
          </a:p>
          <a:p>
            <a:pPr lvl="3"/>
            <a:r>
              <a:rPr lang="en-US" sz="1800" dirty="0"/>
              <a:t>Bounds</a:t>
            </a:r>
          </a:p>
          <a:p>
            <a:pPr lvl="3"/>
            <a:r>
              <a:rPr lang="en-US" sz="1800" dirty="0"/>
              <a:t>Length</a:t>
            </a:r>
          </a:p>
          <a:p>
            <a:endParaRPr lang="nl-BE" sz="1800" dirty="0"/>
          </a:p>
        </p:txBody>
      </p:sp>
    </p:spTree>
    <p:extLst>
      <p:ext uri="{BB962C8B-B14F-4D97-AF65-F5344CB8AC3E}">
        <p14:creationId xmlns:p14="http://schemas.microsoft.com/office/powerpoint/2010/main" val="3478614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241711-1AB5-2A3D-4E31-34C1541E9312}"/>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784AAD6B-C922-D25E-DBF9-178A067075C7}"/>
              </a:ext>
            </a:extLst>
          </p:cNvPr>
          <p:cNvSpPr>
            <a:spLocks noGrp="1"/>
          </p:cNvSpPr>
          <p:nvPr>
            <p:ph type="sldNum" sz="quarter" idx="10"/>
          </p:nvPr>
        </p:nvSpPr>
        <p:spPr/>
        <p:txBody>
          <a:bodyPr/>
          <a:lstStyle/>
          <a:p>
            <a:fld id="{70C12960-6E85-460F-B6E3-5B82CB31AF3D}" type="slidenum">
              <a:rPr lang="en-US" smtClean="0"/>
              <a:pPr/>
              <a:t>7</a:t>
            </a:fld>
            <a:endParaRPr lang="en-US" sz="1400" dirty="0"/>
          </a:p>
        </p:txBody>
      </p:sp>
      <p:sp>
        <p:nvSpPr>
          <p:cNvPr id="4" name="Tijdelijke aanduiding voor inhoud 3">
            <a:extLst>
              <a:ext uri="{FF2B5EF4-FFF2-40B4-BE49-F238E27FC236}">
                <a16:creationId xmlns:a16="http://schemas.microsoft.com/office/drawing/2014/main" id="{259A9FD0-B9E1-7342-3E84-695A2FCA030E}"/>
              </a:ext>
            </a:extLst>
          </p:cNvPr>
          <p:cNvSpPr>
            <a:spLocks noGrp="1"/>
          </p:cNvSpPr>
          <p:nvPr>
            <p:ph idx="1"/>
          </p:nvPr>
        </p:nvSpPr>
        <p:spPr/>
        <p:txBody>
          <a:bodyPr/>
          <a:lstStyle/>
          <a:p>
            <a:r>
              <a:rPr lang="nl-BE" dirty="0"/>
              <a:t>User interface</a:t>
            </a:r>
          </a:p>
          <a:p>
            <a:pPr marL="342900" lvl="3" indent="-342900">
              <a:buFont typeface="+mj-lt"/>
              <a:buAutoNum type="arabicPeriod"/>
            </a:pPr>
            <a:r>
              <a:rPr lang="nl-BE" dirty="0" err="1"/>
              <a:t>outliner</a:t>
            </a:r>
            <a:r>
              <a:rPr lang="nl-BE" dirty="0"/>
              <a:t> (</a:t>
            </a:r>
            <a:r>
              <a:rPr lang="nl-BE" dirty="0" err="1"/>
              <a:t>left</a:t>
            </a:r>
            <a:r>
              <a:rPr lang="nl-BE" dirty="0"/>
              <a:t>)</a:t>
            </a:r>
          </a:p>
          <a:p>
            <a:pPr marL="342900" lvl="3" indent="-342900">
              <a:buFont typeface="+mj-lt"/>
              <a:buAutoNum type="arabicPeriod"/>
            </a:pPr>
            <a:r>
              <a:rPr lang="nl-BE" dirty="0"/>
              <a:t>3D viewport (center)</a:t>
            </a:r>
          </a:p>
          <a:p>
            <a:pPr marL="342900" lvl="3" indent="-342900">
              <a:buFont typeface="+mj-lt"/>
              <a:buAutoNum type="arabicPeriod"/>
            </a:pPr>
            <a:r>
              <a:rPr lang="nl-BE" dirty="0" err="1"/>
              <a:t>properties</a:t>
            </a:r>
            <a:r>
              <a:rPr lang="nl-BE" dirty="0"/>
              <a:t> (bonsai </a:t>
            </a:r>
            <a:r>
              <a:rPr lang="nl-BE" dirty="0" err="1"/>
              <a:t>add-on</a:t>
            </a:r>
            <a:r>
              <a:rPr lang="nl-BE" dirty="0"/>
              <a:t>)</a:t>
            </a:r>
          </a:p>
          <a:p>
            <a:pPr marL="342900" lvl="3" indent="-342900">
              <a:buFont typeface="+mj-lt"/>
              <a:buAutoNum type="arabicPeriod"/>
            </a:pPr>
            <a:endParaRPr lang="nl-BE" dirty="0"/>
          </a:p>
        </p:txBody>
      </p:sp>
      <p:pic>
        <p:nvPicPr>
          <p:cNvPr id="7" name="Picture 5">
            <a:extLst>
              <a:ext uri="{FF2B5EF4-FFF2-40B4-BE49-F238E27FC236}">
                <a16:creationId xmlns:a16="http://schemas.microsoft.com/office/drawing/2014/main" id="{97B0540E-629E-8AE2-02F6-D8C426A9A8C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0675" y="1595887"/>
            <a:ext cx="7621325" cy="4572000"/>
          </a:xfrm>
          <a:prstGeom prst="rect">
            <a:avLst/>
          </a:prstGeom>
        </p:spPr>
      </p:pic>
      <p:sp>
        <p:nvSpPr>
          <p:cNvPr id="8" name="Ovaal 7">
            <a:extLst>
              <a:ext uri="{FF2B5EF4-FFF2-40B4-BE49-F238E27FC236}">
                <a16:creationId xmlns:a16="http://schemas.microsoft.com/office/drawing/2014/main" id="{D4489F85-7DAB-495A-F81A-12002669B185}"/>
              </a:ext>
            </a:extLst>
          </p:cNvPr>
          <p:cNvSpPr/>
          <p:nvPr/>
        </p:nvSpPr>
        <p:spPr>
          <a:xfrm>
            <a:off x="5038725" y="2697481"/>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1</a:t>
            </a:r>
          </a:p>
        </p:txBody>
      </p:sp>
      <p:sp>
        <p:nvSpPr>
          <p:cNvPr id="9" name="Ovaal 8">
            <a:extLst>
              <a:ext uri="{FF2B5EF4-FFF2-40B4-BE49-F238E27FC236}">
                <a16:creationId xmlns:a16="http://schemas.microsoft.com/office/drawing/2014/main" id="{A5875A9A-3B6E-5847-A71A-E7E223A9412D}"/>
              </a:ext>
            </a:extLst>
          </p:cNvPr>
          <p:cNvSpPr/>
          <p:nvPr/>
        </p:nvSpPr>
        <p:spPr>
          <a:xfrm>
            <a:off x="10850880" y="5934075"/>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2</a:t>
            </a:r>
          </a:p>
        </p:txBody>
      </p:sp>
      <p:sp>
        <p:nvSpPr>
          <p:cNvPr id="10" name="Ovaal 9">
            <a:extLst>
              <a:ext uri="{FF2B5EF4-FFF2-40B4-BE49-F238E27FC236}">
                <a16:creationId xmlns:a16="http://schemas.microsoft.com/office/drawing/2014/main" id="{5DE60399-4638-601A-CF3D-5BCD21F3ACCD}"/>
              </a:ext>
            </a:extLst>
          </p:cNvPr>
          <p:cNvSpPr/>
          <p:nvPr/>
        </p:nvSpPr>
        <p:spPr>
          <a:xfrm>
            <a:off x="11461920" y="3585019"/>
            <a:ext cx="180000" cy="180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1400" b="1" dirty="0"/>
              <a:t>3</a:t>
            </a:r>
          </a:p>
        </p:txBody>
      </p:sp>
    </p:spTree>
    <p:extLst>
      <p:ext uri="{BB962C8B-B14F-4D97-AF65-F5344CB8AC3E}">
        <p14:creationId xmlns:p14="http://schemas.microsoft.com/office/powerpoint/2010/main" val="4035660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6F3E41-395A-34C8-EF9F-CAD6ED10C56D}"/>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AEF714A1-0E9A-AACA-0A7E-A20F68E1D14A}"/>
              </a:ext>
            </a:extLst>
          </p:cNvPr>
          <p:cNvSpPr>
            <a:spLocks noGrp="1"/>
          </p:cNvSpPr>
          <p:nvPr>
            <p:ph type="sldNum" sz="quarter" idx="10"/>
          </p:nvPr>
        </p:nvSpPr>
        <p:spPr/>
        <p:txBody>
          <a:bodyPr/>
          <a:lstStyle/>
          <a:p>
            <a:fld id="{70C12960-6E85-460F-B6E3-5B82CB31AF3D}" type="slidenum">
              <a:rPr lang="en-US" smtClean="0"/>
              <a:pPr/>
              <a:t>8</a:t>
            </a:fld>
            <a:endParaRPr lang="en-US" sz="1400" dirty="0"/>
          </a:p>
        </p:txBody>
      </p:sp>
      <p:sp>
        <p:nvSpPr>
          <p:cNvPr id="4" name="Tijdelijke aanduiding voor inhoud 3">
            <a:extLst>
              <a:ext uri="{FF2B5EF4-FFF2-40B4-BE49-F238E27FC236}">
                <a16:creationId xmlns:a16="http://schemas.microsoft.com/office/drawing/2014/main" id="{8A1DB4AA-741D-5468-E207-88C84A22E286}"/>
              </a:ext>
            </a:extLst>
          </p:cNvPr>
          <p:cNvSpPr>
            <a:spLocks noGrp="1"/>
          </p:cNvSpPr>
          <p:nvPr>
            <p:ph idx="1"/>
          </p:nvPr>
        </p:nvSpPr>
        <p:spPr/>
        <p:txBody>
          <a:bodyPr/>
          <a:lstStyle/>
          <a:p>
            <a:r>
              <a:rPr lang="nl-BE" dirty="0"/>
              <a:t>View &amp; Navigatie</a:t>
            </a:r>
          </a:p>
          <a:p>
            <a:pPr lvl="3"/>
            <a:r>
              <a:rPr lang="en-US" dirty="0"/>
              <a:t>Open the model from the course material</a:t>
            </a:r>
          </a:p>
          <a:p>
            <a:pPr lvl="3"/>
            <a:r>
              <a:rPr lang="en-US" dirty="0"/>
              <a:t>Set up Navigation Preferences &amp; Spacebar Preference</a:t>
            </a:r>
          </a:p>
          <a:p>
            <a:endParaRPr lang="nl-BE" dirty="0"/>
          </a:p>
        </p:txBody>
      </p:sp>
      <p:pic>
        <p:nvPicPr>
          <p:cNvPr id="5" name="Picture 9" descr="A screenshot of a computer program&#10;&#10;AI-generated content may be incorrect.">
            <a:extLst>
              <a:ext uri="{FF2B5EF4-FFF2-40B4-BE49-F238E27FC236}">
                <a16:creationId xmlns:a16="http://schemas.microsoft.com/office/drawing/2014/main" id="{E5E86090-B144-9DAF-341D-222D4E40379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56919" y="2993760"/>
            <a:ext cx="4130600" cy="3174127"/>
          </a:xfrm>
          <a:prstGeom prst="rect">
            <a:avLst/>
          </a:prstGeom>
        </p:spPr>
      </p:pic>
      <p:pic>
        <p:nvPicPr>
          <p:cNvPr id="6" name="Picture 10" descr="A screenshot of a computer&#10;&#10;AI-generated content may be incorrect.">
            <a:extLst>
              <a:ext uri="{FF2B5EF4-FFF2-40B4-BE49-F238E27FC236}">
                <a16:creationId xmlns:a16="http://schemas.microsoft.com/office/drawing/2014/main" id="{F8BE51DA-6719-749E-71C2-E50B90A1080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28379" y="2171193"/>
            <a:ext cx="4763621" cy="3984839"/>
          </a:xfrm>
          <a:prstGeom prst="rect">
            <a:avLst/>
          </a:prstGeom>
        </p:spPr>
      </p:pic>
    </p:spTree>
    <p:extLst>
      <p:ext uri="{BB962C8B-B14F-4D97-AF65-F5344CB8AC3E}">
        <p14:creationId xmlns:p14="http://schemas.microsoft.com/office/powerpoint/2010/main" val="3747773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5E836-14DF-9C79-E07A-7BC84E4B97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B446152-6804-2E1F-9A41-FA4081D96085}"/>
              </a:ext>
            </a:extLst>
          </p:cNvPr>
          <p:cNvSpPr>
            <a:spLocks noGrp="1"/>
          </p:cNvSpPr>
          <p:nvPr>
            <p:ph type="title"/>
          </p:nvPr>
        </p:nvSpPr>
        <p:spPr/>
        <p:txBody>
          <a:bodyPr/>
          <a:lstStyle/>
          <a:p>
            <a:r>
              <a:rPr lang="nl-BE" dirty="0"/>
              <a:t>Blender 5.0 – Bonsai BIM</a:t>
            </a:r>
          </a:p>
        </p:txBody>
      </p:sp>
      <p:sp>
        <p:nvSpPr>
          <p:cNvPr id="3" name="Tijdelijke aanduiding voor dianummer 2">
            <a:extLst>
              <a:ext uri="{FF2B5EF4-FFF2-40B4-BE49-F238E27FC236}">
                <a16:creationId xmlns:a16="http://schemas.microsoft.com/office/drawing/2014/main" id="{201F3EDD-3916-12B6-0B18-A9C970889B10}"/>
              </a:ext>
            </a:extLst>
          </p:cNvPr>
          <p:cNvSpPr>
            <a:spLocks noGrp="1"/>
          </p:cNvSpPr>
          <p:nvPr>
            <p:ph type="sldNum" sz="quarter" idx="10"/>
          </p:nvPr>
        </p:nvSpPr>
        <p:spPr/>
        <p:txBody>
          <a:bodyPr/>
          <a:lstStyle/>
          <a:p>
            <a:fld id="{70C12960-6E85-460F-B6E3-5B82CB31AF3D}" type="slidenum">
              <a:rPr lang="en-US" smtClean="0"/>
              <a:pPr/>
              <a:t>9</a:t>
            </a:fld>
            <a:endParaRPr lang="en-US" sz="1400" dirty="0"/>
          </a:p>
        </p:txBody>
      </p:sp>
      <p:sp>
        <p:nvSpPr>
          <p:cNvPr id="4" name="Tijdelijke aanduiding voor inhoud 3">
            <a:extLst>
              <a:ext uri="{FF2B5EF4-FFF2-40B4-BE49-F238E27FC236}">
                <a16:creationId xmlns:a16="http://schemas.microsoft.com/office/drawing/2014/main" id="{82784DC6-54E6-5C4A-1FA2-417E489D016E}"/>
              </a:ext>
            </a:extLst>
          </p:cNvPr>
          <p:cNvSpPr>
            <a:spLocks noGrp="1"/>
          </p:cNvSpPr>
          <p:nvPr>
            <p:ph idx="1"/>
          </p:nvPr>
        </p:nvSpPr>
        <p:spPr/>
        <p:txBody>
          <a:bodyPr/>
          <a:lstStyle/>
          <a:p>
            <a:r>
              <a:rPr lang="nl-BE" dirty="0"/>
              <a:t>Shortcuts</a:t>
            </a:r>
          </a:p>
          <a:p>
            <a:pPr lvl="3">
              <a:lnSpc>
                <a:spcPct val="200000"/>
              </a:lnSpc>
            </a:pPr>
            <a:r>
              <a:rPr lang="en-US" dirty="0"/>
              <a:t>Use </a:t>
            </a:r>
            <a:r>
              <a:rPr lang="en-US" b="1" dirty="0">
                <a:solidFill>
                  <a:schemeClr val="accent2"/>
                </a:solidFill>
              </a:rPr>
              <a:t>Shift + B </a:t>
            </a:r>
            <a:r>
              <a:rPr lang="en-US" dirty="0"/>
              <a:t>to zoom and draw the view you want to zoom in on</a:t>
            </a:r>
          </a:p>
          <a:p>
            <a:pPr lvl="3">
              <a:lnSpc>
                <a:spcPct val="200000"/>
              </a:lnSpc>
            </a:pPr>
            <a:r>
              <a:rPr lang="en-US" dirty="0"/>
              <a:t>Click on an object and use the period</a:t>
            </a:r>
            <a:r>
              <a:rPr lang="en-US" b="1" dirty="0">
                <a:solidFill>
                  <a:schemeClr val="accent2"/>
                </a:solidFill>
              </a:rPr>
              <a:t> '.' </a:t>
            </a:r>
            <a:r>
              <a:rPr lang="en-US" dirty="0"/>
              <a:t>on your numpad to zoom to an object</a:t>
            </a:r>
          </a:p>
          <a:p>
            <a:pPr lvl="3">
              <a:lnSpc>
                <a:spcPct val="200000"/>
              </a:lnSpc>
            </a:pPr>
            <a:r>
              <a:rPr lang="en-US" dirty="0"/>
              <a:t>Use </a:t>
            </a:r>
            <a:r>
              <a:rPr lang="en-US" b="1" dirty="0">
                <a:solidFill>
                  <a:schemeClr val="accent2"/>
                </a:solidFill>
              </a:rPr>
              <a:t>Shift + Right-Click </a:t>
            </a:r>
            <a:r>
              <a:rPr lang="en-US" dirty="0"/>
              <a:t>to define a new orbit focus point</a:t>
            </a:r>
          </a:p>
          <a:p>
            <a:pPr lvl="3">
              <a:lnSpc>
                <a:spcPct val="200000"/>
              </a:lnSpc>
            </a:pPr>
            <a:r>
              <a:rPr lang="en-US" dirty="0"/>
              <a:t>Use </a:t>
            </a:r>
            <a:r>
              <a:rPr lang="en-US" b="1" dirty="0">
                <a:solidFill>
                  <a:schemeClr val="accent2"/>
                </a:solidFill>
              </a:rPr>
              <a:t>Shift + H </a:t>
            </a:r>
            <a:r>
              <a:rPr lang="en-US" dirty="0"/>
              <a:t>to isolate objects</a:t>
            </a:r>
          </a:p>
          <a:p>
            <a:pPr lvl="3">
              <a:lnSpc>
                <a:spcPct val="200000"/>
              </a:lnSpc>
            </a:pPr>
            <a:r>
              <a:rPr lang="en-US" dirty="0"/>
              <a:t>Use </a:t>
            </a:r>
            <a:r>
              <a:rPr lang="en-US" b="1" dirty="0">
                <a:solidFill>
                  <a:schemeClr val="accent2"/>
                </a:solidFill>
              </a:rPr>
              <a:t>Alt + H </a:t>
            </a:r>
            <a:r>
              <a:rPr lang="en-US" dirty="0"/>
              <a:t>to unhide all objects</a:t>
            </a:r>
          </a:p>
          <a:p>
            <a:pPr lvl="3">
              <a:lnSpc>
                <a:spcPct val="200000"/>
              </a:lnSpc>
            </a:pPr>
            <a:r>
              <a:rPr lang="en-US" dirty="0"/>
              <a:t>Use </a:t>
            </a:r>
            <a:r>
              <a:rPr lang="en-US" b="1" dirty="0">
                <a:solidFill>
                  <a:schemeClr val="accent2"/>
                </a:solidFill>
              </a:rPr>
              <a:t>Shift + C </a:t>
            </a:r>
            <a:r>
              <a:rPr lang="en-US" dirty="0"/>
              <a:t>to center selected</a:t>
            </a:r>
          </a:p>
          <a:p>
            <a:pPr lvl="3">
              <a:lnSpc>
                <a:spcPct val="200000"/>
              </a:lnSpc>
            </a:pPr>
            <a:r>
              <a:rPr lang="en-US" dirty="0"/>
              <a:t>Use </a:t>
            </a:r>
            <a:r>
              <a:rPr lang="en-US" b="1" dirty="0">
                <a:solidFill>
                  <a:schemeClr val="accent2"/>
                </a:solidFill>
              </a:rPr>
              <a:t>Alt + B </a:t>
            </a:r>
            <a:r>
              <a:rPr lang="en-US" dirty="0"/>
              <a:t>to define a clipping region (or to undo a clipping region)</a:t>
            </a:r>
          </a:p>
          <a:p>
            <a:endParaRPr lang="nl-BE" dirty="0"/>
          </a:p>
        </p:txBody>
      </p:sp>
    </p:spTree>
    <p:extLst>
      <p:ext uri="{BB962C8B-B14F-4D97-AF65-F5344CB8AC3E}">
        <p14:creationId xmlns:p14="http://schemas.microsoft.com/office/powerpoint/2010/main" val="718390757"/>
      </p:ext>
    </p:extLst>
  </p:cSld>
  <p:clrMapOvr>
    <a:masterClrMapping/>
  </p:clrMapOvr>
</p:sld>
</file>

<file path=ppt/theme/theme1.xml><?xml version="1.0" encoding="utf-8"?>
<a:theme xmlns:a="http://schemas.openxmlformats.org/drawingml/2006/main" name="DashVTI">
  <a:themeElements>
    <a:clrScheme name="buildingSMART">
      <a:dk1>
        <a:sysClr val="windowText" lastClr="000000"/>
      </a:dk1>
      <a:lt1>
        <a:sysClr val="window" lastClr="FFFFFF"/>
      </a:lt1>
      <a:dk2>
        <a:srgbClr val="0D1C3B"/>
      </a:dk2>
      <a:lt2>
        <a:srgbClr val="F5F2F9"/>
      </a:lt2>
      <a:accent1>
        <a:srgbClr val="004F9F"/>
      </a:accent1>
      <a:accent2>
        <a:srgbClr val="E5172A"/>
      </a:accent2>
      <a:accent3>
        <a:srgbClr val="9F3588"/>
      </a:accent3>
      <a:accent4>
        <a:srgbClr val="009EB0"/>
      </a:accent4>
      <a:accent5>
        <a:srgbClr val="E3E3E3"/>
      </a:accent5>
      <a:accent6>
        <a:srgbClr val="48BF91"/>
      </a:accent6>
      <a:hlink>
        <a:srgbClr val="009EB0"/>
      </a:hlink>
      <a:folHlink>
        <a:srgbClr val="009EB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E879B3E69E4724CBB9AADF6448C1E57" ma:contentTypeVersion="12" ma:contentTypeDescription="Create a new document." ma:contentTypeScope="" ma:versionID="7e5d011287137745b21ac774d08548ca">
  <xsd:schema xmlns:xsd="http://www.w3.org/2001/XMLSchema" xmlns:xs="http://www.w3.org/2001/XMLSchema" xmlns:p="http://schemas.microsoft.com/office/2006/metadata/properties" xmlns:ns2="bb6e1f65-ec4c-4104-aacb-402ad0c56065" xmlns:ns3="ba4c0602-11bd-42af-8ff4-b5a2f8b9ed9e" targetNamespace="http://schemas.microsoft.com/office/2006/metadata/properties" ma:root="true" ma:fieldsID="a7fb443f8763e58718c2b104314f7045" ns2:_="" ns3:_="">
    <xsd:import namespace="bb6e1f65-ec4c-4104-aacb-402ad0c56065"/>
    <xsd:import namespace="ba4c0602-11bd-42af-8ff4-b5a2f8b9ed9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e1f65-ec4c-4104-aacb-402ad0c560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e5ad10e-c7c2-40ce-ab97-c2a0c594068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a4c0602-11bd-42af-8ff4-b5a2f8b9ed9e"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2d4ec8cd-87f6-4e27-9abd-7ab0f8625e1e}" ma:internalName="TaxCatchAll" ma:showField="CatchAllData" ma:web="ba4c0602-11bd-42af-8ff4-b5a2f8b9ed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b6e1f65-ec4c-4104-aacb-402ad0c56065">
      <Terms xmlns="http://schemas.microsoft.com/office/infopath/2007/PartnerControls"/>
    </lcf76f155ced4ddcb4097134ff3c332f>
    <TaxCatchAll xmlns="ba4c0602-11bd-42af-8ff4-b5a2f8b9ed9e" xsi:nil="true"/>
  </documentManagement>
</p:properties>
</file>

<file path=customXml/itemProps1.xml><?xml version="1.0" encoding="utf-8"?>
<ds:datastoreItem xmlns:ds="http://schemas.openxmlformats.org/officeDocument/2006/customXml" ds:itemID="{A514E51E-B407-4A63-A448-A2B8B9E16B49}">
  <ds:schemaRefs>
    <ds:schemaRef ds:uri="ba4c0602-11bd-42af-8ff4-b5a2f8b9ed9e"/>
    <ds:schemaRef ds:uri="bb6e1f65-ec4c-4104-aacb-402ad0c560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2DB53F6-BA0A-40F0-BFED-A5DE14CCDFB9}">
  <ds:schemaRefs>
    <ds:schemaRef ds:uri="http://schemas.microsoft.com/sharepoint/v3/contenttype/forms"/>
  </ds:schemaRefs>
</ds:datastoreItem>
</file>

<file path=customXml/itemProps3.xml><?xml version="1.0" encoding="utf-8"?>
<ds:datastoreItem xmlns:ds="http://schemas.openxmlformats.org/officeDocument/2006/customXml" ds:itemID="{F9BD20BB-B471-42EF-ABDA-29C8BA84A934}">
  <ds:schemaRefs>
    <ds:schemaRef ds:uri="ba4c0602-11bd-42af-8ff4-b5a2f8b9ed9e"/>
    <ds:schemaRef ds:uri="bb6e1f65-ec4c-4104-aacb-402ad0c560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246</TotalTime>
  <Words>757</Words>
  <Application>Microsoft Office PowerPoint</Application>
  <PresentationFormat>Breedbeeld</PresentationFormat>
  <Paragraphs>150</Paragraphs>
  <Slides>17</Slides>
  <Notes>0</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17</vt:i4>
      </vt:variant>
    </vt:vector>
  </HeadingPairs>
  <TitlesOfParts>
    <vt:vector size="25" baseType="lpstr">
      <vt:lpstr>Arial</vt:lpstr>
      <vt:lpstr>Calibri</vt:lpstr>
      <vt:lpstr>Grandview Display</vt:lpstr>
      <vt:lpstr>Ink Free</vt:lpstr>
      <vt:lpstr>Open sans</vt:lpstr>
      <vt:lpstr>Open Sans bold</vt:lpstr>
      <vt:lpstr>Open Sans Light</vt:lpstr>
      <vt:lpstr>DashVTI</vt:lpstr>
      <vt:lpstr>IDS Escape Game</vt:lpstr>
      <vt:lpstr>IDS Structure | Specifications</vt:lpstr>
      <vt:lpstr>IDS Structure | Facets</vt:lpstr>
      <vt:lpstr>IDS Structure | Facets</vt:lpstr>
      <vt:lpstr>IDS Structure | Facet Parts</vt:lpstr>
      <vt:lpstr>IDS | Facet parameters</vt:lpstr>
      <vt:lpstr>Blender 5.0 – Bonsai BIM</vt:lpstr>
      <vt:lpstr>Blender 5.0 – Bonsai BIM</vt:lpstr>
      <vt:lpstr>Blender 5.0 – Bonsai BIM</vt:lpstr>
      <vt:lpstr>Blender 5.0 – Bonsai BIM</vt:lpstr>
      <vt:lpstr>Blender 5.0 – Bonsai BIM</vt:lpstr>
      <vt:lpstr>Blender 5.0 – Bonsai BIM</vt:lpstr>
      <vt:lpstr>Blender 5.0 – Bonsai BIM</vt:lpstr>
      <vt:lpstr>Blender 5.0 – Bonsai BIM</vt:lpstr>
      <vt:lpstr>Blender 5.0 – Bonsai BIM</vt:lpstr>
      <vt:lpstr>Solibri Model Checker</vt:lpstr>
      <vt:lpstr>BIM Collab Zoom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Jari Verniers</dc:creator>
  <cp:lastModifiedBy>Evy Verwimp</cp:lastModifiedBy>
  <cp:revision>15</cp:revision>
  <dcterms:created xsi:type="dcterms:W3CDTF">2025-03-22T09:47:04Z</dcterms:created>
  <dcterms:modified xsi:type="dcterms:W3CDTF">2026-06-12T15:27:17Z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0x0101009E879B3E69E4724CBB9AADF6448C1E57</vt:lpwstr>
  </property>
  <property fmtid="{D5CDD505-2E9C-101B-9397-08002B2CF9AE}" pid="3" name="MediaServiceImageTags">
    <vt:lpwstr/>
  </property>
</Properties>
</file>