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09_3A5CD12A.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52_ED666F87.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71"/>
  </p:notesMasterIdLst>
  <p:handoutMasterIdLst>
    <p:handoutMasterId r:id="rId72"/>
  </p:handoutMasterIdLst>
  <p:sldIdLst>
    <p:sldId id="256" r:id="rId5"/>
    <p:sldId id="258" r:id="rId6"/>
    <p:sldId id="269" r:id="rId7"/>
    <p:sldId id="362" r:id="rId8"/>
    <p:sldId id="259" r:id="rId9"/>
    <p:sldId id="261" r:id="rId10"/>
    <p:sldId id="262" r:id="rId11"/>
    <p:sldId id="264" r:id="rId12"/>
    <p:sldId id="263" r:id="rId13"/>
    <p:sldId id="265" r:id="rId14"/>
    <p:sldId id="342" r:id="rId15"/>
    <p:sldId id="266" r:id="rId16"/>
    <p:sldId id="340" r:id="rId17"/>
    <p:sldId id="277" r:id="rId18"/>
    <p:sldId id="267" r:id="rId19"/>
    <p:sldId id="354" r:id="rId20"/>
    <p:sldId id="359" r:id="rId21"/>
    <p:sldId id="360" r:id="rId22"/>
    <p:sldId id="358" r:id="rId23"/>
    <p:sldId id="279" r:id="rId24"/>
    <p:sldId id="280" r:id="rId25"/>
    <p:sldId id="282" r:id="rId26"/>
    <p:sldId id="283" r:id="rId27"/>
    <p:sldId id="281" r:id="rId28"/>
    <p:sldId id="284" r:id="rId29"/>
    <p:sldId id="285" r:id="rId30"/>
    <p:sldId id="374" r:id="rId31"/>
    <p:sldId id="364" r:id="rId32"/>
    <p:sldId id="290" r:id="rId33"/>
    <p:sldId id="287" r:id="rId34"/>
    <p:sldId id="336" r:id="rId35"/>
    <p:sldId id="337" r:id="rId36"/>
    <p:sldId id="338" r:id="rId37"/>
    <p:sldId id="350" r:id="rId38"/>
    <p:sldId id="351" r:id="rId39"/>
    <p:sldId id="352" r:id="rId40"/>
    <p:sldId id="339" r:id="rId41"/>
    <p:sldId id="353" r:id="rId42"/>
    <p:sldId id="312" r:id="rId43"/>
    <p:sldId id="327" r:id="rId44"/>
    <p:sldId id="319" r:id="rId45"/>
    <p:sldId id="344" r:id="rId46"/>
    <p:sldId id="328" r:id="rId47"/>
    <p:sldId id="329" r:id="rId48"/>
    <p:sldId id="330" r:id="rId49"/>
    <p:sldId id="320" r:id="rId50"/>
    <p:sldId id="322" r:id="rId51"/>
    <p:sldId id="345" r:id="rId52"/>
    <p:sldId id="323" r:id="rId53"/>
    <p:sldId id="346" r:id="rId54"/>
    <p:sldId id="331" r:id="rId55"/>
    <p:sldId id="332" r:id="rId56"/>
    <p:sldId id="333" r:id="rId57"/>
    <p:sldId id="321" r:id="rId58"/>
    <p:sldId id="324" r:id="rId59"/>
    <p:sldId id="347" r:id="rId60"/>
    <p:sldId id="325" r:id="rId61"/>
    <p:sldId id="348" r:id="rId62"/>
    <p:sldId id="326" r:id="rId63"/>
    <p:sldId id="349" r:id="rId64"/>
    <p:sldId id="334" r:id="rId65"/>
    <p:sldId id="335" r:id="rId66"/>
    <p:sldId id="315" r:id="rId67"/>
    <p:sldId id="318" r:id="rId68"/>
    <p:sldId id="286" r:id="rId69"/>
    <p:sldId id="357" r:id="rId70"/>
  </p:sldIdLst>
  <p:sldSz cx="12192000" cy="6858000"/>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936ED3-D400-450D-B195-F13BCB0790D3}">
          <p14:sldIdLst>
            <p14:sldId id="256"/>
            <p14:sldId id="258"/>
            <p14:sldId id="269"/>
            <p14:sldId id="362"/>
            <p14:sldId id="259"/>
            <p14:sldId id="261"/>
            <p14:sldId id="262"/>
            <p14:sldId id="264"/>
            <p14:sldId id="263"/>
            <p14:sldId id="265"/>
            <p14:sldId id="342"/>
            <p14:sldId id="266"/>
            <p14:sldId id="340"/>
            <p14:sldId id="277"/>
            <p14:sldId id="267"/>
            <p14:sldId id="354"/>
            <p14:sldId id="359"/>
            <p14:sldId id="360"/>
            <p14:sldId id="358"/>
            <p14:sldId id="279"/>
            <p14:sldId id="280"/>
            <p14:sldId id="282"/>
            <p14:sldId id="283"/>
            <p14:sldId id="281"/>
            <p14:sldId id="284"/>
            <p14:sldId id="285"/>
            <p14:sldId id="374"/>
            <p14:sldId id="364"/>
            <p14:sldId id="290"/>
            <p14:sldId id="287"/>
            <p14:sldId id="336"/>
            <p14:sldId id="337"/>
            <p14:sldId id="338"/>
            <p14:sldId id="350"/>
            <p14:sldId id="351"/>
            <p14:sldId id="352"/>
            <p14:sldId id="339"/>
            <p14:sldId id="353"/>
            <p14:sldId id="312"/>
            <p14:sldId id="327"/>
            <p14:sldId id="319"/>
            <p14:sldId id="344"/>
            <p14:sldId id="328"/>
            <p14:sldId id="329"/>
            <p14:sldId id="330"/>
            <p14:sldId id="320"/>
            <p14:sldId id="322"/>
            <p14:sldId id="345"/>
            <p14:sldId id="323"/>
            <p14:sldId id="346"/>
            <p14:sldId id="331"/>
            <p14:sldId id="332"/>
            <p14:sldId id="333"/>
            <p14:sldId id="321"/>
            <p14:sldId id="324"/>
            <p14:sldId id="347"/>
            <p14:sldId id="325"/>
            <p14:sldId id="348"/>
            <p14:sldId id="326"/>
            <p14:sldId id="349"/>
            <p14:sldId id="334"/>
            <p14:sldId id="335"/>
            <p14:sldId id="315"/>
            <p14:sldId id="318"/>
            <p14:sldId id="286"/>
            <p14:sldId id="35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D8F532-EACC-FAA7-FB3C-40A92A316D5A}" name="Louis Casteleyn" initials="LC" userId="S::louis.casteleyn_brusselsairport.be#ext#@bbri.onmicrosoft.com::ef91698b-d0da-490e-88eb-18908718b35e" providerId="AD"/>
  <p188:author id="{C4FB1E8B-6B40-568F-89B0-CC21D389F7FF}" name="Jari Verniers | Bimplan" initials="JV" userId="S::jari.verniers@bimplan.be::d9ae459d-0494-45d9-9546-344d996530e0" providerId="AD"/>
  <p188:author id="{AFE053AB-2ED4-AB3C-0C72-604AF0BA8E8A}" name="Louis Casteleyn" initials="LC" userId="+dDWdUhkD1wQ/0SaZ1lM3Catk3+iPqjn6k54BOjHYSY="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466B"/>
    <a:srgbClr val="D8A432"/>
    <a:srgbClr val="3CA2CB"/>
    <a:srgbClr val="E60E2A"/>
    <a:srgbClr val="0F9EB0"/>
    <a:srgbClr val="9E358C"/>
    <a:srgbClr val="004F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02" autoAdjust="0"/>
    <p:restoredTop sz="79353" autoAdjust="0"/>
  </p:normalViewPr>
  <p:slideViewPr>
    <p:cSldViewPr snapToGrid="0">
      <p:cViewPr varScale="1">
        <p:scale>
          <a:sx n="76" d="100"/>
          <a:sy n="76" d="100"/>
        </p:scale>
        <p:origin x="2034" y="294"/>
      </p:cViewPr>
      <p:guideLst/>
    </p:cSldViewPr>
  </p:slideViewPr>
  <p:notesTextViewPr>
    <p:cViewPr>
      <p:scale>
        <a:sx n="1" d="1"/>
        <a:sy n="1" d="1"/>
      </p:scale>
      <p:origin x="0" y="0"/>
    </p:cViewPr>
  </p:notesTextViewPr>
  <p:notesViewPr>
    <p:cSldViewPr snapToGrid="0" showGuides="1">
      <p:cViewPr varScale="1">
        <p:scale>
          <a:sx n="81" d="100"/>
          <a:sy n="81" d="100"/>
        </p:scale>
        <p:origin x="3042"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s>
</file>

<file path=ppt/comments/modernComment_109_3A5CD12A.xml><?xml version="1.0" encoding="utf-8"?>
<p188:cmLst xmlns:a="http://schemas.openxmlformats.org/drawingml/2006/main" xmlns:r="http://schemas.openxmlformats.org/officeDocument/2006/relationships" xmlns:p188="http://schemas.microsoft.com/office/powerpoint/2018/8/main">
  <p188:cm id="{831542B6-4EEC-4530-918C-8441C7A557DB}" authorId="{C4FB1E8B-6B40-568F-89B0-CC21D389F7FF}" created="2025-12-16T12:17:17.115">
    <pc:sldMkLst xmlns:pc="http://schemas.microsoft.com/office/powerpoint/2013/main/command">
      <pc:docMk/>
      <pc:sldMk cId="979161386" sldId="265"/>
    </pc:sldMkLst>
    <p188:txBody>
      <a:bodyPr/>
      <a:lstStyle/>
      <a:p>
        <a:r>
          <a:rPr lang="nl-BE"/>
          <a:t>Geen effectieve inhoudcontrole</a:t>
        </a:r>
      </a:p>
    </p188:txBody>
  </p188:cm>
</p188:cmLst>
</file>

<file path=ppt/comments/modernComment_152_ED666F87.xml><?xml version="1.0" encoding="utf-8"?>
<p188:cmLst xmlns:a="http://schemas.openxmlformats.org/drawingml/2006/main" xmlns:r="http://schemas.openxmlformats.org/officeDocument/2006/relationships" xmlns:p188="http://schemas.microsoft.com/office/powerpoint/2018/8/main">
  <p188:cm id="{C5FBF281-0B26-4F37-B3D4-D27DAF167CF4}" authorId="{C4FB1E8B-6B40-568F-89B0-CC21D389F7FF}" created="2025-12-16T12:22:39.583">
    <pc:sldMkLst xmlns:pc="http://schemas.microsoft.com/office/powerpoint/2013/main/command">
      <pc:docMk/>
      <pc:sldMk cId="3982913415" sldId="338"/>
    </pc:sldMkLst>
    <p188:txBody>
      <a:bodyPr/>
      <a:lstStyle/>
      <a:p>
        <a:r>
          <a:rPr lang="nl-BE"/>
          <a:t>Verschillend per software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7C9D27BC-0782-DD50-FB69-7F4C4AAE2D5C}"/>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r>
              <a:rPr lang="nl-BE" dirty="0" err="1"/>
              <a:t>BIM&amp;Bites</a:t>
            </a:r>
            <a:r>
              <a:rPr lang="nl-BE" dirty="0"/>
              <a:t> | IDS</a:t>
            </a:r>
          </a:p>
        </p:txBody>
      </p:sp>
      <p:sp>
        <p:nvSpPr>
          <p:cNvPr id="3" name="Tijdelijke aanduiding voor datum 2">
            <a:extLst>
              <a:ext uri="{FF2B5EF4-FFF2-40B4-BE49-F238E27FC236}">
                <a16:creationId xmlns:a16="http://schemas.microsoft.com/office/drawing/2014/main" id="{CC9FDF00-6C74-08A1-4725-2BAF09BB1200}"/>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19C43A01-3C6F-4929-879F-36A6B8B47BDB}" type="datetimeFigureOut">
              <a:rPr lang="nl-BE" smtClean="0"/>
              <a:t>16/02/2026</a:t>
            </a:fld>
            <a:endParaRPr lang="nl-BE"/>
          </a:p>
        </p:txBody>
      </p:sp>
      <p:sp>
        <p:nvSpPr>
          <p:cNvPr id="4" name="Tijdelijke aanduiding voor voettekst 3">
            <a:extLst>
              <a:ext uri="{FF2B5EF4-FFF2-40B4-BE49-F238E27FC236}">
                <a16:creationId xmlns:a16="http://schemas.microsoft.com/office/drawing/2014/main" id="{F355A7FE-73D7-F356-3B7C-6E349EB6F469}"/>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r>
              <a:rPr lang="nl-BE"/>
              <a:t>buildingSMART Belgium</a:t>
            </a:r>
            <a:endParaRPr lang="nl-BE" dirty="0"/>
          </a:p>
        </p:txBody>
      </p:sp>
      <p:sp>
        <p:nvSpPr>
          <p:cNvPr id="5" name="Tijdelijke aanduiding voor dianummer 4">
            <a:extLst>
              <a:ext uri="{FF2B5EF4-FFF2-40B4-BE49-F238E27FC236}">
                <a16:creationId xmlns:a16="http://schemas.microsoft.com/office/drawing/2014/main" id="{02EADEEF-6C02-F6AA-1976-F6158A684DD1}"/>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2AA7EBF0-4B17-4179-8093-B159F1FB1C80}" type="slidenum">
              <a:rPr lang="nl-BE" smtClean="0"/>
              <a:t>‹nr.›</a:t>
            </a:fld>
            <a:endParaRPr lang="nl-BE"/>
          </a:p>
        </p:txBody>
      </p:sp>
    </p:spTree>
    <p:extLst>
      <p:ext uri="{BB962C8B-B14F-4D97-AF65-F5344CB8AC3E}">
        <p14:creationId xmlns:p14="http://schemas.microsoft.com/office/powerpoint/2010/main" val="3195120268"/>
      </p:ext>
    </p:extLst>
  </p:cSld>
  <p:clrMap bg1="lt1" tx1="dk1" bg2="lt2" tx2="dk2" accent1="accent1" accent2="accent2" accent3="accent3" accent4="accent4" accent5="accent5" accent6="accent6" hlink="hlink" folHlink="folHlink"/>
  <p:hf hdr="0" dt="0"/>
  <p:extLst>
    <p:ext uri="{56416CCD-93CA-4268-BC5B-53C4BB910035}">
      <p15:sldGuideLst xmlns:p15="http://schemas.microsoft.com/office/powerpoint/2012/main">
        <p15:guide id="1" orient="horz" pos="3224" userDrawn="1">
          <p15:clr>
            <a:srgbClr val="F26B43"/>
          </p15:clr>
        </p15:guide>
        <p15:guide id="2" pos="2236"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611E7A5A-3AB2-4F5F-BF37-812988CB4FF4}" type="datetimeFigureOut">
              <a:t>16/02/2026</a:t>
            </a:fld>
            <a:endParaRPr lang="en-US"/>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r>
              <a:rPr lang="en-US"/>
              <a:t>buildingSMART Belgium</a:t>
            </a:r>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1A582270-7CDF-46BE-867F-436E0EC18846}" type="slidenum">
              <a:t>‹nr.›</a:t>
            </a:fld>
            <a:endParaRPr lang="en-US"/>
          </a:p>
        </p:txBody>
      </p:sp>
    </p:spTree>
    <p:extLst>
      <p:ext uri="{BB962C8B-B14F-4D97-AF65-F5344CB8AC3E}">
        <p14:creationId xmlns:p14="http://schemas.microsoft.com/office/powerpoint/2010/main" val="213151395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224" userDrawn="1">
          <p15:clr>
            <a:srgbClr val="F26B43"/>
          </p15:clr>
        </p15:guide>
        <p15:guide id="2" pos="2236"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A582270-7CDF-46BE-867F-436E0EC18846}" type="slidenum">
              <a:rPr lang="nl-BE" smtClean="0"/>
              <a:t>5</a:t>
            </a:fld>
            <a:endParaRPr lang="nl-BE"/>
          </a:p>
        </p:txBody>
      </p:sp>
      <p:sp>
        <p:nvSpPr>
          <p:cNvPr id="5" name="Tijdelijke aanduiding voor voettekst 4">
            <a:extLst>
              <a:ext uri="{FF2B5EF4-FFF2-40B4-BE49-F238E27FC236}">
                <a16:creationId xmlns:a16="http://schemas.microsoft.com/office/drawing/2014/main" id="{9B175710-55E4-B28F-03D5-10A79364CCE9}"/>
              </a:ext>
            </a:extLst>
          </p:cNvPr>
          <p:cNvSpPr>
            <a:spLocks noGrp="1"/>
          </p:cNvSpPr>
          <p:nvPr>
            <p:ph type="ftr" sz="quarter" idx="4"/>
          </p:nvPr>
        </p:nvSpPr>
        <p:spPr/>
        <p:txBody>
          <a:bodyPr/>
          <a:lstStyle/>
          <a:p>
            <a:r>
              <a:rPr lang="en-US"/>
              <a:t>buildingSMART Belgium</a:t>
            </a:r>
          </a:p>
        </p:txBody>
      </p:sp>
    </p:spTree>
    <p:extLst>
      <p:ext uri="{BB962C8B-B14F-4D97-AF65-F5344CB8AC3E}">
        <p14:creationId xmlns:p14="http://schemas.microsoft.com/office/powerpoint/2010/main" val="3442426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38A4C-B2AD-F1AC-2D4E-E03832DD0FC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F26A4D8-C63A-E8FE-2FFB-A9677666374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D9C983F-EF91-448B-8C0C-C2005521B1A3}"/>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6773E348-A6A2-0C44-00FA-2C4974C94041}"/>
              </a:ext>
            </a:extLst>
          </p:cNvPr>
          <p:cNvSpPr>
            <a:spLocks noGrp="1"/>
          </p:cNvSpPr>
          <p:nvPr>
            <p:ph type="sldNum" sz="quarter" idx="5"/>
          </p:nvPr>
        </p:nvSpPr>
        <p:spPr/>
        <p:txBody>
          <a:bodyPr/>
          <a:lstStyle/>
          <a:p>
            <a:fld id="{1A582270-7CDF-46BE-867F-436E0EC18846}" type="slidenum">
              <a:rPr lang="nl-BE" smtClean="0"/>
              <a:t>46</a:t>
            </a:fld>
            <a:endParaRPr lang="nl-BE"/>
          </a:p>
        </p:txBody>
      </p:sp>
      <p:sp>
        <p:nvSpPr>
          <p:cNvPr id="5" name="Tijdelijke aanduiding voor voettekst 4">
            <a:extLst>
              <a:ext uri="{FF2B5EF4-FFF2-40B4-BE49-F238E27FC236}">
                <a16:creationId xmlns:a16="http://schemas.microsoft.com/office/drawing/2014/main" id="{B74025C3-49DE-E5F3-41AA-A496287BB298}"/>
              </a:ext>
            </a:extLst>
          </p:cNvPr>
          <p:cNvSpPr>
            <a:spLocks noGrp="1"/>
          </p:cNvSpPr>
          <p:nvPr>
            <p:ph type="ftr" sz="quarter" idx="4"/>
          </p:nvPr>
        </p:nvSpPr>
        <p:spPr/>
        <p:txBody>
          <a:bodyPr/>
          <a:lstStyle/>
          <a:p>
            <a:r>
              <a:rPr lang="en-US"/>
              <a:t>buildingSMART Belgium</a:t>
            </a:r>
          </a:p>
        </p:txBody>
      </p:sp>
    </p:spTree>
    <p:extLst>
      <p:ext uri="{BB962C8B-B14F-4D97-AF65-F5344CB8AC3E}">
        <p14:creationId xmlns:p14="http://schemas.microsoft.com/office/powerpoint/2010/main" val="3526326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2FFF9-D09C-1225-F389-3D77B613BF6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BFB1266-901C-1716-6A51-E54D35176F9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F180D96-9919-C458-8500-47AD8A917E97}"/>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963A291D-792E-E3EC-4727-0E2CCC5A4AED}"/>
              </a:ext>
            </a:extLst>
          </p:cNvPr>
          <p:cNvSpPr>
            <a:spLocks noGrp="1"/>
          </p:cNvSpPr>
          <p:nvPr>
            <p:ph type="sldNum" sz="quarter" idx="5"/>
          </p:nvPr>
        </p:nvSpPr>
        <p:spPr/>
        <p:txBody>
          <a:bodyPr/>
          <a:lstStyle/>
          <a:p>
            <a:fld id="{1A582270-7CDF-46BE-867F-436E0EC18846}" type="slidenum">
              <a:rPr lang="nl-BE" smtClean="0"/>
              <a:t>47</a:t>
            </a:fld>
            <a:endParaRPr lang="nl-BE"/>
          </a:p>
        </p:txBody>
      </p:sp>
      <p:sp>
        <p:nvSpPr>
          <p:cNvPr id="5" name="Tijdelijke aanduiding voor voettekst 4">
            <a:extLst>
              <a:ext uri="{FF2B5EF4-FFF2-40B4-BE49-F238E27FC236}">
                <a16:creationId xmlns:a16="http://schemas.microsoft.com/office/drawing/2014/main" id="{E7470E5A-6DD0-B38E-7149-F2CC0E3A54CD}"/>
              </a:ext>
            </a:extLst>
          </p:cNvPr>
          <p:cNvSpPr>
            <a:spLocks noGrp="1"/>
          </p:cNvSpPr>
          <p:nvPr>
            <p:ph type="ftr" sz="quarter" idx="4"/>
          </p:nvPr>
        </p:nvSpPr>
        <p:spPr/>
        <p:txBody>
          <a:bodyPr/>
          <a:lstStyle/>
          <a:p>
            <a:r>
              <a:rPr lang="en-US"/>
              <a:t>buildingSMART Belgium</a:t>
            </a:r>
          </a:p>
        </p:txBody>
      </p:sp>
    </p:spTree>
    <p:extLst>
      <p:ext uri="{BB962C8B-B14F-4D97-AF65-F5344CB8AC3E}">
        <p14:creationId xmlns:p14="http://schemas.microsoft.com/office/powerpoint/2010/main" val="2272450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C670A-A194-88DD-DE35-2F4AA4A5F3C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16786CC-476B-21DD-B0FB-B68D7481ACA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31EAFD9-BC9E-FB55-3ACD-2B078279BEDC}"/>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72368B1C-7A64-0333-363E-FCE4A8A06E1D}"/>
              </a:ext>
            </a:extLst>
          </p:cNvPr>
          <p:cNvSpPr>
            <a:spLocks noGrp="1"/>
          </p:cNvSpPr>
          <p:nvPr>
            <p:ph type="sldNum" sz="quarter" idx="5"/>
          </p:nvPr>
        </p:nvSpPr>
        <p:spPr/>
        <p:txBody>
          <a:bodyPr/>
          <a:lstStyle/>
          <a:p>
            <a:fld id="{1A582270-7CDF-46BE-867F-436E0EC18846}" type="slidenum">
              <a:rPr lang="nl-BE" smtClean="0"/>
              <a:t>49</a:t>
            </a:fld>
            <a:endParaRPr lang="nl-BE"/>
          </a:p>
        </p:txBody>
      </p:sp>
      <p:sp>
        <p:nvSpPr>
          <p:cNvPr id="5" name="Tijdelijke aanduiding voor voettekst 4">
            <a:extLst>
              <a:ext uri="{FF2B5EF4-FFF2-40B4-BE49-F238E27FC236}">
                <a16:creationId xmlns:a16="http://schemas.microsoft.com/office/drawing/2014/main" id="{D683660E-7B5F-EBB3-CC2F-CA2B0EF0255D}"/>
              </a:ext>
            </a:extLst>
          </p:cNvPr>
          <p:cNvSpPr>
            <a:spLocks noGrp="1"/>
          </p:cNvSpPr>
          <p:nvPr>
            <p:ph type="ftr" sz="quarter" idx="4"/>
          </p:nvPr>
        </p:nvSpPr>
        <p:spPr/>
        <p:txBody>
          <a:bodyPr/>
          <a:lstStyle/>
          <a:p>
            <a:r>
              <a:rPr lang="en-US"/>
              <a:t>buildingSMART Belgium</a:t>
            </a:r>
          </a:p>
        </p:txBody>
      </p:sp>
    </p:spTree>
    <p:extLst>
      <p:ext uri="{BB962C8B-B14F-4D97-AF65-F5344CB8AC3E}">
        <p14:creationId xmlns:p14="http://schemas.microsoft.com/office/powerpoint/2010/main" val="3704689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29107-4F9F-8F0C-7391-79138571E7C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815F341-C90C-04A4-4143-0C927F231C6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D7DC77A-5017-F03D-5D7B-B89D10BC2FB2}"/>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D5615B95-993C-C0B0-C64A-0899681FC5E3}"/>
              </a:ext>
            </a:extLst>
          </p:cNvPr>
          <p:cNvSpPr>
            <a:spLocks noGrp="1"/>
          </p:cNvSpPr>
          <p:nvPr>
            <p:ph type="sldNum" sz="quarter" idx="5"/>
          </p:nvPr>
        </p:nvSpPr>
        <p:spPr/>
        <p:txBody>
          <a:bodyPr/>
          <a:lstStyle/>
          <a:p>
            <a:fld id="{1A582270-7CDF-46BE-867F-436E0EC18846}" type="slidenum">
              <a:rPr lang="nl-BE" smtClean="0"/>
              <a:t>54</a:t>
            </a:fld>
            <a:endParaRPr lang="nl-BE"/>
          </a:p>
        </p:txBody>
      </p:sp>
      <p:sp>
        <p:nvSpPr>
          <p:cNvPr id="5" name="Tijdelijke aanduiding voor voettekst 4">
            <a:extLst>
              <a:ext uri="{FF2B5EF4-FFF2-40B4-BE49-F238E27FC236}">
                <a16:creationId xmlns:a16="http://schemas.microsoft.com/office/drawing/2014/main" id="{AF608496-E6EC-7895-5C59-5CCED1C4AD06}"/>
              </a:ext>
            </a:extLst>
          </p:cNvPr>
          <p:cNvSpPr>
            <a:spLocks noGrp="1"/>
          </p:cNvSpPr>
          <p:nvPr>
            <p:ph type="ftr" sz="quarter" idx="4"/>
          </p:nvPr>
        </p:nvSpPr>
        <p:spPr/>
        <p:txBody>
          <a:bodyPr/>
          <a:lstStyle/>
          <a:p>
            <a:r>
              <a:rPr lang="en-US"/>
              <a:t>buildingSMART Belgium</a:t>
            </a:r>
          </a:p>
        </p:txBody>
      </p:sp>
    </p:spTree>
    <p:extLst>
      <p:ext uri="{BB962C8B-B14F-4D97-AF65-F5344CB8AC3E}">
        <p14:creationId xmlns:p14="http://schemas.microsoft.com/office/powerpoint/2010/main" val="1863659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5424E-77F0-49F9-64CD-4A25356082A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73E4F3C-F218-41B4-4F0C-64396922407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1432717-7277-7701-A0A3-89FF8608C6A6}"/>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853FCF64-40E2-2BC1-CEEF-556938F4B5D8}"/>
              </a:ext>
            </a:extLst>
          </p:cNvPr>
          <p:cNvSpPr>
            <a:spLocks noGrp="1"/>
          </p:cNvSpPr>
          <p:nvPr>
            <p:ph type="sldNum" sz="quarter" idx="5"/>
          </p:nvPr>
        </p:nvSpPr>
        <p:spPr/>
        <p:txBody>
          <a:bodyPr/>
          <a:lstStyle/>
          <a:p>
            <a:fld id="{1A582270-7CDF-46BE-867F-436E0EC18846}" type="slidenum">
              <a:rPr lang="nl-BE" smtClean="0"/>
              <a:t>55</a:t>
            </a:fld>
            <a:endParaRPr lang="nl-BE"/>
          </a:p>
        </p:txBody>
      </p:sp>
      <p:sp>
        <p:nvSpPr>
          <p:cNvPr id="5" name="Tijdelijke aanduiding voor voettekst 4">
            <a:extLst>
              <a:ext uri="{FF2B5EF4-FFF2-40B4-BE49-F238E27FC236}">
                <a16:creationId xmlns:a16="http://schemas.microsoft.com/office/drawing/2014/main" id="{520546BA-B908-F47C-4E51-72B132C07055}"/>
              </a:ext>
            </a:extLst>
          </p:cNvPr>
          <p:cNvSpPr>
            <a:spLocks noGrp="1"/>
          </p:cNvSpPr>
          <p:nvPr>
            <p:ph type="ftr" sz="quarter" idx="4"/>
          </p:nvPr>
        </p:nvSpPr>
        <p:spPr/>
        <p:txBody>
          <a:bodyPr/>
          <a:lstStyle/>
          <a:p>
            <a:r>
              <a:rPr lang="en-US"/>
              <a:t>buildingSMART Belgium</a:t>
            </a:r>
          </a:p>
        </p:txBody>
      </p:sp>
    </p:spTree>
    <p:extLst>
      <p:ext uri="{BB962C8B-B14F-4D97-AF65-F5344CB8AC3E}">
        <p14:creationId xmlns:p14="http://schemas.microsoft.com/office/powerpoint/2010/main" val="2499411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F9815-BED2-CB01-2FFE-5E2B0A68CB2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F3A0E1D-4FD8-DA61-D422-1197585DC92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2EF5C34-0B49-2518-A683-6402FEC35B53}"/>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099EDD93-E2BC-CE8F-01C7-2500A7E992C7}"/>
              </a:ext>
            </a:extLst>
          </p:cNvPr>
          <p:cNvSpPr>
            <a:spLocks noGrp="1"/>
          </p:cNvSpPr>
          <p:nvPr>
            <p:ph type="sldNum" sz="quarter" idx="5"/>
          </p:nvPr>
        </p:nvSpPr>
        <p:spPr/>
        <p:txBody>
          <a:bodyPr/>
          <a:lstStyle/>
          <a:p>
            <a:fld id="{1A582270-7CDF-46BE-867F-436E0EC18846}" type="slidenum">
              <a:rPr lang="nl-BE" smtClean="0"/>
              <a:t>57</a:t>
            </a:fld>
            <a:endParaRPr lang="nl-BE"/>
          </a:p>
        </p:txBody>
      </p:sp>
      <p:sp>
        <p:nvSpPr>
          <p:cNvPr id="5" name="Tijdelijke aanduiding voor voettekst 4">
            <a:extLst>
              <a:ext uri="{FF2B5EF4-FFF2-40B4-BE49-F238E27FC236}">
                <a16:creationId xmlns:a16="http://schemas.microsoft.com/office/drawing/2014/main" id="{70AFFABB-8758-F402-2FA7-98F9FCDF7C07}"/>
              </a:ext>
            </a:extLst>
          </p:cNvPr>
          <p:cNvSpPr>
            <a:spLocks noGrp="1"/>
          </p:cNvSpPr>
          <p:nvPr>
            <p:ph type="ftr" sz="quarter" idx="4"/>
          </p:nvPr>
        </p:nvSpPr>
        <p:spPr/>
        <p:txBody>
          <a:bodyPr/>
          <a:lstStyle/>
          <a:p>
            <a:r>
              <a:rPr lang="en-US"/>
              <a:t>buildingSMART Belgium</a:t>
            </a:r>
          </a:p>
        </p:txBody>
      </p:sp>
    </p:spTree>
    <p:extLst>
      <p:ext uri="{BB962C8B-B14F-4D97-AF65-F5344CB8AC3E}">
        <p14:creationId xmlns:p14="http://schemas.microsoft.com/office/powerpoint/2010/main" val="2295125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CCE99-3210-A40D-1640-3872122A73B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E3DE531-5843-3788-6CE5-FFAF743BA84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DE2D3C8-B1E8-A25A-86FE-3530735EFC3B}"/>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45BACAC8-947E-355C-7FDD-627518AD890D}"/>
              </a:ext>
            </a:extLst>
          </p:cNvPr>
          <p:cNvSpPr>
            <a:spLocks noGrp="1"/>
          </p:cNvSpPr>
          <p:nvPr>
            <p:ph type="sldNum" sz="quarter" idx="5"/>
          </p:nvPr>
        </p:nvSpPr>
        <p:spPr/>
        <p:txBody>
          <a:bodyPr/>
          <a:lstStyle/>
          <a:p>
            <a:fld id="{1A582270-7CDF-46BE-867F-436E0EC18846}" type="slidenum">
              <a:rPr lang="nl-BE" smtClean="0"/>
              <a:t>59</a:t>
            </a:fld>
            <a:endParaRPr lang="nl-BE"/>
          </a:p>
        </p:txBody>
      </p:sp>
      <p:sp>
        <p:nvSpPr>
          <p:cNvPr id="5" name="Tijdelijke aanduiding voor voettekst 4">
            <a:extLst>
              <a:ext uri="{FF2B5EF4-FFF2-40B4-BE49-F238E27FC236}">
                <a16:creationId xmlns:a16="http://schemas.microsoft.com/office/drawing/2014/main" id="{828E55DF-E6E0-514B-2F69-7E1668667F55}"/>
              </a:ext>
            </a:extLst>
          </p:cNvPr>
          <p:cNvSpPr>
            <a:spLocks noGrp="1"/>
          </p:cNvSpPr>
          <p:nvPr>
            <p:ph type="ftr" sz="quarter" idx="4"/>
          </p:nvPr>
        </p:nvSpPr>
        <p:spPr/>
        <p:txBody>
          <a:bodyPr/>
          <a:lstStyle/>
          <a:p>
            <a:r>
              <a:rPr lang="en-US"/>
              <a:t>buildingSMART Belgium</a:t>
            </a:r>
          </a:p>
        </p:txBody>
      </p:sp>
    </p:spTree>
    <p:extLst>
      <p:ext uri="{BB962C8B-B14F-4D97-AF65-F5344CB8AC3E}">
        <p14:creationId xmlns:p14="http://schemas.microsoft.com/office/powerpoint/2010/main" val="3990205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71845-B91B-7869-DA80-F572F7B8AAC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A6BAA6D-61CE-001E-297B-4A98FDE346D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CE3F86C-927C-C721-99B6-011C3FB40BFF}"/>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76977BEF-A7D7-21F6-1645-D11D86133180}"/>
              </a:ext>
            </a:extLst>
          </p:cNvPr>
          <p:cNvSpPr>
            <a:spLocks noGrp="1"/>
          </p:cNvSpPr>
          <p:nvPr>
            <p:ph type="sldNum" sz="quarter" idx="5"/>
          </p:nvPr>
        </p:nvSpPr>
        <p:spPr/>
        <p:txBody>
          <a:bodyPr/>
          <a:lstStyle/>
          <a:p>
            <a:fld id="{1A582270-7CDF-46BE-867F-436E0EC18846}" type="slidenum">
              <a:rPr lang="nl-BE" smtClean="0"/>
              <a:t>63</a:t>
            </a:fld>
            <a:endParaRPr lang="nl-BE"/>
          </a:p>
        </p:txBody>
      </p:sp>
      <p:sp>
        <p:nvSpPr>
          <p:cNvPr id="5" name="Tijdelijke aanduiding voor voettekst 4">
            <a:extLst>
              <a:ext uri="{FF2B5EF4-FFF2-40B4-BE49-F238E27FC236}">
                <a16:creationId xmlns:a16="http://schemas.microsoft.com/office/drawing/2014/main" id="{E490AF91-CE72-F219-CDD3-1231682F0746}"/>
              </a:ext>
            </a:extLst>
          </p:cNvPr>
          <p:cNvSpPr>
            <a:spLocks noGrp="1"/>
          </p:cNvSpPr>
          <p:nvPr>
            <p:ph type="ftr" sz="quarter" idx="4"/>
          </p:nvPr>
        </p:nvSpPr>
        <p:spPr/>
        <p:txBody>
          <a:bodyPr/>
          <a:lstStyle/>
          <a:p>
            <a:r>
              <a:rPr lang="en-US"/>
              <a:t>buildingSMART Belgium</a:t>
            </a:r>
          </a:p>
        </p:txBody>
      </p:sp>
    </p:spTree>
    <p:extLst>
      <p:ext uri="{BB962C8B-B14F-4D97-AF65-F5344CB8AC3E}">
        <p14:creationId xmlns:p14="http://schemas.microsoft.com/office/powerpoint/2010/main" val="3056573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55B84-519A-AB14-D52E-0DF7D0DB249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EA0FDC9-F19B-5836-9DDC-22BC6E7B59C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7451E93-1461-668F-8F50-467BD4B57262}"/>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1F07083F-B9C1-1B0A-CB1C-14F74F7FF007}"/>
              </a:ext>
            </a:extLst>
          </p:cNvPr>
          <p:cNvSpPr>
            <a:spLocks noGrp="1"/>
          </p:cNvSpPr>
          <p:nvPr>
            <p:ph type="sldNum" sz="quarter" idx="5"/>
          </p:nvPr>
        </p:nvSpPr>
        <p:spPr/>
        <p:txBody>
          <a:bodyPr/>
          <a:lstStyle/>
          <a:p>
            <a:fld id="{1A582270-7CDF-46BE-867F-436E0EC18846}" type="slidenum">
              <a:rPr lang="nl-BE" smtClean="0"/>
              <a:t>64</a:t>
            </a:fld>
            <a:endParaRPr lang="nl-BE"/>
          </a:p>
        </p:txBody>
      </p:sp>
      <p:sp>
        <p:nvSpPr>
          <p:cNvPr id="5" name="Tijdelijke aanduiding voor voettekst 4">
            <a:extLst>
              <a:ext uri="{FF2B5EF4-FFF2-40B4-BE49-F238E27FC236}">
                <a16:creationId xmlns:a16="http://schemas.microsoft.com/office/drawing/2014/main" id="{DA293539-2505-AB12-3A3E-E04026047138}"/>
              </a:ext>
            </a:extLst>
          </p:cNvPr>
          <p:cNvSpPr>
            <a:spLocks noGrp="1"/>
          </p:cNvSpPr>
          <p:nvPr>
            <p:ph type="ftr" sz="quarter" idx="4"/>
          </p:nvPr>
        </p:nvSpPr>
        <p:spPr/>
        <p:txBody>
          <a:bodyPr/>
          <a:lstStyle/>
          <a:p>
            <a:r>
              <a:rPr lang="en-US"/>
              <a:t>buildingSMART Belgium</a:t>
            </a:r>
          </a:p>
        </p:txBody>
      </p:sp>
    </p:spTree>
    <p:extLst>
      <p:ext uri="{BB962C8B-B14F-4D97-AF65-F5344CB8AC3E}">
        <p14:creationId xmlns:p14="http://schemas.microsoft.com/office/powerpoint/2010/main" val="688681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A582270-7CDF-46BE-867F-436E0EC18846}" type="slidenum">
              <a:rPr lang="nl-BE" smtClean="0"/>
              <a:t>6</a:t>
            </a:fld>
            <a:endParaRPr lang="nl-BE"/>
          </a:p>
        </p:txBody>
      </p:sp>
      <p:sp>
        <p:nvSpPr>
          <p:cNvPr id="5" name="Tijdelijke aanduiding voor voettekst 4">
            <a:extLst>
              <a:ext uri="{FF2B5EF4-FFF2-40B4-BE49-F238E27FC236}">
                <a16:creationId xmlns:a16="http://schemas.microsoft.com/office/drawing/2014/main" id="{59C4F063-CAB2-3722-6F0E-C734BDB8EB35}"/>
              </a:ext>
            </a:extLst>
          </p:cNvPr>
          <p:cNvSpPr>
            <a:spLocks noGrp="1"/>
          </p:cNvSpPr>
          <p:nvPr>
            <p:ph type="ftr" sz="quarter" idx="4"/>
          </p:nvPr>
        </p:nvSpPr>
        <p:spPr/>
        <p:txBody>
          <a:bodyPr/>
          <a:lstStyle/>
          <a:p>
            <a:r>
              <a:rPr lang="en-US"/>
              <a:t>buildingSMART Belgium</a:t>
            </a:r>
          </a:p>
        </p:txBody>
      </p:sp>
    </p:spTree>
    <p:extLst>
      <p:ext uri="{BB962C8B-B14F-4D97-AF65-F5344CB8AC3E}">
        <p14:creationId xmlns:p14="http://schemas.microsoft.com/office/powerpoint/2010/main" val="2991227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Specificeren en controleren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Geen effectieve </a:t>
            </a:r>
            <a:r>
              <a:rPr lang="nl-BE" sz="1200" kern="1200" dirty="0" err="1">
                <a:solidFill>
                  <a:schemeClr val="tx1"/>
                </a:solidFill>
                <a:effectLst/>
                <a:latin typeface="+mn-lt"/>
                <a:ea typeface="+mn-ea"/>
                <a:cs typeface="+mn-cs"/>
              </a:rPr>
              <a:t>inhoudcontrole</a:t>
            </a:r>
            <a:endParaRPr lang="nl-BE" sz="1200" kern="1200" dirty="0">
              <a:solidFill>
                <a:schemeClr val="tx1"/>
              </a:solidFill>
              <a:effectLst/>
              <a:latin typeface="+mn-lt"/>
              <a:ea typeface="+mn-ea"/>
              <a:cs typeface="+mn-cs"/>
            </a:endParaRPr>
          </a:p>
          <a:p>
            <a:endParaRPr lang="nl-BE" dirty="0"/>
          </a:p>
        </p:txBody>
      </p:sp>
      <p:sp>
        <p:nvSpPr>
          <p:cNvPr id="4" name="Tijdelijke aanduiding voor voettekst 3"/>
          <p:cNvSpPr>
            <a:spLocks noGrp="1"/>
          </p:cNvSpPr>
          <p:nvPr>
            <p:ph type="ftr" sz="quarter" idx="4"/>
          </p:nvPr>
        </p:nvSpPr>
        <p:spPr/>
        <p:txBody>
          <a:bodyPr/>
          <a:lstStyle/>
          <a:p>
            <a:r>
              <a:rPr lang="en-US"/>
              <a:t>buildingSMART Belgium</a:t>
            </a:r>
          </a:p>
        </p:txBody>
      </p:sp>
      <p:sp>
        <p:nvSpPr>
          <p:cNvPr id="5" name="Tijdelijke aanduiding voor dianummer 4"/>
          <p:cNvSpPr>
            <a:spLocks noGrp="1"/>
          </p:cNvSpPr>
          <p:nvPr>
            <p:ph type="sldNum" sz="quarter" idx="5"/>
          </p:nvPr>
        </p:nvSpPr>
        <p:spPr/>
        <p:txBody>
          <a:bodyPr/>
          <a:lstStyle/>
          <a:p>
            <a:fld id="{1A582270-7CDF-46BE-867F-436E0EC18846}" type="slidenum">
              <a:rPr lang="nl-BE" smtClean="0"/>
              <a:t>10</a:t>
            </a:fld>
            <a:endParaRPr lang="nl-BE"/>
          </a:p>
        </p:txBody>
      </p:sp>
    </p:spTree>
    <p:extLst>
      <p:ext uri="{BB962C8B-B14F-4D97-AF65-F5344CB8AC3E}">
        <p14:creationId xmlns:p14="http://schemas.microsoft.com/office/powerpoint/2010/main" val="2392634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A582270-7CDF-46BE-867F-436E0EC18846}" type="slidenum">
              <a:rPr lang="nl-BE" smtClean="0"/>
              <a:t>16</a:t>
            </a:fld>
            <a:endParaRPr lang="nl-BE"/>
          </a:p>
        </p:txBody>
      </p:sp>
      <p:sp>
        <p:nvSpPr>
          <p:cNvPr id="5" name="Tijdelijke aanduiding voor voettekst 4">
            <a:extLst>
              <a:ext uri="{FF2B5EF4-FFF2-40B4-BE49-F238E27FC236}">
                <a16:creationId xmlns:a16="http://schemas.microsoft.com/office/drawing/2014/main" id="{F4E7427B-FE9C-14FF-CB05-9807E3AE6C79}"/>
              </a:ext>
            </a:extLst>
          </p:cNvPr>
          <p:cNvSpPr>
            <a:spLocks noGrp="1"/>
          </p:cNvSpPr>
          <p:nvPr>
            <p:ph type="ftr" sz="quarter" idx="4"/>
          </p:nvPr>
        </p:nvSpPr>
        <p:spPr/>
        <p:txBody>
          <a:bodyPr/>
          <a:lstStyle/>
          <a:p>
            <a:r>
              <a:rPr lang="en-US"/>
              <a:t>buildingSMART Belgium</a:t>
            </a:r>
          </a:p>
        </p:txBody>
      </p:sp>
    </p:spTree>
    <p:extLst>
      <p:ext uri="{BB962C8B-B14F-4D97-AF65-F5344CB8AC3E}">
        <p14:creationId xmlns:p14="http://schemas.microsoft.com/office/powerpoint/2010/main" val="920441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A582270-7CDF-46BE-867F-436E0EC18846}" type="slidenum">
              <a:rPr lang="nl-BE" smtClean="0"/>
              <a:t>25</a:t>
            </a:fld>
            <a:endParaRPr lang="nl-BE"/>
          </a:p>
        </p:txBody>
      </p:sp>
      <p:sp>
        <p:nvSpPr>
          <p:cNvPr id="5" name="Tijdelijke aanduiding voor voettekst 4">
            <a:extLst>
              <a:ext uri="{FF2B5EF4-FFF2-40B4-BE49-F238E27FC236}">
                <a16:creationId xmlns:a16="http://schemas.microsoft.com/office/drawing/2014/main" id="{19B93D66-7A7B-C434-31B3-E97C9424C0EC}"/>
              </a:ext>
            </a:extLst>
          </p:cNvPr>
          <p:cNvSpPr>
            <a:spLocks noGrp="1"/>
          </p:cNvSpPr>
          <p:nvPr>
            <p:ph type="ftr" sz="quarter" idx="4"/>
          </p:nvPr>
        </p:nvSpPr>
        <p:spPr/>
        <p:txBody>
          <a:bodyPr/>
          <a:lstStyle/>
          <a:p>
            <a:r>
              <a:rPr lang="en-US"/>
              <a:t>buildingSMART Belgium</a:t>
            </a:r>
          </a:p>
        </p:txBody>
      </p:sp>
    </p:spTree>
    <p:extLst>
      <p:ext uri="{BB962C8B-B14F-4D97-AF65-F5344CB8AC3E}">
        <p14:creationId xmlns:p14="http://schemas.microsoft.com/office/powerpoint/2010/main" val="1357320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Deze relaties worden meestal gelegd vanuit de Native modelleersoftware</a:t>
            </a:r>
          </a:p>
          <a:p>
            <a:r>
              <a:rPr lang="nl-BE" dirty="0"/>
              <a:t>Voorbeeld </a:t>
            </a:r>
            <a:r>
              <a:rPr lang="nl-NL" dirty="0"/>
              <a:t>IFCRELASSIGNSTOGROUP is het behoren tot een MEP systeem</a:t>
            </a:r>
            <a:endParaRPr lang="nl-BE" dirty="0"/>
          </a:p>
        </p:txBody>
      </p:sp>
      <p:sp>
        <p:nvSpPr>
          <p:cNvPr id="4" name="Tijdelijke aanduiding voor dianummer 3"/>
          <p:cNvSpPr>
            <a:spLocks noGrp="1"/>
          </p:cNvSpPr>
          <p:nvPr>
            <p:ph type="sldNum" sz="quarter" idx="5"/>
          </p:nvPr>
        </p:nvSpPr>
        <p:spPr/>
        <p:txBody>
          <a:bodyPr/>
          <a:lstStyle/>
          <a:p>
            <a:fld id="{1A582270-7CDF-46BE-867F-436E0EC18846}" type="slidenum">
              <a:rPr lang="nl-BE" smtClean="0"/>
              <a:t>28</a:t>
            </a:fld>
            <a:endParaRPr lang="nl-BE"/>
          </a:p>
        </p:txBody>
      </p:sp>
      <p:sp>
        <p:nvSpPr>
          <p:cNvPr id="5" name="Tijdelijke aanduiding voor voettekst 4">
            <a:extLst>
              <a:ext uri="{FF2B5EF4-FFF2-40B4-BE49-F238E27FC236}">
                <a16:creationId xmlns:a16="http://schemas.microsoft.com/office/drawing/2014/main" id="{9DC71B96-74AF-F0B5-5DE8-646440BDA840}"/>
              </a:ext>
            </a:extLst>
          </p:cNvPr>
          <p:cNvSpPr>
            <a:spLocks noGrp="1"/>
          </p:cNvSpPr>
          <p:nvPr>
            <p:ph type="ftr" sz="quarter" idx="4"/>
          </p:nvPr>
        </p:nvSpPr>
        <p:spPr/>
        <p:txBody>
          <a:bodyPr/>
          <a:lstStyle/>
          <a:p>
            <a:r>
              <a:rPr lang="en-US"/>
              <a:t>buildingSMART Belgium</a:t>
            </a:r>
          </a:p>
        </p:txBody>
      </p:sp>
    </p:spTree>
    <p:extLst>
      <p:ext uri="{BB962C8B-B14F-4D97-AF65-F5344CB8AC3E}">
        <p14:creationId xmlns:p14="http://schemas.microsoft.com/office/powerpoint/2010/main" val="2169050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Cardinality</a:t>
            </a:r>
            <a:r>
              <a:rPr lang="nl-NL" dirty="0"/>
              <a:t> geeft aan </a:t>
            </a:r>
            <a:r>
              <a:rPr lang="nl-NL" b="1" dirty="0"/>
              <a:t>of een facet (eigenschap, relatie of object)</a:t>
            </a:r>
            <a:r>
              <a:rPr lang="nl-NL" dirty="0"/>
              <a:t> </a:t>
            </a:r>
            <a:r>
              <a:rPr lang="nl-NL" b="1" dirty="0"/>
              <a:t>moet, mag of niet mag voorkomen</a:t>
            </a:r>
            <a:r>
              <a:rPr lang="nl-NL" dirty="0"/>
              <a:t> binnen de scope van een IDS-regel (</a:t>
            </a:r>
            <a:r>
              <a:rPr lang="nl-NL" dirty="0" err="1"/>
              <a:t>applicability</a:t>
            </a:r>
            <a:r>
              <a:rPr lang="nl-NL" dirty="0"/>
              <a:t> of </a:t>
            </a:r>
            <a:r>
              <a:rPr lang="nl-NL" dirty="0" err="1"/>
              <a:t>requirement</a:t>
            </a:r>
            <a:r>
              <a:rPr lang="nl-NL" dirty="0"/>
              <a:t>).</a:t>
            </a:r>
          </a:p>
          <a:p>
            <a:endParaRPr lang="nl-NL" i="1" dirty="0"/>
          </a:p>
          <a:p>
            <a:r>
              <a:rPr lang="nl-NL" i="1" dirty="0" err="1"/>
              <a:t>Cardinality</a:t>
            </a:r>
            <a:r>
              <a:rPr lang="nl-NL" i="1" dirty="0"/>
              <a:t> bepaalt of iets verplicht, optioneel, meervoudig of verboden is.</a:t>
            </a:r>
            <a:endParaRPr lang="nl-NL" dirty="0"/>
          </a:p>
          <a:p>
            <a:endParaRPr lang="nl-BE" dirty="0"/>
          </a:p>
        </p:txBody>
      </p:sp>
      <p:sp>
        <p:nvSpPr>
          <p:cNvPr id="4" name="Tijdelijke aanduiding voor voettekst 3"/>
          <p:cNvSpPr>
            <a:spLocks noGrp="1"/>
          </p:cNvSpPr>
          <p:nvPr>
            <p:ph type="ftr" sz="quarter" idx="4"/>
          </p:nvPr>
        </p:nvSpPr>
        <p:spPr/>
        <p:txBody>
          <a:bodyPr/>
          <a:lstStyle/>
          <a:p>
            <a:r>
              <a:rPr lang="en-US"/>
              <a:t>buildingSMART Belgium</a:t>
            </a:r>
          </a:p>
        </p:txBody>
      </p:sp>
      <p:sp>
        <p:nvSpPr>
          <p:cNvPr id="5" name="Tijdelijke aanduiding voor dianummer 4"/>
          <p:cNvSpPr>
            <a:spLocks noGrp="1"/>
          </p:cNvSpPr>
          <p:nvPr>
            <p:ph type="sldNum" sz="quarter" idx="5"/>
          </p:nvPr>
        </p:nvSpPr>
        <p:spPr/>
        <p:txBody>
          <a:bodyPr/>
          <a:lstStyle/>
          <a:p>
            <a:fld id="{1A582270-7CDF-46BE-867F-436E0EC18846}" type="slidenum">
              <a:rPr lang="nl-BE" smtClean="0"/>
              <a:t>32</a:t>
            </a:fld>
            <a:endParaRPr lang="nl-BE"/>
          </a:p>
        </p:txBody>
      </p:sp>
    </p:spTree>
    <p:extLst>
      <p:ext uri="{BB962C8B-B14F-4D97-AF65-F5344CB8AC3E}">
        <p14:creationId xmlns:p14="http://schemas.microsoft.com/office/powerpoint/2010/main" val="3812182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a:p>
            <a:endParaRPr lang="nl-BE" dirty="0"/>
          </a:p>
          <a:p>
            <a:r>
              <a:rPr lang="nl-BE" dirty="0"/>
              <a:t>Verschillende per software:</a:t>
            </a:r>
            <a:br>
              <a:rPr lang="nl-BE" dirty="0"/>
            </a:br>
            <a:r>
              <a:rPr lang="nl-BE" dirty="0" err="1"/>
              <a:t>Solibri</a:t>
            </a:r>
            <a:r>
              <a:rPr lang="nl-BE" dirty="0"/>
              <a:t> geeft een non-conformiteit, terwijl Blender aangeeft dit te hebben </a:t>
            </a:r>
            <a:r>
              <a:rPr lang="nl-BE" dirty="0" err="1"/>
              <a:t>overgeslaan</a:t>
            </a:r>
            <a:r>
              <a:rPr lang="nl-BE" dirty="0"/>
              <a:t>.</a:t>
            </a:r>
          </a:p>
        </p:txBody>
      </p:sp>
      <p:sp>
        <p:nvSpPr>
          <p:cNvPr id="4" name="Tijdelijke aanduiding voor dianummer 3"/>
          <p:cNvSpPr>
            <a:spLocks noGrp="1"/>
          </p:cNvSpPr>
          <p:nvPr>
            <p:ph type="sldNum" sz="quarter" idx="5"/>
          </p:nvPr>
        </p:nvSpPr>
        <p:spPr/>
        <p:txBody>
          <a:bodyPr/>
          <a:lstStyle/>
          <a:p>
            <a:fld id="{1A582270-7CDF-46BE-867F-436E0EC18846}" type="slidenum">
              <a:rPr lang="nl-BE" smtClean="0"/>
              <a:t>33</a:t>
            </a:fld>
            <a:endParaRPr lang="nl-BE"/>
          </a:p>
        </p:txBody>
      </p:sp>
      <p:sp>
        <p:nvSpPr>
          <p:cNvPr id="5" name="Tijdelijke aanduiding voor voettekst 4">
            <a:extLst>
              <a:ext uri="{FF2B5EF4-FFF2-40B4-BE49-F238E27FC236}">
                <a16:creationId xmlns:a16="http://schemas.microsoft.com/office/drawing/2014/main" id="{4953FD3D-DEA5-D22A-D605-1BFDFFAD8579}"/>
              </a:ext>
            </a:extLst>
          </p:cNvPr>
          <p:cNvSpPr>
            <a:spLocks noGrp="1"/>
          </p:cNvSpPr>
          <p:nvPr>
            <p:ph type="ftr" sz="quarter" idx="4"/>
          </p:nvPr>
        </p:nvSpPr>
        <p:spPr/>
        <p:txBody>
          <a:bodyPr/>
          <a:lstStyle/>
          <a:p>
            <a:r>
              <a:rPr lang="en-US"/>
              <a:t>buildingSMART Belgium</a:t>
            </a:r>
          </a:p>
        </p:txBody>
      </p:sp>
    </p:spTree>
    <p:extLst>
      <p:ext uri="{BB962C8B-B14F-4D97-AF65-F5344CB8AC3E}">
        <p14:creationId xmlns:p14="http://schemas.microsoft.com/office/powerpoint/2010/main" val="658329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C75B1-A573-EB2C-7C60-58FA0FA5BC8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D3F471A-368F-DFED-0D02-C9DADC97FBE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60AA5D5-563F-2C23-D149-9F8B397A5D62}"/>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D0A6EB61-839F-82D3-7023-7293960EC0E0}"/>
              </a:ext>
            </a:extLst>
          </p:cNvPr>
          <p:cNvSpPr>
            <a:spLocks noGrp="1"/>
          </p:cNvSpPr>
          <p:nvPr>
            <p:ph type="sldNum" sz="quarter" idx="5"/>
          </p:nvPr>
        </p:nvSpPr>
        <p:spPr/>
        <p:txBody>
          <a:bodyPr/>
          <a:lstStyle/>
          <a:p>
            <a:fld id="{1A582270-7CDF-46BE-867F-436E0EC18846}" type="slidenum">
              <a:rPr lang="nl-BE" smtClean="0"/>
              <a:t>41</a:t>
            </a:fld>
            <a:endParaRPr lang="nl-BE"/>
          </a:p>
        </p:txBody>
      </p:sp>
      <p:sp>
        <p:nvSpPr>
          <p:cNvPr id="5" name="Tijdelijke aanduiding voor voettekst 4">
            <a:extLst>
              <a:ext uri="{FF2B5EF4-FFF2-40B4-BE49-F238E27FC236}">
                <a16:creationId xmlns:a16="http://schemas.microsoft.com/office/drawing/2014/main" id="{567B623E-C4F6-BC16-58DE-0DFB003D1BCB}"/>
              </a:ext>
            </a:extLst>
          </p:cNvPr>
          <p:cNvSpPr>
            <a:spLocks noGrp="1"/>
          </p:cNvSpPr>
          <p:nvPr>
            <p:ph type="ftr" sz="quarter" idx="4"/>
          </p:nvPr>
        </p:nvSpPr>
        <p:spPr/>
        <p:txBody>
          <a:bodyPr/>
          <a:lstStyle/>
          <a:p>
            <a:r>
              <a:rPr lang="en-US"/>
              <a:t>buildingSMART Belgium</a:t>
            </a:r>
          </a:p>
        </p:txBody>
      </p:sp>
    </p:spTree>
    <p:extLst>
      <p:ext uri="{BB962C8B-B14F-4D97-AF65-F5344CB8AC3E}">
        <p14:creationId xmlns:p14="http://schemas.microsoft.com/office/powerpoint/2010/main" val="3849459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2/16/2026</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14387204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2/16/2026</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369250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2/16/2026</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‹nr.›</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4792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2/16/2026</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2351931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2/16/2026</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‹nr.›</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4760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2/16/2026</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724173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2/16/2026</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63452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2/16/2026</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230089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2/16/2026</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1304581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2/16/2026</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3533912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2/16/2026</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1135472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2/16/2026</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‹nr.›</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7" name="Afbeelding 3">
            <a:extLst>
              <a:ext uri="{FF2B5EF4-FFF2-40B4-BE49-F238E27FC236}">
                <a16:creationId xmlns:a16="http://schemas.microsoft.com/office/drawing/2014/main" id="{44BB5E00-0A47-8207-B853-11462F4FB14D}"/>
              </a:ext>
            </a:extLst>
          </p:cNvPr>
          <p:cNvPicPr>
            <a:picLocks noChangeAspect="1"/>
          </p:cNvPicPr>
          <p:nvPr userDrawn="1"/>
        </p:nvPicPr>
        <p:blipFill>
          <a:blip r:embed="rId13"/>
          <a:stretch>
            <a:fillRect/>
          </a:stretch>
        </p:blipFill>
        <p:spPr>
          <a:xfrm>
            <a:off x="9532999" y="271278"/>
            <a:ext cx="2244130" cy="424526"/>
          </a:xfrm>
          <a:prstGeom prst="rect">
            <a:avLst/>
          </a:prstGeom>
        </p:spPr>
      </p:pic>
    </p:spTree>
    <p:extLst>
      <p:ext uri="{BB962C8B-B14F-4D97-AF65-F5344CB8AC3E}">
        <p14:creationId xmlns:p14="http://schemas.microsoft.com/office/powerpoint/2010/main" val="296374918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74" r:id="rId7"/>
    <p:sldLayoutId id="2147483675" r:id="rId8"/>
    <p:sldLayoutId id="2147483664" r:id="rId9"/>
    <p:sldLayoutId id="2147483665" r:id="rId10"/>
    <p:sldLayoutId id="2147483667"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09_3A5CD12A.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svg"/></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4.svg"/></Relationships>
</file>

<file path=ppt/slides/_rels/slide2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4.svg"/></Relationships>
</file>

<file path=ppt/slides/_rels/slide3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18/10/relationships/comments" Target="../comments/modernComment_152_ED666F87.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learn-ids.lt.plus/en/ids/overview" TargetMode="External"/><Relationship Id="rId2" Type="http://schemas.openxmlformats.org/officeDocument/2006/relationships/hyperlink" Target="https://github.com/buildingSMART/IDS/tree/development/Documentation/UserManual"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640079" y="1021842"/>
            <a:ext cx="10518064" cy="2642616"/>
          </a:xfrm>
        </p:spPr>
        <p:txBody>
          <a:bodyPr anchor="b">
            <a:normAutofit/>
          </a:bodyPr>
          <a:lstStyle/>
          <a:p>
            <a:r>
              <a:rPr lang="de-DE" sz="4400" dirty="0"/>
              <a:t>Information </a:t>
            </a:r>
            <a:r>
              <a:rPr lang="de-DE" sz="4400" dirty="0" err="1"/>
              <a:t>Delivery</a:t>
            </a:r>
            <a:r>
              <a:rPr lang="de-DE" sz="4400" dirty="0"/>
              <a:t> </a:t>
            </a:r>
            <a:r>
              <a:rPr lang="de-DE" sz="4400" dirty="0" err="1"/>
              <a:t>Specification</a:t>
            </a:r>
            <a:endParaRPr lang="de-DE" sz="4400" dirty="0"/>
          </a:p>
        </p:txBody>
      </p:sp>
      <p:cxnSp>
        <p:nvCxnSpPr>
          <p:cNvPr id="19" name="Straight Connector 10">
            <a:extLst>
              <a:ext uri="{FF2B5EF4-FFF2-40B4-BE49-F238E27FC236}">
                <a16:creationId xmlns:a16="http://schemas.microsoft.com/office/drawing/2014/main" id="{750527CE-FCD0-40C8-B37A-39331C2A4F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4011930"/>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4" name="Afbeelding 3">
            <a:extLst>
              <a:ext uri="{FF2B5EF4-FFF2-40B4-BE49-F238E27FC236}">
                <a16:creationId xmlns:a16="http://schemas.microsoft.com/office/drawing/2014/main" id="{92D33175-52AB-C84B-AB53-0528448F41ED}"/>
              </a:ext>
            </a:extLst>
          </p:cNvPr>
          <p:cNvPicPr>
            <a:picLocks noChangeAspect="1"/>
          </p:cNvPicPr>
          <p:nvPr/>
        </p:nvPicPr>
        <p:blipFill>
          <a:blip r:embed="rId2"/>
          <a:stretch>
            <a:fillRect/>
          </a:stretch>
        </p:blipFill>
        <p:spPr>
          <a:xfrm>
            <a:off x="7911973" y="5686090"/>
            <a:ext cx="3581344" cy="691894"/>
          </a:xfrm>
          <a:prstGeom prst="rect">
            <a:avLst/>
          </a:prstGeom>
        </p:spPr>
      </p:pic>
      <p:pic>
        <p:nvPicPr>
          <p:cNvPr id="5" name="Picture 4" descr="buildingSMART International">
            <a:extLst>
              <a:ext uri="{FF2B5EF4-FFF2-40B4-BE49-F238E27FC236}">
                <a16:creationId xmlns:a16="http://schemas.microsoft.com/office/drawing/2014/main" id="{554205D4-B159-C372-1D4B-DDBCDB228A3E}"/>
              </a:ext>
            </a:extLst>
          </p:cNvPr>
          <p:cNvPicPr>
            <a:picLocks noChangeAspect="1"/>
          </p:cNvPicPr>
          <p:nvPr/>
        </p:nvPicPr>
        <p:blipFill>
          <a:blip r:embed="rId3"/>
          <a:stretch>
            <a:fillRect/>
          </a:stretch>
        </p:blipFill>
        <p:spPr>
          <a:xfrm>
            <a:off x="508859" y="5474028"/>
            <a:ext cx="3680782" cy="1116019"/>
          </a:xfrm>
          <a:prstGeom prst="rect">
            <a:avLst/>
          </a:prstGeom>
        </p:spPr>
      </p:pic>
    </p:spTree>
    <p:extLst>
      <p:ext uri="{BB962C8B-B14F-4D97-AF65-F5344CB8AC3E}">
        <p14:creationId xmlns:p14="http://schemas.microsoft.com/office/powerpoint/2010/main" val="3351439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7587AB-C6F5-0809-1FB0-59FF910D33B8}"/>
              </a:ext>
            </a:extLst>
          </p:cNvPr>
          <p:cNvSpPr>
            <a:spLocks noGrp="1"/>
          </p:cNvSpPr>
          <p:nvPr>
            <p:ph type="title"/>
          </p:nvPr>
        </p:nvSpPr>
        <p:spPr/>
        <p:txBody>
          <a:bodyPr/>
          <a:lstStyle/>
          <a:p>
            <a:r>
              <a:rPr lang="nl-BE" dirty="0"/>
              <a:t>Doel IDS</a:t>
            </a:r>
          </a:p>
        </p:txBody>
      </p:sp>
      <p:sp>
        <p:nvSpPr>
          <p:cNvPr id="3" name="Tijdelijke aanduiding voor inhoud 2">
            <a:extLst>
              <a:ext uri="{FF2B5EF4-FFF2-40B4-BE49-F238E27FC236}">
                <a16:creationId xmlns:a16="http://schemas.microsoft.com/office/drawing/2014/main" id="{44E69816-E563-F5D2-1DBE-FA09743298EE}"/>
              </a:ext>
            </a:extLst>
          </p:cNvPr>
          <p:cNvSpPr>
            <a:spLocks noGrp="1"/>
          </p:cNvSpPr>
          <p:nvPr>
            <p:ph idx="1"/>
          </p:nvPr>
        </p:nvSpPr>
        <p:spPr/>
        <p:txBody>
          <a:bodyPr/>
          <a:lstStyle/>
          <a:p>
            <a:pPr marL="0" indent="0">
              <a:buNone/>
            </a:pPr>
            <a:r>
              <a:rPr lang="nl-NL" dirty="0"/>
              <a:t>IDS is beperkt tot alfanumerieke informatie:</a:t>
            </a:r>
          </a:p>
          <a:p>
            <a:pPr lvl="1"/>
            <a:r>
              <a:rPr lang="nl-NL" dirty="0"/>
              <a:t>Waarden van eigenschappen</a:t>
            </a:r>
          </a:p>
          <a:p>
            <a:pPr lvl="1"/>
            <a:r>
              <a:rPr lang="nl-NL" dirty="0"/>
              <a:t>Hoeveelheden</a:t>
            </a:r>
          </a:p>
          <a:p>
            <a:pPr lvl="1"/>
            <a:r>
              <a:rPr lang="nl-NL" dirty="0"/>
              <a:t>Classificaties</a:t>
            </a:r>
          </a:p>
          <a:p>
            <a:pPr lvl="1"/>
            <a:r>
              <a:rPr lang="nl-NL" dirty="0"/>
              <a:t>Materialen</a:t>
            </a:r>
          </a:p>
          <a:p>
            <a:pPr lvl="1"/>
            <a:r>
              <a:rPr lang="nl-NL" dirty="0"/>
              <a:t>Relaties</a:t>
            </a:r>
            <a:endParaRPr lang="nl-BE" dirty="0"/>
          </a:p>
          <a:p>
            <a:pPr marL="0" indent="0">
              <a:buNone/>
            </a:pPr>
            <a:r>
              <a:rPr lang="nl-NL" dirty="0"/>
              <a:t>maar het dekt geen geometrische aspecten</a:t>
            </a:r>
            <a:endParaRPr lang="nl-BE" dirty="0"/>
          </a:p>
        </p:txBody>
      </p:sp>
    </p:spTree>
    <p:extLst>
      <p:ext uri="{BB962C8B-B14F-4D97-AF65-F5344CB8AC3E}">
        <p14:creationId xmlns:p14="http://schemas.microsoft.com/office/powerpoint/2010/main" val="979161386"/>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0FA1E-8DA3-9CB8-3334-43B8899E759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D280EAF-EBC8-3455-1542-9B4524E82A4E}"/>
              </a:ext>
            </a:extLst>
          </p:cNvPr>
          <p:cNvSpPr>
            <a:spLocks noGrp="1"/>
          </p:cNvSpPr>
          <p:nvPr>
            <p:ph type="title"/>
          </p:nvPr>
        </p:nvSpPr>
        <p:spPr/>
        <p:txBody>
          <a:bodyPr/>
          <a:lstStyle/>
          <a:p>
            <a:r>
              <a:rPr lang="nl-BE" dirty="0"/>
              <a:t>Waarvoor dient IDS niet</a:t>
            </a:r>
          </a:p>
        </p:txBody>
      </p:sp>
      <p:sp>
        <p:nvSpPr>
          <p:cNvPr id="3" name="Tijdelijke aanduiding voor inhoud 2">
            <a:extLst>
              <a:ext uri="{FF2B5EF4-FFF2-40B4-BE49-F238E27FC236}">
                <a16:creationId xmlns:a16="http://schemas.microsoft.com/office/drawing/2014/main" id="{40A9D408-9761-656E-6CEB-A012873AA189}"/>
              </a:ext>
            </a:extLst>
          </p:cNvPr>
          <p:cNvSpPr>
            <a:spLocks noGrp="1"/>
          </p:cNvSpPr>
          <p:nvPr>
            <p:ph idx="1"/>
          </p:nvPr>
        </p:nvSpPr>
        <p:spPr/>
        <p:txBody>
          <a:bodyPr>
            <a:normAutofit fontScale="92500" lnSpcReduction="20000"/>
          </a:bodyPr>
          <a:lstStyle/>
          <a:p>
            <a:pPr>
              <a:buFontTx/>
              <a:buChar char="-"/>
            </a:pPr>
            <a:r>
              <a:rPr lang="nl-NL" dirty="0"/>
              <a:t>het </a:t>
            </a:r>
            <a:r>
              <a:rPr lang="nl-NL" b="1" dirty="0"/>
              <a:t>detecteren van clashes</a:t>
            </a:r>
            <a:r>
              <a:rPr lang="nl-NL" dirty="0"/>
              <a:t>, zoals botsingen tussen balken en leidingen</a:t>
            </a:r>
          </a:p>
          <a:p>
            <a:pPr>
              <a:buFontTx/>
              <a:buChar char="-"/>
            </a:pPr>
            <a:r>
              <a:rPr lang="nl-NL" dirty="0"/>
              <a:t>het </a:t>
            </a:r>
            <a:r>
              <a:rPr lang="nl-NL" b="1" dirty="0"/>
              <a:t>controleren van geometrische afstanden</a:t>
            </a:r>
            <a:r>
              <a:rPr lang="nl-NL" dirty="0"/>
              <a:t>, zoals wanden die minimaal 3 m van de perceelgrens moeten liggen</a:t>
            </a:r>
          </a:p>
          <a:p>
            <a:pPr>
              <a:buFontTx/>
              <a:buChar char="-"/>
            </a:pPr>
            <a:r>
              <a:rPr lang="nl-NL" dirty="0"/>
              <a:t>het </a:t>
            </a:r>
            <a:r>
              <a:rPr lang="nl-NL" b="1" dirty="0"/>
              <a:t>uitvoeren van berekeningen of aggregaties</a:t>
            </a:r>
            <a:r>
              <a:rPr lang="nl-NL" dirty="0"/>
              <a:t>, zoals het bepalen of de totale kantooroppervlakte groter is dan 300 m²</a:t>
            </a:r>
          </a:p>
          <a:p>
            <a:pPr>
              <a:buFontTx/>
              <a:buChar char="-"/>
            </a:pPr>
            <a:r>
              <a:rPr lang="nl-NL" dirty="0"/>
              <a:t>het </a:t>
            </a:r>
            <a:r>
              <a:rPr lang="nl-NL" b="1" dirty="0"/>
              <a:t>afdwingen van uniciteit over meerdere objecten heen</a:t>
            </a:r>
            <a:r>
              <a:rPr lang="nl-NL" dirty="0"/>
              <a:t>, zoals unieke namen voor alle deurtypes</a:t>
            </a:r>
          </a:p>
          <a:p>
            <a:pPr>
              <a:buFontTx/>
              <a:buChar char="-"/>
            </a:pPr>
            <a:r>
              <a:rPr lang="nl-NL" dirty="0"/>
              <a:t>het </a:t>
            </a:r>
            <a:r>
              <a:rPr lang="nl-NL" b="1" dirty="0"/>
              <a:t>beoordelen van prestaties of softwaregedrag</a:t>
            </a:r>
            <a:r>
              <a:rPr lang="nl-NL" dirty="0"/>
              <a:t>, zoals laadtijden van modellen</a:t>
            </a:r>
          </a:p>
          <a:p>
            <a:pPr>
              <a:buFontTx/>
              <a:buChar char="-"/>
            </a:pPr>
            <a:r>
              <a:rPr lang="nl-NL" dirty="0"/>
              <a:t>het </a:t>
            </a:r>
            <a:r>
              <a:rPr lang="nl-NL" b="1" dirty="0"/>
              <a:t>valideren van externe of gekoppelde data</a:t>
            </a:r>
            <a:r>
              <a:rPr lang="nl-NL" dirty="0"/>
              <a:t>, zoals tekeningen en revisies in een CDE</a:t>
            </a:r>
          </a:p>
          <a:p>
            <a:pPr>
              <a:buFontTx/>
              <a:buChar char="-"/>
            </a:pPr>
            <a:r>
              <a:rPr lang="nl-NL" dirty="0"/>
              <a:t>het </a:t>
            </a:r>
            <a:r>
              <a:rPr lang="nl-NL" b="1" dirty="0"/>
              <a:t>controleren of een model overeenkomt met de as-built toestand </a:t>
            </a:r>
            <a:r>
              <a:rPr lang="nl-NL" dirty="0"/>
              <a:t>van de uitvoering</a:t>
            </a:r>
            <a:endParaRPr lang="nl-BE" dirty="0"/>
          </a:p>
        </p:txBody>
      </p:sp>
    </p:spTree>
    <p:extLst>
      <p:ext uri="{BB962C8B-B14F-4D97-AF65-F5344CB8AC3E}">
        <p14:creationId xmlns:p14="http://schemas.microsoft.com/office/powerpoint/2010/main" val="8051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087DA5-C212-4B78-EB66-F565CDF1A527}"/>
              </a:ext>
            </a:extLst>
          </p:cNvPr>
          <p:cNvSpPr>
            <a:spLocks noGrp="1"/>
          </p:cNvSpPr>
          <p:nvPr>
            <p:ph type="title"/>
          </p:nvPr>
        </p:nvSpPr>
        <p:spPr/>
        <p:txBody>
          <a:bodyPr/>
          <a:lstStyle/>
          <a:p>
            <a:r>
              <a:rPr lang="nl-BE" dirty="0"/>
              <a:t>IDS &lt;&gt; </a:t>
            </a:r>
            <a:r>
              <a:rPr lang="nl-BE" dirty="0" err="1"/>
              <a:t>bSDD</a:t>
            </a:r>
            <a:endParaRPr lang="nl-BE" dirty="0"/>
          </a:p>
        </p:txBody>
      </p:sp>
      <p:sp>
        <p:nvSpPr>
          <p:cNvPr id="3" name="Tijdelijke aanduiding voor inhoud 2">
            <a:extLst>
              <a:ext uri="{FF2B5EF4-FFF2-40B4-BE49-F238E27FC236}">
                <a16:creationId xmlns:a16="http://schemas.microsoft.com/office/drawing/2014/main" id="{1FBCEF1A-4B43-DAA9-569D-0B32EF6D2E75}"/>
              </a:ext>
            </a:extLst>
          </p:cNvPr>
          <p:cNvSpPr>
            <a:spLocks noGrp="1"/>
          </p:cNvSpPr>
          <p:nvPr>
            <p:ph idx="1"/>
          </p:nvPr>
        </p:nvSpPr>
        <p:spPr/>
        <p:txBody>
          <a:bodyPr/>
          <a:lstStyle/>
          <a:p>
            <a:pPr marL="0" indent="0">
              <a:buNone/>
            </a:pPr>
            <a:r>
              <a:rPr lang="nl-NL" dirty="0"/>
              <a:t>Beiden bedoeld om afspraken over datacontent vast te leggen. </a:t>
            </a:r>
          </a:p>
          <a:p>
            <a:pPr marL="0" indent="0">
              <a:buNone/>
            </a:pPr>
            <a:r>
              <a:rPr lang="nl-NL" dirty="0"/>
              <a:t>De </a:t>
            </a:r>
            <a:r>
              <a:rPr lang="nl-NL" dirty="0" err="1"/>
              <a:t>bSDD</a:t>
            </a:r>
            <a:r>
              <a:rPr lang="nl-NL" dirty="0"/>
              <a:t> kan gezien worden als een gedeelde bibliotheek van eigenschappen die kunnen worden toegepast bij het opstellen van een IDS. Dankzij deze synergie stimuleren we het gebruik van consistente termen binnen de hele sector.</a:t>
            </a:r>
            <a:endParaRPr lang="nl-BE" dirty="0"/>
          </a:p>
        </p:txBody>
      </p:sp>
      <p:pic>
        <p:nvPicPr>
          <p:cNvPr id="4" name="Picture 2">
            <a:extLst>
              <a:ext uri="{FF2B5EF4-FFF2-40B4-BE49-F238E27FC236}">
                <a16:creationId xmlns:a16="http://schemas.microsoft.com/office/drawing/2014/main" id="{7EF1FEA6-9768-A9FC-25B7-2C3B77FEEA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640079" y="4891087"/>
            <a:ext cx="2381250" cy="1190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135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FF7EF-52CF-315F-51CB-11D85D045F1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E6A9A84-7604-F046-90E3-900D8F32FE6E}"/>
              </a:ext>
            </a:extLst>
          </p:cNvPr>
          <p:cNvSpPr>
            <a:spLocks noGrp="1"/>
          </p:cNvSpPr>
          <p:nvPr>
            <p:ph type="title"/>
          </p:nvPr>
        </p:nvSpPr>
        <p:spPr/>
        <p:txBody>
          <a:bodyPr/>
          <a:lstStyle/>
          <a:p>
            <a:r>
              <a:rPr lang="nl-BE" dirty="0"/>
              <a:t>IDS &lt;&gt; ISO 19650</a:t>
            </a:r>
          </a:p>
        </p:txBody>
      </p:sp>
      <p:sp>
        <p:nvSpPr>
          <p:cNvPr id="3" name="Tijdelijke aanduiding voor inhoud 2">
            <a:extLst>
              <a:ext uri="{FF2B5EF4-FFF2-40B4-BE49-F238E27FC236}">
                <a16:creationId xmlns:a16="http://schemas.microsoft.com/office/drawing/2014/main" id="{295EB94C-8F66-7213-A1AF-88F73F5C0594}"/>
              </a:ext>
            </a:extLst>
          </p:cNvPr>
          <p:cNvSpPr>
            <a:spLocks noGrp="1"/>
          </p:cNvSpPr>
          <p:nvPr>
            <p:ph idx="1"/>
          </p:nvPr>
        </p:nvSpPr>
        <p:spPr/>
        <p:txBody>
          <a:bodyPr/>
          <a:lstStyle/>
          <a:p>
            <a:pPr marL="0" indent="0">
              <a:buNone/>
            </a:pPr>
            <a:r>
              <a:rPr lang="en-US" dirty="0"/>
              <a:t>5.2.1 Establish the appointing party’s </a:t>
            </a:r>
            <a:r>
              <a:rPr lang="en-US" b="1" dirty="0">
                <a:solidFill>
                  <a:schemeClr val="accent1"/>
                </a:solidFill>
              </a:rPr>
              <a:t>exchange information requirements</a:t>
            </a:r>
          </a:p>
          <a:p>
            <a:pPr marL="0" indent="0">
              <a:buNone/>
            </a:pPr>
            <a:r>
              <a:rPr lang="en-US" dirty="0"/>
              <a:t>5.4.3 Establish the lead appointed party’s </a:t>
            </a:r>
            <a:r>
              <a:rPr lang="en-US" b="1" dirty="0">
                <a:solidFill>
                  <a:schemeClr val="accent1"/>
                </a:solidFill>
              </a:rPr>
              <a:t>exchange information requirements</a:t>
            </a:r>
          </a:p>
          <a:p>
            <a:pPr marL="0" indent="0">
              <a:buNone/>
            </a:pPr>
            <a:r>
              <a:rPr lang="en-US" dirty="0"/>
              <a:t>5.6.3 Undertake </a:t>
            </a:r>
            <a:r>
              <a:rPr lang="en-US" b="1" dirty="0">
                <a:solidFill>
                  <a:schemeClr val="accent2"/>
                </a:solidFill>
              </a:rPr>
              <a:t>quality assurance check</a:t>
            </a:r>
          </a:p>
          <a:p>
            <a:pPr marL="0" indent="0">
              <a:buNone/>
            </a:pPr>
            <a:r>
              <a:rPr lang="en-US" dirty="0"/>
              <a:t>5.6.4 </a:t>
            </a:r>
            <a:r>
              <a:rPr lang="en-US" b="1" dirty="0">
                <a:solidFill>
                  <a:schemeClr val="accent2"/>
                </a:solidFill>
              </a:rPr>
              <a:t>Review</a:t>
            </a:r>
            <a:r>
              <a:rPr lang="en-US" dirty="0">
                <a:solidFill>
                  <a:schemeClr val="accent2"/>
                </a:solidFill>
              </a:rPr>
              <a:t> </a:t>
            </a:r>
            <a:r>
              <a:rPr lang="en-US" dirty="0"/>
              <a:t>information and approve for sharing</a:t>
            </a:r>
          </a:p>
          <a:p>
            <a:pPr marL="0" indent="0">
              <a:buNone/>
            </a:pPr>
            <a:r>
              <a:rPr lang="en-US" dirty="0"/>
              <a:t>5.6.5 Information model </a:t>
            </a:r>
            <a:r>
              <a:rPr lang="en-US" b="1" dirty="0">
                <a:solidFill>
                  <a:schemeClr val="accent2"/>
                </a:solidFill>
              </a:rPr>
              <a:t>review</a:t>
            </a:r>
          </a:p>
          <a:p>
            <a:pPr marL="0" indent="0">
              <a:buNone/>
            </a:pPr>
            <a:r>
              <a:rPr lang="en-US" dirty="0"/>
              <a:t>5.7.2 </a:t>
            </a:r>
            <a:r>
              <a:rPr lang="en-US" b="1" dirty="0">
                <a:solidFill>
                  <a:schemeClr val="accent2"/>
                </a:solidFill>
              </a:rPr>
              <a:t>Review</a:t>
            </a:r>
            <a:r>
              <a:rPr lang="en-US" dirty="0"/>
              <a:t> and authorize the information model</a:t>
            </a:r>
          </a:p>
          <a:p>
            <a:pPr marL="0" indent="0">
              <a:buNone/>
            </a:pPr>
            <a:r>
              <a:rPr lang="en-US" dirty="0"/>
              <a:t>5.7.4</a:t>
            </a:r>
            <a:r>
              <a:rPr lang="en-US" dirty="0">
                <a:solidFill>
                  <a:schemeClr val="accent2"/>
                </a:solidFill>
              </a:rPr>
              <a:t> </a:t>
            </a:r>
            <a:r>
              <a:rPr lang="en-US" b="1" dirty="0">
                <a:solidFill>
                  <a:schemeClr val="accent2"/>
                </a:solidFill>
              </a:rPr>
              <a:t>Review </a:t>
            </a:r>
            <a:r>
              <a:rPr lang="en-US" dirty="0"/>
              <a:t>and accept the information model</a:t>
            </a:r>
          </a:p>
          <a:p>
            <a:pPr marL="0" indent="0">
              <a:buNone/>
            </a:pPr>
            <a:endParaRPr lang="nl-BE" dirty="0"/>
          </a:p>
        </p:txBody>
      </p:sp>
      <p:sp>
        <p:nvSpPr>
          <p:cNvPr id="5" name="Tekstvak 4">
            <a:extLst>
              <a:ext uri="{FF2B5EF4-FFF2-40B4-BE49-F238E27FC236}">
                <a16:creationId xmlns:a16="http://schemas.microsoft.com/office/drawing/2014/main" id="{969D7003-38C0-C489-87D6-B6B34F9C9344}"/>
              </a:ext>
            </a:extLst>
          </p:cNvPr>
          <p:cNvSpPr txBox="1"/>
          <p:nvPr/>
        </p:nvSpPr>
        <p:spPr>
          <a:xfrm rot="20927236">
            <a:off x="9538514" y="4534400"/>
            <a:ext cx="1348447" cy="369332"/>
          </a:xfrm>
          <a:prstGeom prst="rect">
            <a:avLst/>
          </a:prstGeom>
          <a:noFill/>
        </p:spPr>
        <p:txBody>
          <a:bodyPr wrap="none" rtlCol="0">
            <a:spAutoFit/>
          </a:bodyPr>
          <a:lstStyle/>
          <a:p>
            <a:pPr algn="ctr"/>
            <a:r>
              <a:rPr lang="en-GB" b="1" dirty="0">
                <a:solidFill>
                  <a:srgbClr val="009EB0"/>
                </a:solidFill>
                <a:latin typeface="Ink Free" panose="03080402000500000000" pitchFamily="66" charset="0"/>
                <a:cs typeface="Dreaming Outloud Script Pro" panose="020F0502020204030204" pitchFamily="66" charset="0"/>
              </a:rPr>
              <a:t>CHECKING</a:t>
            </a:r>
          </a:p>
        </p:txBody>
      </p:sp>
      <p:sp>
        <p:nvSpPr>
          <p:cNvPr id="6" name="Tekstvak 5">
            <a:extLst>
              <a:ext uri="{FF2B5EF4-FFF2-40B4-BE49-F238E27FC236}">
                <a16:creationId xmlns:a16="http://schemas.microsoft.com/office/drawing/2014/main" id="{1353E0A0-5F7B-0BFB-0D0F-94E73859E7E9}"/>
              </a:ext>
            </a:extLst>
          </p:cNvPr>
          <p:cNvSpPr txBox="1"/>
          <p:nvPr/>
        </p:nvSpPr>
        <p:spPr>
          <a:xfrm rot="21066363">
            <a:off x="9534483" y="2853460"/>
            <a:ext cx="1587294" cy="369332"/>
          </a:xfrm>
          <a:prstGeom prst="rect">
            <a:avLst/>
          </a:prstGeom>
          <a:noFill/>
        </p:spPr>
        <p:txBody>
          <a:bodyPr wrap="none" rtlCol="0">
            <a:spAutoFit/>
          </a:bodyPr>
          <a:lstStyle/>
          <a:p>
            <a:pPr algn="ctr"/>
            <a:r>
              <a:rPr lang="en-GB" b="1" dirty="0">
                <a:solidFill>
                  <a:srgbClr val="009EB0"/>
                </a:solidFill>
                <a:latin typeface="Ink Free" panose="03080402000500000000" pitchFamily="66" charset="0"/>
                <a:cs typeface="Dreaming Outloud Script Pro" panose="020F0502020204030204" pitchFamily="66" charset="0"/>
              </a:rPr>
              <a:t>SPECIFYING</a:t>
            </a:r>
          </a:p>
        </p:txBody>
      </p:sp>
      <p:sp>
        <p:nvSpPr>
          <p:cNvPr id="7" name="Rechteraccolade 6">
            <a:extLst>
              <a:ext uri="{FF2B5EF4-FFF2-40B4-BE49-F238E27FC236}">
                <a16:creationId xmlns:a16="http://schemas.microsoft.com/office/drawing/2014/main" id="{461BAA40-6F19-86C5-760E-4F60164AFA27}"/>
              </a:ext>
            </a:extLst>
          </p:cNvPr>
          <p:cNvSpPr/>
          <p:nvPr/>
        </p:nvSpPr>
        <p:spPr>
          <a:xfrm>
            <a:off x="9361621" y="2780603"/>
            <a:ext cx="153854" cy="705547"/>
          </a:xfrm>
          <a:prstGeom prst="rightBrace">
            <a:avLst/>
          </a:pr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8" name="Rechteraccolade 7">
            <a:extLst>
              <a:ext uri="{FF2B5EF4-FFF2-40B4-BE49-F238E27FC236}">
                <a16:creationId xmlns:a16="http://schemas.microsoft.com/office/drawing/2014/main" id="{30444FE3-996F-D3B6-0054-DAA8925104EF}"/>
              </a:ext>
            </a:extLst>
          </p:cNvPr>
          <p:cNvSpPr/>
          <p:nvPr/>
        </p:nvSpPr>
        <p:spPr>
          <a:xfrm>
            <a:off x="9361620" y="3703248"/>
            <a:ext cx="153854" cy="2183202"/>
          </a:xfrm>
          <a:prstGeom prst="rightBrace">
            <a:avLst/>
          </a:pr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Tree>
    <p:extLst>
      <p:ext uri="{BB962C8B-B14F-4D97-AF65-F5344CB8AC3E}">
        <p14:creationId xmlns:p14="http://schemas.microsoft.com/office/powerpoint/2010/main" val="128627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0BEE1-E2BF-092D-58CE-B87F3CEB7A5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D345F27-04F1-4AE5-93DC-83437C540AA1}"/>
              </a:ext>
            </a:extLst>
          </p:cNvPr>
          <p:cNvSpPr>
            <a:spLocks noGrp="1"/>
          </p:cNvSpPr>
          <p:nvPr>
            <p:ph type="title"/>
          </p:nvPr>
        </p:nvSpPr>
        <p:spPr/>
        <p:txBody>
          <a:bodyPr/>
          <a:lstStyle/>
          <a:p>
            <a:r>
              <a:rPr lang="nl-BE" dirty="0"/>
              <a:t>IDS &lt;&gt; </a:t>
            </a:r>
            <a:r>
              <a:rPr lang="nl-BE" dirty="0" err="1"/>
              <a:t>BIMids</a:t>
            </a:r>
            <a:endParaRPr lang="nl-BE" dirty="0"/>
          </a:p>
        </p:txBody>
      </p:sp>
      <p:sp>
        <p:nvSpPr>
          <p:cNvPr id="3" name="Tijdelijke aanduiding voor inhoud 2">
            <a:extLst>
              <a:ext uri="{FF2B5EF4-FFF2-40B4-BE49-F238E27FC236}">
                <a16:creationId xmlns:a16="http://schemas.microsoft.com/office/drawing/2014/main" id="{16126739-BACD-1458-27E5-F67C0B40853D}"/>
              </a:ext>
            </a:extLst>
          </p:cNvPr>
          <p:cNvSpPr>
            <a:spLocks noGrp="1"/>
          </p:cNvSpPr>
          <p:nvPr>
            <p:ph idx="1"/>
          </p:nvPr>
        </p:nvSpPr>
        <p:spPr/>
        <p:txBody>
          <a:bodyPr/>
          <a:lstStyle/>
          <a:p>
            <a:pPr marL="0" indent="0">
              <a:buNone/>
            </a:pPr>
            <a:r>
              <a:rPr lang="nl-NL" dirty="0" err="1"/>
              <a:t>BIMids</a:t>
            </a:r>
            <a:r>
              <a:rPr lang="nl-NL" dirty="0"/>
              <a:t> is een praktisch platform en community-initiatief dat IDS bruikbaar maakt voor de sector.</a:t>
            </a:r>
          </a:p>
          <a:p>
            <a:pPr marL="628650"/>
            <a:r>
              <a:rPr lang="nl-NL" sz="1800" dirty="0"/>
              <a:t>biedt ondersteuning en input voor het zelf opstellen van </a:t>
            </a:r>
            <a:r>
              <a:rPr lang="nl-NL" sz="1800" dirty="0" err="1"/>
              <a:t>IDS’en</a:t>
            </a:r>
            <a:endParaRPr lang="nl-NL" sz="1800" dirty="0"/>
          </a:p>
          <a:p>
            <a:pPr marL="628650"/>
            <a:r>
              <a:rPr lang="nl-NL" sz="1800" dirty="0"/>
              <a:t>downloaden van IDS bestanden op basis van geselecteerde filters</a:t>
            </a:r>
            <a:endParaRPr lang="nl-BE" sz="1800" dirty="0"/>
          </a:p>
        </p:txBody>
      </p:sp>
      <p:pic>
        <p:nvPicPr>
          <p:cNvPr id="4" name="Picture 2">
            <a:extLst>
              <a:ext uri="{FF2B5EF4-FFF2-40B4-BE49-F238E27FC236}">
                <a16:creationId xmlns:a16="http://schemas.microsoft.com/office/drawing/2014/main" id="{130F9B95-F487-7E21-F51A-98A5FC991A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640079" y="4894376"/>
            <a:ext cx="2381250" cy="1184046"/>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CD443F19-3B94-8768-EF75-0014BD0C386A}"/>
              </a:ext>
            </a:extLst>
          </p:cNvPr>
          <p:cNvSpPr txBox="1"/>
          <p:nvPr/>
        </p:nvSpPr>
        <p:spPr>
          <a:xfrm>
            <a:off x="4524375" y="4950052"/>
            <a:ext cx="7027544" cy="1323439"/>
          </a:xfrm>
          <a:prstGeom prst="rect">
            <a:avLst/>
          </a:prstGeom>
          <a:noFill/>
        </p:spPr>
        <p:txBody>
          <a:bodyPr wrap="square">
            <a:spAutoFit/>
          </a:bodyPr>
          <a:lstStyle/>
          <a:p>
            <a:pPr marL="0" indent="0">
              <a:buNone/>
            </a:pPr>
            <a:r>
              <a:rPr lang="nl-NL" sz="2000" dirty="0">
                <a:solidFill>
                  <a:schemeClr val="accent2"/>
                </a:solidFill>
              </a:rPr>
              <a:t>Niet alles beschreven binnen de </a:t>
            </a:r>
            <a:r>
              <a:rPr lang="nl-NL" sz="2000" dirty="0" err="1">
                <a:solidFill>
                  <a:schemeClr val="accent2"/>
                </a:solidFill>
              </a:rPr>
              <a:t>BIMids</a:t>
            </a:r>
            <a:r>
              <a:rPr lang="nl-NL" sz="2000" dirty="0">
                <a:solidFill>
                  <a:schemeClr val="accent2"/>
                </a:solidFill>
              </a:rPr>
              <a:t> kan worden gespecifieerd of gecontroleerd d.m.v. IDS</a:t>
            </a:r>
          </a:p>
          <a:p>
            <a:pPr marL="0" indent="0">
              <a:buNone/>
            </a:pPr>
            <a:endParaRPr lang="nl-NL" sz="2000" dirty="0">
              <a:solidFill>
                <a:schemeClr val="accent2"/>
              </a:solidFill>
            </a:endParaRPr>
          </a:p>
          <a:p>
            <a:r>
              <a:rPr lang="nl-NL" sz="2000" dirty="0">
                <a:solidFill>
                  <a:schemeClr val="accent2"/>
                </a:solidFill>
              </a:rPr>
              <a:t>Beperkt tot </a:t>
            </a:r>
            <a:r>
              <a:rPr lang="nl-BE" sz="2000" b="1" dirty="0">
                <a:solidFill>
                  <a:schemeClr val="accent2"/>
                </a:solidFill>
              </a:rPr>
              <a:t>Alfanumerieke informatie </a:t>
            </a:r>
            <a:r>
              <a:rPr lang="nl-BE" sz="2000" dirty="0">
                <a:solidFill>
                  <a:schemeClr val="accent2"/>
                </a:solidFill>
              </a:rPr>
              <a:t>o.b.v. </a:t>
            </a:r>
            <a:r>
              <a:rPr lang="nl-BE" sz="2000" b="1" dirty="0">
                <a:solidFill>
                  <a:schemeClr val="accent2"/>
                </a:solidFill>
              </a:rPr>
              <a:t>Klasse en type IFC</a:t>
            </a:r>
          </a:p>
        </p:txBody>
      </p:sp>
      <p:pic>
        <p:nvPicPr>
          <p:cNvPr id="8" name="Graphic 7" descr="Uitroepteken met effen opvulling">
            <a:extLst>
              <a:ext uri="{FF2B5EF4-FFF2-40B4-BE49-F238E27FC236}">
                <a16:creationId xmlns:a16="http://schemas.microsoft.com/office/drawing/2014/main" id="{EAA1EDE0-0F91-2916-A070-B3A5B5B3E8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43350" y="4950052"/>
            <a:ext cx="914400" cy="914400"/>
          </a:xfrm>
          <a:prstGeom prst="rect">
            <a:avLst/>
          </a:prstGeom>
        </p:spPr>
      </p:pic>
    </p:spTree>
    <p:extLst>
      <p:ext uri="{BB962C8B-B14F-4D97-AF65-F5344CB8AC3E}">
        <p14:creationId xmlns:p14="http://schemas.microsoft.com/office/powerpoint/2010/main" val="247452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0EF414-922A-8016-E1BA-E176F0094849}"/>
              </a:ext>
            </a:extLst>
          </p:cNvPr>
          <p:cNvSpPr>
            <a:spLocks noGrp="1"/>
          </p:cNvSpPr>
          <p:nvPr>
            <p:ph type="title"/>
          </p:nvPr>
        </p:nvSpPr>
        <p:spPr/>
        <p:txBody>
          <a:bodyPr/>
          <a:lstStyle/>
          <a:p>
            <a:r>
              <a:rPr lang="nl-BE" dirty="0"/>
              <a:t>IDS proces</a:t>
            </a:r>
          </a:p>
        </p:txBody>
      </p:sp>
      <p:pic>
        <p:nvPicPr>
          <p:cNvPr id="4098" name="Picture 2" descr="Information Delivery Specification IDS - buildingSMART Technical">
            <a:extLst>
              <a:ext uri="{FF2B5EF4-FFF2-40B4-BE49-F238E27FC236}">
                <a16:creationId xmlns:a16="http://schemas.microsoft.com/office/drawing/2014/main" id="{34A68B66-723A-2FF6-7E52-1BACCBCA9B7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2155"/>
          <a:stretch>
            <a:fillRect/>
          </a:stretch>
        </p:blipFill>
        <p:spPr bwMode="auto">
          <a:xfrm>
            <a:off x="1615871" y="2253774"/>
            <a:ext cx="8960258" cy="4270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89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6462F-45C2-8326-EC75-0B5C092AF58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D54F35C-3139-2FA0-276C-6E75CB72E35A}"/>
              </a:ext>
            </a:extLst>
          </p:cNvPr>
          <p:cNvSpPr>
            <a:spLocks noGrp="1"/>
          </p:cNvSpPr>
          <p:nvPr>
            <p:ph type="title"/>
          </p:nvPr>
        </p:nvSpPr>
        <p:spPr/>
        <p:txBody>
          <a:bodyPr/>
          <a:lstStyle/>
          <a:p>
            <a:r>
              <a:rPr lang="nl-BE" dirty="0"/>
              <a:t>IDS software</a:t>
            </a:r>
          </a:p>
        </p:txBody>
      </p:sp>
      <p:sp>
        <p:nvSpPr>
          <p:cNvPr id="3" name="Tijdelijke aanduiding voor inhoud 2">
            <a:extLst>
              <a:ext uri="{FF2B5EF4-FFF2-40B4-BE49-F238E27FC236}">
                <a16:creationId xmlns:a16="http://schemas.microsoft.com/office/drawing/2014/main" id="{24BA639C-B24D-264B-5A9A-B35DF313212F}"/>
              </a:ext>
            </a:extLst>
          </p:cNvPr>
          <p:cNvSpPr>
            <a:spLocks noGrp="1"/>
          </p:cNvSpPr>
          <p:nvPr>
            <p:ph idx="1"/>
          </p:nvPr>
        </p:nvSpPr>
        <p:spPr>
          <a:xfrm>
            <a:off x="640080" y="2633471"/>
            <a:ext cx="10890928" cy="4148329"/>
          </a:xfrm>
        </p:spPr>
        <p:txBody>
          <a:bodyPr vert="horz" lIns="91440" tIns="45720" rIns="91440" bIns="45720" numCol="2" rtlCol="0" anchor="t">
            <a:normAutofit/>
          </a:bodyPr>
          <a:lstStyle/>
          <a:p>
            <a:pPr marL="0" indent="0">
              <a:buNone/>
            </a:pPr>
            <a:r>
              <a:rPr lang="nl-BE" sz="2800" b="1" dirty="0" err="1">
                <a:solidFill>
                  <a:srgbClr val="009EB0"/>
                </a:solidFill>
                <a:latin typeface="Ink Free" panose="03080402000500000000" pitchFamily="66" charset="0"/>
                <a:cs typeface="Dreaming Outloud Script Pro" panose="020F0502020204030204" pitchFamily="66" charset="0"/>
              </a:rPr>
              <a:t>Specifying</a:t>
            </a:r>
            <a:endParaRPr lang="nl-BE" sz="2800" b="1" dirty="0">
              <a:solidFill>
                <a:srgbClr val="009EB0"/>
              </a:solidFill>
              <a:latin typeface="Ink Free" panose="03080402000500000000" pitchFamily="66" charset="0"/>
              <a:cs typeface="Dreaming Outloud Script Pro" panose="020F0502020204030204" pitchFamily="66" charset="0"/>
            </a:endParaRPr>
          </a:p>
          <a:p>
            <a:pPr>
              <a:buFont typeface="Grandview Display" panose="020B0502040204020203" pitchFamily="34" charset="0"/>
              <a:buChar char="–"/>
            </a:pPr>
            <a:r>
              <a:rPr lang="nl-BE" dirty="0"/>
              <a:t>IDS Maker (BIM </a:t>
            </a:r>
            <a:r>
              <a:rPr lang="nl-BE" dirty="0" err="1"/>
              <a:t>vision</a:t>
            </a:r>
            <a:r>
              <a:rPr lang="nl-BE" dirty="0"/>
              <a:t>)</a:t>
            </a:r>
          </a:p>
          <a:p>
            <a:pPr>
              <a:buFont typeface="Grandview Display" panose="020B0502040204020203" pitchFamily="34" charset="0"/>
              <a:buChar char="–"/>
            </a:pPr>
            <a:r>
              <a:rPr lang="nl-BE" dirty="0" err="1"/>
              <a:t>BIMcollab</a:t>
            </a:r>
            <a:r>
              <a:rPr lang="nl-BE" dirty="0"/>
              <a:t> Nexus</a:t>
            </a:r>
          </a:p>
          <a:p>
            <a:pPr>
              <a:buFont typeface="Grandview Display" panose="020B0502040204020203" pitchFamily="34" charset="0"/>
              <a:buChar char="–"/>
            </a:pPr>
            <a:r>
              <a:rPr lang="nl-BE" dirty="0" err="1"/>
              <a:t>usBIM.IDS</a:t>
            </a:r>
            <a:r>
              <a:rPr lang="nl-BE" dirty="0"/>
              <a:t> editor (ACCA)</a:t>
            </a:r>
          </a:p>
          <a:p>
            <a:pPr>
              <a:buFont typeface="Grandview Display" panose="020B0502040204020203" pitchFamily="34" charset="0"/>
              <a:buChar char="–"/>
            </a:pPr>
            <a:r>
              <a:rPr lang="nl-BE" dirty="0"/>
              <a:t>IDS editor (</a:t>
            </a:r>
            <a:r>
              <a:rPr lang="nl-BE" dirty="0" err="1"/>
              <a:t>Solibri</a:t>
            </a:r>
            <a:r>
              <a:rPr lang="nl-BE" dirty="0"/>
              <a:t>)</a:t>
            </a:r>
          </a:p>
          <a:p>
            <a:pPr>
              <a:buFont typeface="Grandview Display" panose="020B0502040204020203" pitchFamily="34" charset="0"/>
              <a:buChar char="–"/>
            </a:pPr>
            <a:r>
              <a:rPr lang="nl-BE" dirty="0"/>
              <a:t>IDS </a:t>
            </a:r>
            <a:r>
              <a:rPr lang="nl-BE" dirty="0" err="1"/>
              <a:t>Learn</a:t>
            </a:r>
            <a:endParaRPr lang="nl-BE" dirty="0"/>
          </a:p>
          <a:p>
            <a:pPr>
              <a:buFont typeface="Grandview Display" panose="020B0502040204020203" pitchFamily="34" charset="0"/>
              <a:buChar char="–"/>
            </a:pPr>
            <a:r>
              <a:rPr lang="nl-BE" dirty="0" err="1"/>
              <a:t>IDSedit</a:t>
            </a:r>
            <a:r>
              <a:rPr lang="nl-BE" dirty="0"/>
              <a:t> – ISD </a:t>
            </a:r>
            <a:r>
              <a:rPr lang="nl-BE" dirty="0" err="1"/>
              <a:t>Spec</a:t>
            </a:r>
            <a:r>
              <a:rPr lang="nl-BE" dirty="0"/>
              <a:t> Editor</a:t>
            </a:r>
          </a:p>
          <a:p>
            <a:pPr>
              <a:buFont typeface="Grandview Display" panose="020B0502040204020203" pitchFamily="34" charset="0"/>
              <a:buChar char="–"/>
            </a:pPr>
            <a:r>
              <a:rPr lang="nl-BE" dirty="0"/>
              <a:t>…</a:t>
            </a:r>
          </a:p>
          <a:p>
            <a:pPr marL="0" indent="0">
              <a:buNone/>
            </a:pPr>
            <a:r>
              <a:rPr lang="nl-BE" sz="2800" b="1" dirty="0" err="1">
                <a:solidFill>
                  <a:srgbClr val="009EB0"/>
                </a:solidFill>
                <a:latin typeface="Ink Free" panose="03080402000500000000" pitchFamily="66" charset="0"/>
                <a:cs typeface="Dreaming Outloud Script Pro" panose="020F0502020204030204" pitchFamily="66" charset="0"/>
              </a:rPr>
              <a:t>Checking</a:t>
            </a:r>
            <a:endParaRPr lang="nl-BE" sz="2800" b="1" dirty="0">
              <a:solidFill>
                <a:srgbClr val="009EB0"/>
              </a:solidFill>
              <a:latin typeface="Ink Free" panose="03080402000500000000" pitchFamily="66" charset="0"/>
              <a:cs typeface="Dreaming Outloud Script Pro" panose="020F0502020204030204" pitchFamily="66" charset="0"/>
            </a:endParaRPr>
          </a:p>
          <a:p>
            <a:pPr>
              <a:buFont typeface="Grandview Display" panose="020B0502040204020203" pitchFamily="34" charset="0"/>
              <a:buChar char="–"/>
            </a:pPr>
            <a:r>
              <a:rPr lang="nl-BE" dirty="0"/>
              <a:t>IDS Checker (BIM </a:t>
            </a:r>
            <a:r>
              <a:rPr lang="nl-BE" dirty="0" err="1"/>
              <a:t>vision</a:t>
            </a:r>
            <a:r>
              <a:rPr lang="nl-BE" dirty="0"/>
              <a:t>)</a:t>
            </a:r>
          </a:p>
          <a:p>
            <a:pPr>
              <a:buFont typeface="Grandview Display" panose="020B0502040204020203" pitchFamily="34" charset="0"/>
              <a:buChar char="–"/>
            </a:pPr>
            <a:r>
              <a:rPr lang="nl-BE" dirty="0" err="1"/>
              <a:t>BIMcollab</a:t>
            </a:r>
            <a:r>
              <a:rPr lang="nl-BE" dirty="0"/>
              <a:t> Zoom</a:t>
            </a:r>
          </a:p>
          <a:p>
            <a:pPr>
              <a:buFont typeface="Grandview Display" panose="020B0502040204020203" pitchFamily="34" charset="0"/>
              <a:buChar char="–"/>
            </a:pPr>
            <a:r>
              <a:rPr lang="nl-BE" dirty="0" err="1"/>
              <a:t>usBIM.IDS</a:t>
            </a:r>
            <a:r>
              <a:rPr lang="nl-BE" dirty="0"/>
              <a:t> </a:t>
            </a:r>
            <a:r>
              <a:rPr lang="nl-BE" dirty="0" err="1"/>
              <a:t>validator</a:t>
            </a:r>
            <a:r>
              <a:rPr lang="nl-BE" dirty="0"/>
              <a:t> (ACCA)</a:t>
            </a:r>
          </a:p>
          <a:p>
            <a:pPr>
              <a:buFont typeface="Grandview Display" panose="020B0502040204020203" pitchFamily="34" charset="0"/>
              <a:buChar char="–"/>
            </a:pPr>
            <a:r>
              <a:rPr lang="nl-BE" dirty="0" err="1"/>
              <a:t>Solibri</a:t>
            </a:r>
            <a:r>
              <a:rPr lang="nl-BE" dirty="0"/>
              <a:t> Office</a:t>
            </a:r>
          </a:p>
          <a:p>
            <a:pPr>
              <a:buFont typeface="Grandview Display" panose="020B0502040204020203" pitchFamily="34" charset="0"/>
              <a:buChar char="–"/>
            </a:pPr>
            <a:r>
              <a:rPr lang="nl-BE" dirty="0"/>
              <a:t>Bonsai BIM</a:t>
            </a:r>
          </a:p>
          <a:p>
            <a:pPr>
              <a:buFont typeface="Grandview Display" panose="020B0502040204020203" pitchFamily="34" charset="0"/>
              <a:buChar char="–"/>
            </a:pPr>
            <a:r>
              <a:rPr lang="nl-BE" dirty="0" err="1"/>
              <a:t>Qonic</a:t>
            </a:r>
            <a:endParaRPr lang="nl-BE" dirty="0"/>
          </a:p>
          <a:p>
            <a:pPr>
              <a:buFont typeface="Grandview Display" panose="020B0502040204020203" pitchFamily="34" charset="0"/>
              <a:buChar char="–"/>
            </a:pPr>
            <a:r>
              <a:rPr lang="nl-BE" dirty="0"/>
              <a:t>…</a:t>
            </a:r>
          </a:p>
        </p:txBody>
      </p:sp>
      <p:pic>
        <p:nvPicPr>
          <p:cNvPr id="5" name="Graphic 4" descr="Munten silhouet">
            <a:extLst>
              <a:ext uri="{FF2B5EF4-FFF2-40B4-BE49-F238E27FC236}">
                <a16:creationId xmlns:a16="http://schemas.microsoft.com/office/drawing/2014/main" id="{C1C4225C-ACC9-64B9-6684-64B573C3BD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76900" y="4802947"/>
            <a:ext cx="533400" cy="533400"/>
          </a:xfrm>
          <a:prstGeom prst="rect">
            <a:avLst/>
          </a:prstGeom>
        </p:spPr>
      </p:pic>
      <p:pic>
        <p:nvPicPr>
          <p:cNvPr id="6" name="Graphic 5" descr="Munten silhouet">
            <a:extLst>
              <a:ext uri="{FF2B5EF4-FFF2-40B4-BE49-F238E27FC236}">
                <a16:creationId xmlns:a16="http://schemas.microsoft.com/office/drawing/2014/main" id="{112862A6-53B9-B6DE-7EA0-805B446F31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76900" y="3815838"/>
            <a:ext cx="533400" cy="533400"/>
          </a:xfrm>
          <a:prstGeom prst="rect">
            <a:avLst/>
          </a:prstGeom>
        </p:spPr>
      </p:pic>
      <p:pic>
        <p:nvPicPr>
          <p:cNvPr id="7" name="Graphic 6" descr="Munten silhouet">
            <a:extLst>
              <a:ext uri="{FF2B5EF4-FFF2-40B4-BE49-F238E27FC236}">
                <a16:creationId xmlns:a16="http://schemas.microsoft.com/office/drawing/2014/main" id="{68006AC8-7D53-2E11-297B-6E1ADE3B59A0}"/>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5676900" y="4309393"/>
            <a:ext cx="533400" cy="533400"/>
          </a:xfrm>
          <a:prstGeom prst="rect">
            <a:avLst/>
          </a:prstGeom>
        </p:spPr>
      </p:pic>
      <p:pic>
        <p:nvPicPr>
          <p:cNvPr id="4" name="Graphic 3" descr="Munten silhouet">
            <a:extLst>
              <a:ext uri="{FF2B5EF4-FFF2-40B4-BE49-F238E27FC236}">
                <a16:creationId xmlns:a16="http://schemas.microsoft.com/office/drawing/2014/main" id="{995339D6-8344-81AC-FEE9-5165B7F743E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76900" y="5790056"/>
            <a:ext cx="533400" cy="533400"/>
          </a:xfrm>
          <a:prstGeom prst="rect">
            <a:avLst/>
          </a:prstGeom>
        </p:spPr>
      </p:pic>
      <p:pic>
        <p:nvPicPr>
          <p:cNvPr id="8" name="Graphic 7" descr="Munten silhouet">
            <a:extLst>
              <a:ext uri="{FF2B5EF4-FFF2-40B4-BE49-F238E27FC236}">
                <a16:creationId xmlns:a16="http://schemas.microsoft.com/office/drawing/2014/main" id="{F51FA0CA-136B-00D7-0BA0-ACC7C751F2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76900" y="940311"/>
            <a:ext cx="533400" cy="533400"/>
          </a:xfrm>
          <a:prstGeom prst="rect">
            <a:avLst/>
          </a:prstGeom>
        </p:spPr>
      </p:pic>
      <p:sp>
        <p:nvSpPr>
          <p:cNvPr id="10" name="Tekstvak 9">
            <a:extLst>
              <a:ext uri="{FF2B5EF4-FFF2-40B4-BE49-F238E27FC236}">
                <a16:creationId xmlns:a16="http://schemas.microsoft.com/office/drawing/2014/main" id="{03D6A4F4-FC30-8AC9-2632-7A253058956C}"/>
              </a:ext>
            </a:extLst>
          </p:cNvPr>
          <p:cNvSpPr txBox="1"/>
          <p:nvPr/>
        </p:nvSpPr>
        <p:spPr>
          <a:xfrm>
            <a:off x="6210300" y="991970"/>
            <a:ext cx="6301088" cy="646331"/>
          </a:xfrm>
          <a:prstGeom prst="rect">
            <a:avLst/>
          </a:prstGeom>
          <a:noFill/>
        </p:spPr>
        <p:txBody>
          <a:bodyPr wrap="square">
            <a:spAutoFit/>
          </a:bodyPr>
          <a:lstStyle/>
          <a:p>
            <a:r>
              <a:rPr lang="nl-BE" dirty="0"/>
              <a:t>Betalend (</a:t>
            </a:r>
            <a:r>
              <a:rPr lang="nl-BE" dirty="0" err="1"/>
              <a:t>trail</a:t>
            </a:r>
            <a:r>
              <a:rPr lang="nl-BE" dirty="0"/>
              <a:t> mogelijk)		Gratis starter versie</a:t>
            </a:r>
          </a:p>
          <a:p>
            <a:pPr>
              <a:buFont typeface="Grandview Display" panose="020B0502040204020203" pitchFamily="34" charset="0"/>
              <a:buChar char="–"/>
            </a:pPr>
            <a:endParaRPr lang="nl-BE" dirty="0"/>
          </a:p>
        </p:txBody>
      </p:sp>
      <p:pic>
        <p:nvPicPr>
          <p:cNvPr id="11" name="Graphic 10" descr="Munten silhouet">
            <a:extLst>
              <a:ext uri="{FF2B5EF4-FFF2-40B4-BE49-F238E27FC236}">
                <a16:creationId xmlns:a16="http://schemas.microsoft.com/office/drawing/2014/main" id="{D02460A8-E17E-7474-802A-0EBFF45BB62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84683" y="940311"/>
            <a:ext cx="533400" cy="533400"/>
          </a:xfrm>
          <a:prstGeom prst="rect">
            <a:avLst/>
          </a:prstGeom>
        </p:spPr>
      </p:pic>
    </p:spTree>
    <p:extLst>
      <p:ext uri="{BB962C8B-B14F-4D97-AF65-F5344CB8AC3E}">
        <p14:creationId xmlns:p14="http://schemas.microsoft.com/office/powerpoint/2010/main" val="3349820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software, nummer, Computerpictogram&#10;&#10;Door AI gegenereerde inhoud is mogelijk onjuist.">
            <a:extLst>
              <a:ext uri="{FF2B5EF4-FFF2-40B4-BE49-F238E27FC236}">
                <a16:creationId xmlns:a16="http://schemas.microsoft.com/office/drawing/2014/main" id="{95CCBABD-398E-208B-5ED6-AABBE74DE2DF}"/>
              </a:ext>
            </a:extLst>
          </p:cNvPr>
          <p:cNvPicPr>
            <a:picLocks noChangeAspect="1"/>
          </p:cNvPicPr>
          <p:nvPr/>
        </p:nvPicPr>
        <p:blipFill>
          <a:blip r:embed="rId2"/>
          <a:stretch>
            <a:fillRect/>
          </a:stretch>
        </p:blipFill>
        <p:spPr>
          <a:xfrm>
            <a:off x="0" y="536575"/>
            <a:ext cx="12192000" cy="5784850"/>
          </a:xfrm>
          <a:prstGeom prst="rect">
            <a:avLst/>
          </a:prstGeom>
        </p:spPr>
      </p:pic>
    </p:spTree>
    <p:extLst>
      <p:ext uri="{BB962C8B-B14F-4D97-AF65-F5344CB8AC3E}">
        <p14:creationId xmlns:p14="http://schemas.microsoft.com/office/powerpoint/2010/main" val="3424188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schermopname, software, nummer&#10;&#10;Door AI gegenereerde inhoud is mogelijk onjuist.">
            <a:extLst>
              <a:ext uri="{FF2B5EF4-FFF2-40B4-BE49-F238E27FC236}">
                <a16:creationId xmlns:a16="http://schemas.microsoft.com/office/drawing/2014/main" id="{61044678-2340-0643-C4A1-5E3D5D7C4DF0}"/>
              </a:ext>
            </a:extLst>
          </p:cNvPr>
          <p:cNvPicPr>
            <a:picLocks noChangeAspect="1"/>
          </p:cNvPicPr>
          <p:nvPr/>
        </p:nvPicPr>
        <p:blipFill>
          <a:blip r:embed="rId2"/>
          <a:stretch>
            <a:fillRect/>
          </a:stretch>
        </p:blipFill>
        <p:spPr>
          <a:xfrm>
            <a:off x="0" y="536575"/>
            <a:ext cx="12192000" cy="5784850"/>
          </a:xfrm>
          <a:prstGeom prst="rect">
            <a:avLst/>
          </a:prstGeom>
        </p:spPr>
      </p:pic>
    </p:spTree>
    <p:extLst>
      <p:ext uri="{BB962C8B-B14F-4D97-AF65-F5344CB8AC3E}">
        <p14:creationId xmlns:p14="http://schemas.microsoft.com/office/powerpoint/2010/main" val="2977918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st, schermopname, diagram, nummer&#10;&#10;Door AI gegenereerde inhoud is mogelijk onjuist.">
            <a:extLst>
              <a:ext uri="{FF2B5EF4-FFF2-40B4-BE49-F238E27FC236}">
                <a16:creationId xmlns:a16="http://schemas.microsoft.com/office/drawing/2014/main" id="{B243DD4F-A62F-A9F7-82E6-AD29E78EE684}"/>
              </a:ext>
            </a:extLst>
          </p:cNvPr>
          <p:cNvPicPr>
            <a:picLocks noChangeAspect="1"/>
          </p:cNvPicPr>
          <p:nvPr/>
        </p:nvPicPr>
        <p:blipFill>
          <a:blip r:embed="rId2"/>
          <a:stretch>
            <a:fillRect/>
          </a:stretch>
        </p:blipFill>
        <p:spPr>
          <a:xfrm>
            <a:off x="0" y="536575"/>
            <a:ext cx="12192000" cy="5784850"/>
          </a:xfrm>
          <a:prstGeom prst="rect">
            <a:avLst/>
          </a:prstGeom>
        </p:spPr>
      </p:pic>
    </p:spTree>
    <p:extLst>
      <p:ext uri="{BB962C8B-B14F-4D97-AF65-F5344CB8AC3E}">
        <p14:creationId xmlns:p14="http://schemas.microsoft.com/office/powerpoint/2010/main" val="946672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39B8638-5E63-14CA-C285-BBA1308ECFC9}"/>
              </a:ext>
            </a:extLst>
          </p:cNvPr>
          <p:cNvSpPr>
            <a:spLocks noGrp="1"/>
          </p:cNvSpPr>
          <p:nvPr>
            <p:ph type="title"/>
          </p:nvPr>
        </p:nvSpPr>
        <p:spPr/>
        <p:txBody>
          <a:bodyPr/>
          <a:lstStyle/>
          <a:p>
            <a:r>
              <a:rPr lang="nl-BE" dirty="0" err="1"/>
              <a:t>buildingSMART</a:t>
            </a:r>
            <a:endParaRPr lang="nl-BE" dirty="0"/>
          </a:p>
        </p:txBody>
      </p:sp>
      <p:sp>
        <p:nvSpPr>
          <p:cNvPr id="3" name="Tijdelijke aanduiding voor inhoud 2">
            <a:extLst>
              <a:ext uri="{FF2B5EF4-FFF2-40B4-BE49-F238E27FC236}">
                <a16:creationId xmlns:a16="http://schemas.microsoft.com/office/drawing/2014/main" id="{9FFF0388-D72C-E492-DB1B-EC43381FEE1A}"/>
              </a:ext>
            </a:extLst>
          </p:cNvPr>
          <p:cNvSpPr>
            <a:spLocks noGrp="1"/>
          </p:cNvSpPr>
          <p:nvPr>
            <p:ph idx="1"/>
          </p:nvPr>
        </p:nvSpPr>
        <p:spPr/>
        <p:txBody>
          <a:bodyPr/>
          <a:lstStyle/>
          <a:p>
            <a:pPr marL="0" indent="0">
              <a:buNone/>
            </a:pPr>
            <a:r>
              <a:rPr lang="de-DE" dirty="0"/>
              <a:t>Focus </a:t>
            </a:r>
            <a:r>
              <a:rPr lang="de-DE" dirty="0" err="1"/>
              <a:t>op</a:t>
            </a:r>
            <a:r>
              <a:rPr lang="de-DE" dirty="0"/>
              <a:t> </a:t>
            </a:r>
            <a:r>
              <a:rPr lang="de-DE" dirty="0" err="1"/>
              <a:t>Interoperabiliteit</a:t>
            </a:r>
            <a:r>
              <a:rPr lang="de-DE" dirty="0"/>
              <a:t> &amp; Open </a:t>
            </a:r>
            <a:r>
              <a:rPr lang="de-DE" dirty="0" err="1"/>
              <a:t>Standaarden</a:t>
            </a:r>
            <a:endParaRPr lang="nl-BE" dirty="0"/>
          </a:p>
        </p:txBody>
      </p:sp>
    </p:spTree>
    <p:extLst>
      <p:ext uri="{BB962C8B-B14F-4D97-AF65-F5344CB8AC3E}">
        <p14:creationId xmlns:p14="http://schemas.microsoft.com/office/powerpoint/2010/main" val="1828560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F1E8CD-54D3-81D6-E88A-73936CE8A1CE}"/>
              </a:ext>
            </a:extLst>
          </p:cNvPr>
          <p:cNvSpPr>
            <a:spLocks noGrp="1"/>
          </p:cNvSpPr>
          <p:nvPr>
            <p:ph type="title"/>
          </p:nvPr>
        </p:nvSpPr>
        <p:spPr/>
        <p:txBody>
          <a:bodyPr/>
          <a:lstStyle/>
          <a:p>
            <a:r>
              <a:rPr lang="nl-BE" dirty="0"/>
              <a:t>IDS </a:t>
            </a:r>
            <a:r>
              <a:rPr lang="nl-BE" dirty="0" err="1"/>
              <a:t>Structure</a:t>
            </a:r>
            <a:endParaRPr lang="nl-BE" dirty="0"/>
          </a:p>
        </p:txBody>
      </p:sp>
      <p:sp>
        <p:nvSpPr>
          <p:cNvPr id="3" name="Tijdelijke aanduiding voor inhoud 2">
            <a:extLst>
              <a:ext uri="{FF2B5EF4-FFF2-40B4-BE49-F238E27FC236}">
                <a16:creationId xmlns:a16="http://schemas.microsoft.com/office/drawing/2014/main" id="{DEFF33A7-1488-D761-BA5A-7086230CB823}"/>
              </a:ext>
            </a:extLst>
          </p:cNvPr>
          <p:cNvSpPr>
            <a:spLocks noGrp="1"/>
          </p:cNvSpPr>
          <p:nvPr>
            <p:ph idx="1"/>
          </p:nvPr>
        </p:nvSpPr>
        <p:spPr/>
        <p:txBody>
          <a:bodyPr/>
          <a:lstStyle/>
          <a:p>
            <a:pPr marL="0" indent="0">
              <a:buNone/>
            </a:pPr>
            <a:r>
              <a:rPr lang="nl-NL" dirty="0"/>
              <a:t>Elk IDS-bestand kan worden beschreven met </a:t>
            </a:r>
            <a:r>
              <a:rPr lang="nl-NL" b="1" dirty="0"/>
              <a:t>metadata</a:t>
            </a:r>
            <a:r>
              <a:rPr lang="nl-NL" dirty="0"/>
              <a:t> en kan één of meerdere </a:t>
            </a:r>
            <a:r>
              <a:rPr lang="nl-NL" b="1" dirty="0" err="1"/>
              <a:t>specifications</a:t>
            </a:r>
            <a:r>
              <a:rPr lang="nl-NL" dirty="0"/>
              <a:t> bevatten. </a:t>
            </a:r>
          </a:p>
          <a:p>
            <a:pPr marL="0" indent="0">
              <a:buNone/>
            </a:pPr>
            <a:endParaRPr lang="nl-BE" dirty="0"/>
          </a:p>
        </p:txBody>
      </p:sp>
      <p:sp>
        <p:nvSpPr>
          <p:cNvPr id="4" name="Tekstvak 3">
            <a:extLst>
              <a:ext uri="{FF2B5EF4-FFF2-40B4-BE49-F238E27FC236}">
                <a16:creationId xmlns:a16="http://schemas.microsoft.com/office/drawing/2014/main" id="{99823D8A-ECB9-F8FF-7F12-F67A22EA9E21}"/>
              </a:ext>
            </a:extLst>
          </p:cNvPr>
          <p:cNvSpPr txBox="1"/>
          <p:nvPr/>
        </p:nvSpPr>
        <p:spPr>
          <a:xfrm>
            <a:off x="6212107" y="1207010"/>
            <a:ext cx="1754006" cy="830997"/>
          </a:xfrm>
          <a:prstGeom prst="rect">
            <a:avLst/>
          </a:prstGeom>
          <a:noFill/>
        </p:spPr>
        <p:txBody>
          <a:bodyPr wrap="square" rtlCol="0">
            <a:spAutoFit/>
          </a:bodyPr>
          <a:lstStyle/>
          <a:p>
            <a:pPr algn="ctr"/>
            <a:r>
              <a:rPr lang="en-GB" sz="2400" b="1" dirty="0">
                <a:solidFill>
                  <a:srgbClr val="009EB0"/>
                </a:solidFill>
                <a:latin typeface="Ink Free" panose="03080402000500000000" pitchFamily="66" charset="0"/>
                <a:cs typeface="Dreaming Outloud Script Pro" panose="020F0502020204030204" pitchFamily="66" charset="0"/>
              </a:rPr>
              <a:t>Human readable</a:t>
            </a:r>
          </a:p>
        </p:txBody>
      </p:sp>
      <p:sp>
        <p:nvSpPr>
          <p:cNvPr id="5" name="Vrije vorm: vorm 4">
            <a:extLst>
              <a:ext uri="{FF2B5EF4-FFF2-40B4-BE49-F238E27FC236}">
                <a16:creationId xmlns:a16="http://schemas.microsoft.com/office/drawing/2014/main" id="{BB35E060-FCF8-5262-CC67-9406139E66A8}"/>
              </a:ext>
            </a:extLst>
          </p:cNvPr>
          <p:cNvSpPr/>
          <p:nvPr/>
        </p:nvSpPr>
        <p:spPr>
          <a:xfrm flipV="1">
            <a:off x="6334125" y="1948604"/>
            <a:ext cx="638174" cy="684868"/>
          </a:xfrm>
          <a:custGeom>
            <a:avLst/>
            <a:gdLst>
              <a:gd name="connsiteX0" fmla="*/ 0 w 1930400"/>
              <a:gd name="connsiteY0" fmla="*/ 0 h 1358900"/>
              <a:gd name="connsiteX1" fmla="*/ 1930400 w 1930400"/>
              <a:gd name="connsiteY1" fmla="*/ 1358900 h 1358900"/>
            </a:gdLst>
            <a:ahLst/>
            <a:cxnLst>
              <a:cxn ang="0">
                <a:pos x="connsiteX0" y="connsiteY0"/>
              </a:cxn>
              <a:cxn ang="0">
                <a:pos x="connsiteX1" y="connsiteY1"/>
              </a:cxn>
            </a:cxnLst>
            <a:rect l="l" t="t" r="r" b="b"/>
            <a:pathLst>
              <a:path w="1930400" h="1358900">
                <a:moveTo>
                  <a:pt x="0" y="0"/>
                </a:moveTo>
                <a:cubicBezTo>
                  <a:pt x="736600" y="589491"/>
                  <a:pt x="1473200" y="1178983"/>
                  <a:pt x="1930400" y="1358900"/>
                </a:cubicBezTo>
              </a:path>
            </a:pathLst>
          </a:custGeom>
          <a:ln w="38100" cap="flat" cmpd="sng" algn="ctr">
            <a:solidFill>
              <a:srgbClr val="009EB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a:solidFill>
                <a:schemeClr val="tx1"/>
              </a:solidFill>
            </a:endParaRPr>
          </a:p>
        </p:txBody>
      </p:sp>
      <p:sp>
        <p:nvSpPr>
          <p:cNvPr id="6" name="Tekstvak 5">
            <a:extLst>
              <a:ext uri="{FF2B5EF4-FFF2-40B4-BE49-F238E27FC236}">
                <a16:creationId xmlns:a16="http://schemas.microsoft.com/office/drawing/2014/main" id="{61A323EA-2878-EE8A-64CD-D6E1FA01E971}"/>
              </a:ext>
            </a:extLst>
          </p:cNvPr>
          <p:cNvSpPr txBox="1"/>
          <p:nvPr/>
        </p:nvSpPr>
        <p:spPr>
          <a:xfrm>
            <a:off x="10654005" y="3389842"/>
            <a:ext cx="1754006" cy="830997"/>
          </a:xfrm>
          <a:prstGeom prst="rect">
            <a:avLst/>
          </a:prstGeom>
          <a:noFill/>
        </p:spPr>
        <p:txBody>
          <a:bodyPr wrap="square" rtlCol="0">
            <a:spAutoFit/>
          </a:bodyPr>
          <a:lstStyle/>
          <a:p>
            <a:pPr algn="ctr"/>
            <a:r>
              <a:rPr lang="en-GB" sz="2400" b="1" dirty="0">
                <a:solidFill>
                  <a:srgbClr val="009EB0"/>
                </a:solidFill>
                <a:latin typeface="Ink Free" panose="03080402000500000000" pitchFamily="66" charset="0"/>
                <a:cs typeface="Dreaming Outloud Script Pro" panose="020F0502020204030204" pitchFamily="66" charset="0"/>
              </a:rPr>
              <a:t>Machine readable</a:t>
            </a:r>
          </a:p>
        </p:txBody>
      </p:sp>
      <p:sp>
        <p:nvSpPr>
          <p:cNvPr id="7" name="Vrije vorm: vorm 6">
            <a:extLst>
              <a:ext uri="{FF2B5EF4-FFF2-40B4-BE49-F238E27FC236}">
                <a16:creationId xmlns:a16="http://schemas.microsoft.com/office/drawing/2014/main" id="{8A1816C8-87DE-B62C-9B58-1CBF946F8443}"/>
              </a:ext>
            </a:extLst>
          </p:cNvPr>
          <p:cNvSpPr/>
          <p:nvPr/>
        </p:nvSpPr>
        <p:spPr>
          <a:xfrm>
            <a:off x="10232964" y="3045884"/>
            <a:ext cx="635061" cy="687916"/>
          </a:xfrm>
          <a:custGeom>
            <a:avLst/>
            <a:gdLst>
              <a:gd name="connsiteX0" fmla="*/ 0 w 1930400"/>
              <a:gd name="connsiteY0" fmla="*/ 0 h 1358900"/>
              <a:gd name="connsiteX1" fmla="*/ 1930400 w 1930400"/>
              <a:gd name="connsiteY1" fmla="*/ 1358900 h 1358900"/>
            </a:gdLst>
            <a:ahLst/>
            <a:cxnLst>
              <a:cxn ang="0">
                <a:pos x="connsiteX0" y="connsiteY0"/>
              </a:cxn>
              <a:cxn ang="0">
                <a:pos x="connsiteX1" y="connsiteY1"/>
              </a:cxn>
            </a:cxnLst>
            <a:rect l="l" t="t" r="r" b="b"/>
            <a:pathLst>
              <a:path w="1930400" h="1358900">
                <a:moveTo>
                  <a:pt x="0" y="0"/>
                </a:moveTo>
                <a:cubicBezTo>
                  <a:pt x="736600" y="589491"/>
                  <a:pt x="1473200" y="1178983"/>
                  <a:pt x="1930400" y="1358900"/>
                </a:cubicBezTo>
              </a:path>
            </a:pathLst>
          </a:custGeom>
          <a:ln w="38100" cap="flat" cmpd="sng" algn="ctr">
            <a:solidFill>
              <a:srgbClr val="009EB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a:solidFill>
                <a:schemeClr val="tx1"/>
              </a:solidFill>
            </a:endParaRPr>
          </a:p>
        </p:txBody>
      </p:sp>
      <p:pic>
        <p:nvPicPr>
          <p:cNvPr id="9" name="Tijdelijke aanduiding voor inhoud 3">
            <a:extLst>
              <a:ext uri="{FF2B5EF4-FFF2-40B4-BE49-F238E27FC236}">
                <a16:creationId xmlns:a16="http://schemas.microsoft.com/office/drawing/2014/main" id="{F542008F-2009-1F95-E48C-1FD917CC01EC}"/>
              </a:ext>
            </a:extLst>
          </p:cNvPr>
          <p:cNvPicPr>
            <a:picLocks noChangeAspect="1"/>
          </p:cNvPicPr>
          <p:nvPr/>
        </p:nvPicPr>
        <p:blipFill>
          <a:blip r:embed="rId2"/>
          <a:stretch>
            <a:fillRect/>
          </a:stretch>
        </p:blipFill>
        <p:spPr>
          <a:xfrm>
            <a:off x="1993839" y="3210475"/>
            <a:ext cx="8239125" cy="3409950"/>
          </a:xfrm>
          <a:prstGeom prst="rect">
            <a:avLst/>
          </a:prstGeom>
        </p:spPr>
      </p:pic>
      <p:sp>
        <p:nvSpPr>
          <p:cNvPr id="11" name="Tekstvak 10">
            <a:extLst>
              <a:ext uri="{FF2B5EF4-FFF2-40B4-BE49-F238E27FC236}">
                <a16:creationId xmlns:a16="http://schemas.microsoft.com/office/drawing/2014/main" id="{33373F48-1EDA-C056-94F9-BB337C8C1846}"/>
              </a:ext>
            </a:extLst>
          </p:cNvPr>
          <p:cNvSpPr txBox="1"/>
          <p:nvPr/>
        </p:nvSpPr>
        <p:spPr>
          <a:xfrm>
            <a:off x="3924299" y="6364223"/>
            <a:ext cx="6096000" cy="276999"/>
          </a:xfrm>
          <a:prstGeom prst="rect">
            <a:avLst/>
          </a:prstGeom>
          <a:noFill/>
        </p:spPr>
        <p:txBody>
          <a:bodyPr wrap="square">
            <a:spAutoFit/>
          </a:bodyPr>
          <a:lstStyle/>
          <a:p>
            <a:pPr algn="r"/>
            <a:r>
              <a:rPr lang="en-US" sz="1200" dirty="0"/>
              <a:t>© </a:t>
            </a:r>
            <a:r>
              <a:rPr lang="en-US" sz="1200" dirty="0" err="1"/>
              <a:t>buildingSMART</a:t>
            </a:r>
            <a:r>
              <a:rPr lang="en-US" sz="1200" dirty="0"/>
              <a:t> International – IDS User Manual (GitHub), CC BY-ND 4.0.</a:t>
            </a:r>
            <a:endParaRPr lang="nl-BE" sz="1200" dirty="0"/>
          </a:p>
        </p:txBody>
      </p:sp>
    </p:spTree>
    <p:extLst>
      <p:ext uri="{BB962C8B-B14F-4D97-AF65-F5344CB8AC3E}">
        <p14:creationId xmlns:p14="http://schemas.microsoft.com/office/powerpoint/2010/main" val="75055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43096-EA43-2B1B-4EAD-2DCE1BB9FF0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66FE4EA-96A6-50FF-9D33-FD353FF12BB6}"/>
              </a:ext>
            </a:extLst>
          </p:cNvPr>
          <p:cNvSpPr>
            <a:spLocks noGrp="1"/>
          </p:cNvSpPr>
          <p:nvPr>
            <p:ph type="title"/>
          </p:nvPr>
        </p:nvSpPr>
        <p:spPr/>
        <p:txBody>
          <a:bodyPr/>
          <a:lstStyle/>
          <a:p>
            <a:r>
              <a:rPr lang="nl-BE" dirty="0"/>
              <a:t>IDS </a:t>
            </a:r>
            <a:r>
              <a:rPr lang="nl-BE" dirty="0" err="1"/>
              <a:t>Structure</a:t>
            </a:r>
            <a:r>
              <a:rPr lang="nl-BE" dirty="0"/>
              <a:t> | </a:t>
            </a:r>
            <a:r>
              <a:rPr lang="nl-BE" dirty="0" err="1"/>
              <a:t>Specification</a:t>
            </a:r>
            <a:r>
              <a:rPr lang="nl-BE" dirty="0"/>
              <a:t> metadata</a:t>
            </a:r>
          </a:p>
        </p:txBody>
      </p:sp>
      <p:sp>
        <p:nvSpPr>
          <p:cNvPr id="3" name="Tijdelijke aanduiding voor inhoud 2">
            <a:extLst>
              <a:ext uri="{FF2B5EF4-FFF2-40B4-BE49-F238E27FC236}">
                <a16:creationId xmlns:a16="http://schemas.microsoft.com/office/drawing/2014/main" id="{B1BBCAEC-C9A3-083F-1828-FF7DC7DF2D00}"/>
              </a:ext>
            </a:extLst>
          </p:cNvPr>
          <p:cNvSpPr>
            <a:spLocks noGrp="1"/>
          </p:cNvSpPr>
          <p:nvPr>
            <p:ph idx="1"/>
          </p:nvPr>
        </p:nvSpPr>
        <p:spPr/>
        <p:txBody>
          <a:bodyPr>
            <a:normAutofit/>
          </a:bodyPr>
          <a:lstStyle/>
          <a:p>
            <a:pPr marL="0" indent="0">
              <a:buNone/>
            </a:pPr>
            <a:r>
              <a:rPr lang="nl-NL" dirty="0"/>
              <a:t>Dient om het doel, de intenties en het nut van deze </a:t>
            </a:r>
            <a:r>
              <a:rPr lang="nl-NL" dirty="0" err="1"/>
              <a:t>Specifications</a:t>
            </a:r>
            <a:r>
              <a:rPr lang="nl-NL" dirty="0"/>
              <a:t> te beschrijven voor de ontvangers van de IDS: </a:t>
            </a:r>
          </a:p>
          <a:p>
            <a:r>
              <a:rPr lang="nl-NL" dirty="0"/>
              <a:t>waarom informatie nodig is</a:t>
            </a:r>
          </a:p>
          <a:p>
            <a:r>
              <a:rPr lang="nl-NL" dirty="0"/>
              <a:t>wie er baat bij heeft </a:t>
            </a:r>
          </a:p>
          <a:p>
            <a:r>
              <a:rPr lang="nl-NL" dirty="0"/>
              <a:t>wanneer deze zal worden gebruikt, </a:t>
            </a:r>
          </a:p>
          <a:p>
            <a:pPr marL="0" indent="0">
              <a:buNone/>
            </a:pPr>
            <a:endParaRPr lang="nl-NL" dirty="0"/>
          </a:p>
          <a:p>
            <a:pPr marL="0" indent="0">
              <a:buNone/>
            </a:pPr>
            <a:r>
              <a:rPr lang="nl-NL" dirty="0"/>
              <a:t>Dit helpt om ervoor te zorgen dat de vereisten effectief worden nageleefd.</a:t>
            </a:r>
          </a:p>
        </p:txBody>
      </p:sp>
    </p:spTree>
    <p:extLst>
      <p:ext uri="{BB962C8B-B14F-4D97-AF65-F5344CB8AC3E}">
        <p14:creationId xmlns:p14="http://schemas.microsoft.com/office/powerpoint/2010/main" val="3978497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st, schermopname, Lettertype, document&#10;&#10;Door AI gegenereerde inhoud is mogelijk onjuist.">
            <a:extLst>
              <a:ext uri="{FF2B5EF4-FFF2-40B4-BE49-F238E27FC236}">
                <a16:creationId xmlns:a16="http://schemas.microsoft.com/office/drawing/2014/main" id="{B825986A-CBAA-A490-2D0B-339505B645CD}"/>
              </a:ext>
            </a:extLst>
          </p:cNvPr>
          <p:cNvPicPr>
            <a:picLocks noChangeAspect="1"/>
          </p:cNvPicPr>
          <p:nvPr/>
        </p:nvPicPr>
        <p:blipFill>
          <a:blip r:embed="rId2"/>
          <a:stretch>
            <a:fillRect/>
          </a:stretch>
        </p:blipFill>
        <p:spPr>
          <a:xfrm>
            <a:off x="2080289" y="0"/>
            <a:ext cx="8031422" cy="6858000"/>
          </a:xfrm>
          <a:prstGeom prst="rect">
            <a:avLst/>
          </a:prstGeom>
        </p:spPr>
      </p:pic>
    </p:spTree>
    <p:extLst>
      <p:ext uri="{BB962C8B-B14F-4D97-AF65-F5344CB8AC3E}">
        <p14:creationId xmlns:p14="http://schemas.microsoft.com/office/powerpoint/2010/main" val="883185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st, schermopname, Lettertype, nummer&#10;&#10;Door AI gegenereerde inhoud is mogelijk onjuist.">
            <a:extLst>
              <a:ext uri="{FF2B5EF4-FFF2-40B4-BE49-F238E27FC236}">
                <a16:creationId xmlns:a16="http://schemas.microsoft.com/office/drawing/2014/main" id="{28DCAA43-9509-BC9A-4716-A7269EBE91DC}"/>
              </a:ext>
            </a:extLst>
          </p:cNvPr>
          <p:cNvPicPr>
            <a:picLocks noChangeAspect="1"/>
          </p:cNvPicPr>
          <p:nvPr/>
        </p:nvPicPr>
        <p:blipFill>
          <a:blip r:embed="rId2"/>
          <a:srcRect t="32222" b="3194"/>
          <a:stretch>
            <a:fillRect/>
          </a:stretch>
        </p:blipFill>
        <p:spPr>
          <a:xfrm>
            <a:off x="2080289" y="1214437"/>
            <a:ext cx="8031422" cy="4429125"/>
          </a:xfrm>
          <a:prstGeom prst="rect">
            <a:avLst/>
          </a:prstGeom>
        </p:spPr>
      </p:pic>
      <p:sp>
        <p:nvSpPr>
          <p:cNvPr id="2" name="Tekstvak 1">
            <a:extLst>
              <a:ext uri="{FF2B5EF4-FFF2-40B4-BE49-F238E27FC236}">
                <a16:creationId xmlns:a16="http://schemas.microsoft.com/office/drawing/2014/main" id="{5AE7AF23-FF8E-B18D-0DE2-F51F55F1B7CB}"/>
              </a:ext>
            </a:extLst>
          </p:cNvPr>
          <p:cNvSpPr txBox="1"/>
          <p:nvPr/>
        </p:nvSpPr>
        <p:spPr>
          <a:xfrm>
            <a:off x="4015711" y="5505062"/>
            <a:ext cx="6096000" cy="276999"/>
          </a:xfrm>
          <a:prstGeom prst="rect">
            <a:avLst/>
          </a:prstGeom>
          <a:noFill/>
        </p:spPr>
        <p:txBody>
          <a:bodyPr wrap="square">
            <a:spAutoFit/>
          </a:bodyPr>
          <a:lstStyle/>
          <a:p>
            <a:pPr algn="r"/>
            <a:r>
              <a:rPr lang="en-US" sz="1200" dirty="0"/>
              <a:t>© </a:t>
            </a:r>
            <a:r>
              <a:rPr lang="en-US" sz="1200" dirty="0" err="1"/>
              <a:t>buildingSMART</a:t>
            </a:r>
            <a:r>
              <a:rPr lang="en-US" sz="1200" dirty="0"/>
              <a:t> International – IDS User Manual (GitHub), CC BY-ND 4.0.</a:t>
            </a:r>
            <a:endParaRPr lang="nl-BE" sz="1200" dirty="0"/>
          </a:p>
        </p:txBody>
      </p:sp>
    </p:spTree>
    <p:extLst>
      <p:ext uri="{BB962C8B-B14F-4D97-AF65-F5344CB8AC3E}">
        <p14:creationId xmlns:p14="http://schemas.microsoft.com/office/powerpoint/2010/main" val="547039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2C472-E90D-67FC-599E-7337B5FAEF5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175434A-4AFE-83E4-6659-A71A942A3EE8}"/>
              </a:ext>
            </a:extLst>
          </p:cNvPr>
          <p:cNvSpPr>
            <a:spLocks noGrp="1"/>
          </p:cNvSpPr>
          <p:nvPr>
            <p:ph type="title"/>
          </p:nvPr>
        </p:nvSpPr>
        <p:spPr/>
        <p:txBody>
          <a:bodyPr/>
          <a:lstStyle/>
          <a:p>
            <a:r>
              <a:rPr lang="nl-BE" dirty="0"/>
              <a:t>IDS </a:t>
            </a:r>
            <a:r>
              <a:rPr lang="nl-BE" dirty="0" err="1"/>
              <a:t>Structure</a:t>
            </a:r>
            <a:r>
              <a:rPr lang="nl-BE" dirty="0"/>
              <a:t> | </a:t>
            </a:r>
            <a:r>
              <a:rPr lang="nl-BE" dirty="0" err="1"/>
              <a:t>Specifications</a:t>
            </a:r>
            <a:r>
              <a:rPr lang="nl-BE" dirty="0"/>
              <a:t> </a:t>
            </a:r>
          </a:p>
        </p:txBody>
      </p:sp>
      <p:sp>
        <p:nvSpPr>
          <p:cNvPr id="3" name="Tijdelijke aanduiding voor inhoud 2">
            <a:extLst>
              <a:ext uri="{FF2B5EF4-FFF2-40B4-BE49-F238E27FC236}">
                <a16:creationId xmlns:a16="http://schemas.microsoft.com/office/drawing/2014/main" id="{79DE3558-D092-6C26-1BDF-5762DBE0F19F}"/>
              </a:ext>
            </a:extLst>
          </p:cNvPr>
          <p:cNvSpPr>
            <a:spLocks noGrp="1"/>
          </p:cNvSpPr>
          <p:nvPr>
            <p:ph idx="1"/>
          </p:nvPr>
        </p:nvSpPr>
        <p:spPr>
          <a:xfrm>
            <a:off x="640080" y="2633471"/>
            <a:ext cx="10890928" cy="4024503"/>
          </a:xfrm>
        </p:spPr>
        <p:txBody>
          <a:bodyPr>
            <a:normAutofit/>
          </a:bodyPr>
          <a:lstStyle/>
          <a:p>
            <a:pPr marL="0" indent="0">
              <a:buNone/>
            </a:pPr>
            <a:r>
              <a:rPr lang="nl-NL" dirty="0" err="1"/>
              <a:t>Specifications</a:t>
            </a:r>
            <a:r>
              <a:rPr lang="nl-NL" dirty="0"/>
              <a:t> bestaan uit twee delen: </a:t>
            </a:r>
          </a:p>
          <a:p>
            <a:pPr>
              <a:spcBef>
                <a:spcPts val="1800"/>
              </a:spcBef>
              <a:tabLst>
                <a:tab pos="2152650" algn="l"/>
                <a:tab pos="2514600" algn="l"/>
              </a:tabLst>
            </a:pPr>
            <a:r>
              <a:rPr lang="nl-NL" b="1" dirty="0" err="1"/>
              <a:t>Applicability</a:t>
            </a:r>
            <a:r>
              <a:rPr lang="nl-NL" b="1" dirty="0"/>
              <a:t> 	| 	beschrijft op welke elementen de specificatie van toepassing is. </a:t>
            </a:r>
            <a:r>
              <a:rPr lang="nl-NL" dirty="0"/>
              <a:t>Identificeert de subset van het model waarop we de </a:t>
            </a:r>
            <a:r>
              <a:rPr lang="nl-NL" dirty="0" err="1"/>
              <a:t>Specification</a:t>
            </a:r>
            <a:r>
              <a:rPr lang="nl-NL" dirty="0"/>
              <a:t> willen toepassen. Deze subset kan worden bepaald via de beschikbare </a:t>
            </a:r>
            <a:r>
              <a:rPr lang="nl-NL" b="1" dirty="0" err="1"/>
              <a:t>facets</a:t>
            </a:r>
            <a:r>
              <a:rPr lang="nl-NL" dirty="0"/>
              <a:t>, zoals </a:t>
            </a:r>
            <a:r>
              <a:rPr lang="nl-NL" i="1" dirty="0" err="1"/>
              <a:t>entity</a:t>
            </a:r>
            <a:r>
              <a:rPr lang="nl-NL" dirty="0"/>
              <a:t> (bijv. wanden, ramen), </a:t>
            </a:r>
            <a:r>
              <a:rPr lang="nl-NL" i="1" dirty="0" err="1"/>
              <a:t>classification</a:t>
            </a:r>
            <a:r>
              <a:rPr lang="nl-NL" dirty="0"/>
              <a:t> en andere.</a:t>
            </a:r>
          </a:p>
          <a:p>
            <a:pPr>
              <a:spcBef>
                <a:spcPts val="1800"/>
              </a:spcBef>
              <a:tabLst>
                <a:tab pos="2152650" algn="l"/>
                <a:tab pos="2514600" algn="l"/>
              </a:tabLst>
            </a:pPr>
            <a:r>
              <a:rPr lang="nl-NL" b="1" dirty="0" err="1"/>
              <a:t>Requirements</a:t>
            </a:r>
            <a:r>
              <a:rPr lang="nl-NL" b="1" dirty="0"/>
              <a:t> 	| 	geeft aan wat deze elementen wel of niet zouden moeten hebben. </a:t>
            </a:r>
            <a:r>
              <a:rPr lang="nl-NL" dirty="0"/>
              <a:t>Beschrijven welke informatie vereist is voor de subset die in de </a:t>
            </a:r>
            <a:r>
              <a:rPr lang="nl-NL" dirty="0" err="1"/>
              <a:t>Applicability</a:t>
            </a:r>
            <a:r>
              <a:rPr lang="nl-NL" dirty="0"/>
              <a:t> is vastgesteld, zoals verplichte eigenschappen of materialen.</a:t>
            </a:r>
            <a:endParaRPr lang="nl-BE" dirty="0"/>
          </a:p>
        </p:txBody>
      </p:sp>
      <p:pic>
        <p:nvPicPr>
          <p:cNvPr id="5" name="Graphic 4" descr="Gamecontroller met effen opvulling">
            <a:extLst>
              <a:ext uri="{FF2B5EF4-FFF2-40B4-BE49-F238E27FC236}">
                <a16:creationId xmlns:a16="http://schemas.microsoft.com/office/drawing/2014/main" id="{A63E9C91-F767-E49B-A56D-89ACEF0F6E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77600" y="5943600"/>
            <a:ext cx="914400" cy="914400"/>
          </a:xfrm>
          <a:prstGeom prst="rect">
            <a:avLst/>
          </a:prstGeom>
        </p:spPr>
      </p:pic>
    </p:spTree>
    <p:extLst>
      <p:ext uri="{BB962C8B-B14F-4D97-AF65-F5344CB8AC3E}">
        <p14:creationId xmlns:p14="http://schemas.microsoft.com/office/powerpoint/2010/main" val="126801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D48CC0-D560-2E0F-63C7-47FE7A347DD0}"/>
              </a:ext>
            </a:extLst>
          </p:cNvPr>
          <p:cNvSpPr>
            <a:spLocks noGrp="1"/>
          </p:cNvSpPr>
          <p:nvPr>
            <p:ph type="title"/>
          </p:nvPr>
        </p:nvSpPr>
        <p:spPr/>
        <p:txBody>
          <a:bodyPr/>
          <a:lstStyle/>
          <a:p>
            <a:r>
              <a:rPr lang="nl-BE" dirty="0"/>
              <a:t>IDS </a:t>
            </a:r>
            <a:r>
              <a:rPr lang="nl-BE" dirty="0" err="1"/>
              <a:t>Structure</a:t>
            </a:r>
            <a:r>
              <a:rPr lang="nl-BE" dirty="0"/>
              <a:t> | </a:t>
            </a:r>
            <a:r>
              <a:rPr lang="nl-BE" dirty="0" err="1"/>
              <a:t>Facets</a:t>
            </a:r>
            <a:endParaRPr lang="nl-BE" dirty="0"/>
          </a:p>
        </p:txBody>
      </p:sp>
      <p:sp>
        <p:nvSpPr>
          <p:cNvPr id="3" name="Tijdelijke aanduiding voor inhoud 2">
            <a:extLst>
              <a:ext uri="{FF2B5EF4-FFF2-40B4-BE49-F238E27FC236}">
                <a16:creationId xmlns:a16="http://schemas.microsoft.com/office/drawing/2014/main" id="{F982D9D6-1B30-1DAE-0422-8FFBBDBEF1F4}"/>
              </a:ext>
            </a:extLst>
          </p:cNvPr>
          <p:cNvSpPr>
            <a:spLocks noGrp="1"/>
          </p:cNvSpPr>
          <p:nvPr>
            <p:ph idx="1"/>
          </p:nvPr>
        </p:nvSpPr>
        <p:spPr/>
        <p:txBody>
          <a:bodyPr>
            <a:normAutofit/>
          </a:bodyPr>
          <a:lstStyle/>
          <a:p>
            <a:pPr marL="0" indent="0">
              <a:buNone/>
            </a:pPr>
            <a:r>
              <a:rPr lang="nl-NL" b="1" dirty="0" err="1"/>
              <a:t>Applicability</a:t>
            </a:r>
            <a:r>
              <a:rPr lang="nl-NL" dirty="0"/>
              <a:t> en </a:t>
            </a:r>
            <a:r>
              <a:rPr lang="nl-NL" b="1" dirty="0" err="1"/>
              <a:t>Requirements</a:t>
            </a:r>
            <a:r>
              <a:rPr lang="nl-NL" dirty="0"/>
              <a:t> worden beschreven met behulp verzameling </a:t>
            </a:r>
            <a:r>
              <a:rPr lang="nl-NL" b="1" dirty="0" err="1"/>
              <a:t>Facets</a:t>
            </a:r>
            <a:r>
              <a:rPr lang="nl-NL" dirty="0"/>
              <a:t>. </a:t>
            </a:r>
          </a:p>
          <a:p>
            <a:pPr marL="0" indent="0">
              <a:buNone/>
            </a:pPr>
            <a:r>
              <a:rPr lang="nl-NL" dirty="0"/>
              <a:t>Een </a:t>
            </a:r>
            <a:r>
              <a:rPr lang="nl-NL" b="1" dirty="0"/>
              <a:t>Facet </a:t>
            </a:r>
            <a:r>
              <a:rPr lang="nl-NL" dirty="0"/>
              <a:t>beschrijft het “aspect” waarop de specificaties van toepassing zijn en legt de vereisten vast met behulp van vaste </a:t>
            </a:r>
            <a:r>
              <a:rPr lang="nl-NL" b="1" dirty="0"/>
              <a:t>Facet Parameters</a:t>
            </a:r>
            <a:r>
              <a:rPr lang="nl-NL" dirty="0"/>
              <a:t>, zodat computers precies kunnen begrijpen welke informatie wordt bedoeld.</a:t>
            </a:r>
          </a:p>
          <a:p>
            <a:pPr marL="0" indent="0">
              <a:buNone/>
            </a:pPr>
            <a:endParaRPr lang="nl-NL" dirty="0"/>
          </a:p>
          <a:p>
            <a:endParaRPr lang="nl-NL" dirty="0"/>
          </a:p>
          <a:p>
            <a:pPr marL="0" indent="0">
              <a:buNone/>
            </a:pPr>
            <a:endParaRPr lang="nl-BE" dirty="0"/>
          </a:p>
        </p:txBody>
      </p:sp>
      <p:pic>
        <p:nvPicPr>
          <p:cNvPr id="7" name="Afbeelding 6" descr="Afbeelding met tekst, schermopname, Lettertype, nummer&#10;&#10;Door AI gegenereerde inhoud is mogelijk onjuist.">
            <a:extLst>
              <a:ext uri="{FF2B5EF4-FFF2-40B4-BE49-F238E27FC236}">
                <a16:creationId xmlns:a16="http://schemas.microsoft.com/office/drawing/2014/main" id="{31B04763-BFB6-9A1D-EE6A-125C854F31F2}"/>
              </a:ext>
            </a:extLst>
          </p:cNvPr>
          <p:cNvPicPr>
            <a:picLocks noChangeAspect="1"/>
          </p:cNvPicPr>
          <p:nvPr/>
        </p:nvPicPr>
        <p:blipFill>
          <a:blip r:embed="rId3"/>
          <a:srcRect l="22517" t="32381" r="45704" b="36000"/>
          <a:stretch>
            <a:fillRect/>
          </a:stretch>
        </p:blipFill>
        <p:spPr>
          <a:xfrm>
            <a:off x="6501283" y="4402182"/>
            <a:ext cx="2552282" cy="2168434"/>
          </a:xfrm>
          <a:prstGeom prst="rect">
            <a:avLst/>
          </a:prstGeom>
        </p:spPr>
      </p:pic>
      <p:sp>
        <p:nvSpPr>
          <p:cNvPr id="8" name="Tekstvak 7">
            <a:extLst>
              <a:ext uri="{FF2B5EF4-FFF2-40B4-BE49-F238E27FC236}">
                <a16:creationId xmlns:a16="http://schemas.microsoft.com/office/drawing/2014/main" id="{58D8873B-B2DA-B7B6-9BDE-1E3C159AEE76}"/>
              </a:ext>
            </a:extLst>
          </p:cNvPr>
          <p:cNvSpPr txBox="1"/>
          <p:nvPr/>
        </p:nvSpPr>
        <p:spPr>
          <a:xfrm>
            <a:off x="3820598" y="5899723"/>
            <a:ext cx="1754006" cy="461665"/>
          </a:xfrm>
          <a:prstGeom prst="rect">
            <a:avLst/>
          </a:prstGeom>
          <a:noFill/>
        </p:spPr>
        <p:txBody>
          <a:bodyPr wrap="square" rtlCol="0">
            <a:spAutoFit/>
          </a:bodyPr>
          <a:lstStyle/>
          <a:p>
            <a:pPr algn="ctr"/>
            <a:r>
              <a:rPr lang="en-GB" sz="2400" b="1" dirty="0">
                <a:solidFill>
                  <a:srgbClr val="009EB0"/>
                </a:solidFill>
                <a:latin typeface="Ink Free" panose="03080402000500000000" pitchFamily="66" charset="0"/>
                <a:cs typeface="Dreaming Outloud Script Pro" panose="020F0502020204030204" pitchFamily="66" charset="0"/>
              </a:rPr>
              <a:t>Facets</a:t>
            </a:r>
          </a:p>
        </p:txBody>
      </p:sp>
      <p:sp>
        <p:nvSpPr>
          <p:cNvPr id="9" name="Vrije vorm: vorm 8">
            <a:extLst>
              <a:ext uri="{FF2B5EF4-FFF2-40B4-BE49-F238E27FC236}">
                <a16:creationId xmlns:a16="http://schemas.microsoft.com/office/drawing/2014/main" id="{004BCE2A-2AA3-CE55-0AA3-5614CB5F7922}"/>
              </a:ext>
            </a:extLst>
          </p:cNvPr>
          <p:cNvSpPr/>
          <p:nvPr/>
        </p:nvSpPr>
        <p:spPr>
          <a:xfrm rot="12093467" flipV="1">
            <a:off x="5631344" y="4652877"/>
            <a:ext cx="776997" cy="1538508"/>
          </a:xfrm>
          <a:custGeom>
            <a:avLst/>
            <a:gdLst>
              <a:gd name="connsiteX0" fmla="*/ 0 w 1930400"/>
              <a:gd name="connsiteY0" fmla="*/ 0 h 1358900"/>
              <a:gd name="connsiteX1" fmla="*/ 1930400 w 1930400"/>
              <a:gd name="connsiteY1" fmla="*/ 1358900 h 1358900"/>
            </a:gdLst>
            <a:ahLst/>
            <a:cxnLst>
              <a:cxn ang="0">
                <a:pos x="connsiteX0" y="connsiteY0"/>
              </a:cxn>
              <a:cxn ang="0">
                <a:pos x="connsiteX1" y="connsiteY1"/>
              </a:cxn>
            </a:cxnLst>
            <a:rect l="l" t="t" r="r" b="b"/>
            <a:pathLst>
              <a:path w="1930400" h="1358900">
                <a:moveTo>
                  <a:pt x="0" y="0"/>
                </a:moveTo>
                <a:cubicBezTo>
                  <a:pt x="736600" y="589491"/>
                  <a:pt x="1473200" y="1178983"/>
                  <a:pt x="1930400" y="1358900"/>
                </a:cubicBezTo>
              </a:path>
            </a:pathLst>
          </a:custGeom>
          <a:ln w="38100" cap="flat" cmpd="sng" algn="ctr">
            <a:solidFill>
              <a:srgbClr val="009EB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a:solidFill>
                <a:schemeClr val="tx1"/>
              </a:solidFill>
            </a:endParaRPr>
          </a:p>
        </p:txBody>
      </p:sp>
      <p:sp>
        <p:nvSpPr>
          <p:cNvPr id="10" name="Vrije vorm: vorm 9">
            <a:extLst>
              <a:ext uri="{FF2B5EF4-FFF2-40B4-BE49-F238E27FC236}">
                <a16:creationId xmlns:a16="http://schemas.microsoft.com/office/drawing/2014/main" id="{F66ABCB3-13F9-9A8C-F81A-8BD0376C1BB3}"/>
              </a:ext>
            </a:extLst>
          </p:cNvPr>
          <p:cNvSpPr/>
          <p:nvPr/>
        </p:nvSpPr>
        <p:spPr>
          <a:xfrm rot="12093467" flipV="1">
            <a:off x="5519479" y="5508727"/>
            <a:ext cx="1000732" cy="972194"/>
          </a:xfrm>
          <a:custGeom>
            <a:avLst/>
            <a:gdLst>
              <a:gd name="connsiteX0" fmla="*/ 0 w 1930400"/>
              <a:gd name="connsiteY0" fmla="*/ 0 h 1358900"/>
              <a:gd name="connsiteX1" fmla="*/ 1930400 w 1930400"/>
              <a:gd name="connsiteY1" fmla="*/ 1358900 h 1358900"/>
            </a:gdLst>
            <a:ahLst/>
            <a:cxnLst>
              <a:cxn ang="0">
                <a:pos x="connsiteX0" y="connsiteY0"/>
              </a:cxn>
              <a:cxn ang="0">
                <a:pos x="connsiteX1" y="connsiteY1"/>
              </a:cxn>
            </a:cxnLst>
            <a:rect l="l" t="t" r="r" b="b"/>
            <a:pathLst>
              <a:path w="1930400" h="1358900">
                <a:moveTo>
                  <a:pt x="0" y="0"/>
                </a:moveTo>
                <a:cubicBezTo>
                  <a:pt x="736600" y="589491"/>
                  <a:pt x="1473200" y="1178983"/>
                  <a:pt x="1930400" y="1358900"/>
                </a:cubicBezTo>
              </a:path>
            </a:pathLst>
          </a:custGeom>
          <a:ln w="38100" cap="flat" cmpd="sng" algn="ctr">
            <a:solidFill>
              <a:srgbClr val="009EB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a:solidFill>
                <a:schemeClr val="tx1"/>
              </a:solidFill>
            </a:endParaRPr>
          </a:p>
        </p:txBody>
      </p:sp>
      <p:sp>
        <p:nvSpPr>
          <p:cNvPr id="11" name="Tekstvak 10">
            <a:extLst>
              <a:ext uri="{FF2B5EF4-FFF2-40B4-BE49-F238E27FC236}">
                <a16:creationId xmlns:a16="http://schemas.microsoft.com/office/drawing/2014/main" id="{235BDC46-E2DA-E439-699F-9B628E1449D4}"/>
              </a:ext>
            </a:extLst>
          </p:cNvPr>
          <p:cNvSpPr txBox="1"/>
          <p:nvPr/>
        </p:nvSpPr>
        <p:spPr>
          <a:xfrm>
            <a:off x="10178979" y="4389120"/>
            <a:ext cx="1754006" cy="830997"/>
          </a:xfrm>
          <a:prstGeom prst="rect">
            <a:avLst/>
          </a:prstGeom>
          <a:noFill/>
        </p:spPr>
        <p:txBody>
          <a:bodyPr wrap="square" rtlCol="0">
            <a:spAutoFit/>
          </a:bodyPr>
          <a:lstStyle/>
          <a:p>
            <a:pPr algn="ctr"/>
            <a:r>
              <a:rPr lang="en-GB" sz="2400" b="1" dirty="0">
                <a:solidFill>
                  <a:schemeClr val="accent2"/>
                </a:solidFill>
                <a:latin typeface="Ink Free" panose="03080402000500000000" pitchFamily="66" charset="0"/>
                <a:cs typeface="Dreaming Outloud Script Pro" panose="020F0502020204030204" pitchFamily="66" charset="0"/>
              </a:rPr>
              <a:t>Facet Parameters</a:t>
            </a:r>
          </a:p>
        </p:txBody>
      </p:sp>
      <p:sp>
        <p:nvSpPr>
          <p:cNvPr id="12" name="Vrije vorm: vorm 11">
            <a:extLst>
              <a:ext uri="{FF2B5EF4-FFF2-40B4-BE49-F238E27FC236}">
                <a16:creationId xmlns:a16="http://schemas.microsoft.com/office/drawing/2014/main" id="{74BEFCD2-59C7-ABB6-E592-A330C4023A5A}"/>
              </a:ext>
            </a:extLst>
          </p:cNvPr>
          <p:cNvSpPr/>
          <p:nvPr/>
        </p:nvSpPr>
        <p:spPr>
          <a:xfrm rot="9506533" flipH="1" flipV="1">
            <a:off x="9070436" y="4834466"/>
            <a:ext cx="1156298" cy="340788"/>
          </a:xfrm>
          <a:custGeom>
            <a:avLst/>
            <a:gdLst>
              <a:gd name="connsiteX0" fmla="*/ 0 w 1930400"/>
              <a:gd name="connsiteY0" fmla="*/ 0 h 1358900"/>
              <a:gd name="connsiteX1" fmla="*/ 1930400 w 1930400"/>
              <a:gd name="connsiteY1" fmla="*/ 1358900 h 1358900"/>
            </a:gdLst>
            <a:ahLst/>
            <a:cxnLst>
              <a:cxn ang="0">
                <a:pos x="connsiteX0" y="connsiteY0"/>
              </a:cxn>
              <a:cxn ang="0">
                <a:pos x="connsiteX1" y="connsiteY1"/>
              </a:cxn>
            </a:cxnLst>
            <a:rect l="l" t="t" r="r" b="b"/>
            <a:pathLst>
              <a:path w="1930400" h="1358900">
                <a:moveTo>
                  <a:pt x="0" y="0"/>
                </a:moveTo>
                <a:cubicBezTo>
                  <a:pt x="736600" y="589491"/>
                  <a:pt x="1473200" y="1178983"/>
                  <a:pt x="1930400" y="1358900"/>
                </a:cubicBezTo>
              </a:path>
            </a:pathLst>
          </a:cu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a:solidFill>
                <a:schemeClr val="tx1"/>
              </a:solidFill>
            </a:endParaRPr>
          </a:p>
        </p:txBody>
      </p:sp>
      <p:sp>
        <p:nvSpPr>
          <p:cNvPr id="13" name="Vrije vorm: vorm 12">
            <a:extLst>
              <a:ext uri="{FF2B5EF4-FFF2-40B4-BE49-F238E27FC236}">
                <a16:creationId xmlns:a16="http://schemas.microsoft.com/office/drawing/2014/main" id="{652A01E6-3849-7DF0-EF45-BD100A19D7F4}"/>
              </a:ext>
            </a:extLst>
          </p:cNvPr>
          <p:cNvSpPr/>
          <p:nvPr/>
        </p:nvSpPr>
        <p:spPr>
          <a:xfrm rot="9506533" flipH="1">
            <a:off x="8899053" y="5384180"/>
            <a:ext cx="1560555" cy="515106"/>
          </a:xfrm>
          <a:custGeom>
            <a:avLst/>
            <a:gdLst>
              <a:gd name="connsiteX0" fmla="*/ 0 w 1930400"/>
              <a:gd name="connsiteY0" fmla="*/ 0 h 1358900"/>
              <a:gd name="connsiteX1" fmla="*/ 1930400 w 1930400"/>
              <a:gd name="connsiteY1" fmla="*/ 1358900 h 1358900"/>
            </a:gdLst>
            <a:ahLst/>
            <a:cxnLst>
              <a:cxn ang="0">
                <a:pos x="connsiteX0" y="connsiteY0"/>
              </a:cxn>
              <a:cxn ang="0">
                <a:pos x="connsiteX1" y="connsiteY1"/>
              </a:cxn>
            </a:cxnLst>
            <a:rect l="l" t="t" r="r" b="b"/>
            <a:pathLst>
              <a:path w="1930400" h="1358900">
                <a:moveTo>
                  <a:pt x="0" y="0"/>
                </a:moveTo>
                <a:cubicBezTo>
                  <a:pt x="736600" y="589491"/>
                  <a:pt x="1473200" y="1178983"/>
                  <a:pt x="1930400" y="1358900"/>
                </a:cubicBezTo>
              </a:path>
            </a:pathLst>
          </a:cu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a:solidFill>
                <a:schemeClr val="tx1"/>
              </a:solidFill>
            </a:endParaRPr>
          </a:p>
        </p:txBody>
      </p:sp>
      <p:sp>
        <p:nvSpPr>
          <p:cNvPr id="14" name="Rechthoek 13">
            <a:extLst>
              <a:ext uri="{FF2B5EF4-FFF2-40B4-BE49-F238E27FC236}">
                <a16:creationId xmlns:a16="http://schemas.microsoft.com/office/drawing/2014/main" id="{B2BD6E47-94AF-5A45-11FB-32F4B379540F}"/>
              </a:ext>
            </a:extLst>
          </p:cNvPr>
          <p:cNvSpPr/>
          <p:nvPr/>
        </p:nvSpPr>
        <p:spPr>
          <a:xfrm>
            <a:off x="6663819" y="4695825"/>
            <a:ext cx="2387098" cy="177166"/>
          </a:xfrm>
          <a:custGeom>
            <a:avLst/>
            <a:gdLst>
              <a:gd name="csX0" fmla="*/ 0 w 2387098"/>
              <a:gd name="csY0" fmla="*/ 0 h 177166"/>
              <a:gd name="csX1" fmla="*/ 572904 w 2387098"/>
              <a:gd name="csY1" fmla="*/ 0 h 177166"/>
              <a:gd name="csX2" fmla="*/ 1193549 w 2387098"/>
              <a:gd name="csY2" fmla="*/ 0 h 177166"/>
              <a:gd name="csX3" fmla="*/ 1742582 w 2387098"/>
              <a:gd name="csY3" fmla="*/ 0 h 177166"/>
              <a:gd name="csX4" fmla="*/ 2387098 w 2387098"/>
              <a:gd name="csY4" fmla="*/ 0 h 177166"/>
              <a:gd name="csX5" fmla="*/ 2387098 w 2387098"/>
              <a:gd name="csY5" fmla="*/ 177166 h 177166"/>
              <a:gd name="csX6" fmla="*/ 1838065 w 2387098"/>
              <a:gd name="csY6" fmla="*/ 177166 h 177166"/>
              <a:gd name="csX7" fmla="*/ 1265162 w 2387098"/>
              <a:gd name="csY7" fmla="*/ 177166 h 177166"/>
              <a:gd name="csX8" fmla="*/ 692258 w 2387098"/>
              <a:gd name="csY8" fmla="*/ 177166 h 177166"/>
              <a:gd name="csX9" fmla="*/ 0 w 2387098"/>
              <a:gd name="csY9" fmla="*/ 177166 h 177166"/>
              <a:gd name="csX10" fmla="*/ 0 w 2387098"/>
              <a:gd name="csY10" fmla="*/ 0 h 17716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387098" h="177166" extrusionOk="0">
                <a:moveTo>
                  <a:pt x="0" y="0"/>
                </a:moveTo>
                <a:cubicBezTo>
                  <a:pt x="118868" y="-14083"/>
                  <a:pt x="364156" y="-8653"/>
                  <a:pt x="572904" y="0"/>
                </a:cubicBezTo>
                <a:cubicBezTo>
                  <a:pt x="781652" y="8653"/>
                  <a:pt x="992896" y="-14809"/>
                  <a:pt x="1193549" y="0"/>
                </a:cubicBezTo>
                <a:cubicBezTo>
                  <a:pt x="1394203" y="14809"/>
                  <a:pt x="1597945" y="-15754"/>
                  <a:pt x="1742582" y="0"/>
                </a:cubicBezTo>
                <a:cubicBezTo>
                  <a:pt x="1887219" y="15754"/>
                  <a:pt x="2130849" y="-28590"/>
                  <a:pt x="2387098" y="0"/>
                </a:cubicBezTo>
                <a:cubicBezTo>
                  <a:pt x="2380571" y="70129"/>
                  <a:pt x="2383533" y="128657"/>
                  <a:pt x="2387098" y="177166"/>
                </a:cubicBezTo>
                <a:cubicBezTo>
                  <a:pt x="2237863" y="201767"/>
                  <a:pt x="2031992" y="160974"/>
                  <a:pt x="1838065" y="177166"/>
                </a:cubicBezTo>
                <a:cubicBezTo>
                  <a:pt x="1644138" y="193358"/>
                  <a:pt x="1482996" y="197901"/>
                  <a:pt x="1265162" y="177166"/>
                </a:cubicBezTo>
                <a:cubicBezTo>
                  <a:pt x="1047328" y="156431"/>
                  <a:pt x="811170" y="150082"/>
                  <a:pt x="692258" y="177166"/>
                </a:cubicBezTo>
                <a:cubicBezTo>
                  <a:pt x="573346" y="204250"/>
                  <a:pt x="152664" y="146466"/>
                  <a:pt x="0" y="177166"/>
                </a:cubicBezTo>
                <a:cubicBezTo>
                  <a:pt x="5433" y="136269"/>
                  <a:pt x="-3195" y="49464"/>
                  <a:pt x="0" y="0"/>
                </a:cubicBezTo>
                <a:close/>
              </a:path>
            </a:pathLst>
          </a:custGeom>
          <a:noFill/>
          <a:ln w="28575">
            <a:solidFill>
              <a:srgbClr val="0F9EB0"/>
            </a:solidFill>
            <a:extLst>
              <a:ext uri="{C807C97D-BFC1-408E-A445-0C87EB9F89A2}">
                <ask:lineSketchStyleProps xmlns:ask="http://schemas.microsoft.com/office/drawing/2018/sketchyshapes" sd="357899831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Rechthoek 14">
            <a:extLst>
              <a:ext uri="{FF2B5EF4-FFF2-40B4-BE49-F238E27FC236}">
                <a16:creationId xmlns:a16="http://schemas.microsoft.com/office/drawing/2014/main" id="{26333CD8-C091-37F3-F175-96721F580396}"/>
              </a:ext>
            </a:extLst>
          </p:cNvPr>
          <p:cNvSpPr/>
          <p:nvPr/>
        </p:nvSpPr>
        <p:spPr>
          <a:xfrm>
            <a:off x="6661171" y="5629692"/>
            <a:ext cx="2387098" cy="175007"/>
          </a:xfrm>
          <a:custGeom>
            <a:avLst/>
            <a:gdLst>
              <a:gd name="csX0" fmla="*/ 0 w 2387098"/>
              <a:gd name="csY0" fmla="*/ 0 h 175007"/>
              <a:gd name="csX1" fmla="*/ 572904 w 2387098"/>
              <a:gd name="csY1" fmla="*/ 0 h 175007"/>
              <a:gd name="csX2" fmla="*/ 1193549 w 2387098"/>
              <a:gd name="csY2" fmla="*/ 0 h 175007"/>
              <a:gd name="csX3" fmla="*/ 1742582 w 2387098"/>
              <a:gd name="csY3" fmla="*/ 0 h 175007"/>
              <a:gd name="csX4" fmla="*/ 2387098 w 2387098"/>
              <a:gd name="csY4" fmla="*/ 0 h 175007"/>
              <a:gd name="csX5" fmla="*/ 2387098 w 2387098"/>
              <a:gd name="csY5" fmla="*/ 175007 h 175007"/>
              <a:gd name="csX6" fmla="*/ 1838065 w 2387098"/>
              <a:gd name="csY6" fmla="*/ 175007 h 175007"/>
              <a:gd name="csX7" fmla="*/ 1265162 w 2387098"/>
              <a:gd name="csY7" fmla="*/ 175007 h 175007"/>
              <a:gd name="csX8" fmla="*/ 692258 w 2387098"/>
              <a:gd name="csY8" fmla="*/ 175007 h 175007"/>
              <a:gd name="csX9" fmla="*/ 0 w 2387098"/>
              <a:gd name="csY9" fmla="*/ 175007 h 175007"/>
              <a:gd name="csX10" fmla="*/ 0 w 2387098"/>
              <a:gd name="csY10" fmla="*/ 0 h 17500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387098" h="175007" extrusionOk="0">
                <a:moveTo>
                  <a:pt x="0" y="0"/>
                </a:moveTo>
                <a:cubicBezTo>
                  <a:pt x="118868" y="-14083"/>
                  <a:pt x="364156" y="-8653"/>
                  <a:pt x="572904" y="0"/>
                </a:cubicBezTo>
                <a:cubicBezTo>
                  <a:pt x="781652" y="8653"/>
                  <a:pt x="992896" y="-14809"/>
                  <a:pt x="1193549" y="0"/>
                </a:cubicBezTo>
                <a:cubicBezTo>
                  <a:pt x="1394203" y="14809"/>
                  <a:pt x="1597945" y="-15754"/>
                  <a:pt x="1742582" y="0"/>
                </a:cubicBezTo>
                <a:cubicBezTo>
                  <a:pt x="1887219" y="15754"/>
                  <a:pt x="2130849" y="-28590"/>
                  <a:pt x="2387098" y="0"/>
                </a:cubicBezTo>
                <a:cubicBezTo>
                  <a:pt x="2385624" y="43109"/>
                  <a:pt x="2382566" y="128708"/>
                  <a:pt x="2387098" y="175007"/>
                </a:cubicBezTo>
                <a:cubicBezTo>
                  <a:pt x="2237863" y="199608"/>
                  <a:pt x="2031992" y="158815"/>
                  <a:pt x="1838065" y="175007"/>
                </a:cubicBezTo>
                <a:cubicBezTo>
                  <a:pt x="1644138" y="191199"/>
                  <a:pt x="1482996" y="195742"/>
                  <a:pt x="1265162" y="175007"/>
                </a:cubicBezTo>
                <a:cubicBezTo>
                  <a:pt x="1047328" y="154272"/>
                  <a:pt x="811170" y="147923"/>
                  <a:pt x="692258" y="175007"/>
                </a:cubicBezTo>
                <a:cubicBezTo>
                  <a:pt x="573346" y="202091"/>
                  <a:pt x="152664" y="144307"/>
                  <a:pt x="0" y="175007"/>
                </a:cubicBezTo>
                <a:cubicBezTo>
                  <a:pt x="-4840" y="103797"/>
                  <a:pt x="105" y="64982"/>
                  <a:pt x="0" y="0"/>
                </a:cubicBezTo>
                <a:close/>
              </a:path>
            </a:pathLst>
          </a:custGeom>
          <a:noFill/>
          <a:ln w="28575">
            <a:solidFill>
              <a:srgbClr val="0F9EB0"/>
            </a:solidFill>
            <a:extLst>
              <a:ext uri="{C807C97D-BFC1-408E-A445-0C87EB9F89A2}">
                <ask:lineSketchStyleProps xmlns:ask="http://schemas.microsoft.com/office/drawing/2018/sketchyshapes" sd="357899831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Rechthoek 15">
            <a:extLst>
              <a:ext uri="{FF2B5EF4-FFF2-40B4-BE49-F238E27FC236}">
                <a16:creationId xmlns:a16="http://schemas.microsoft.com/office/drawing/2014/main" id="{832551CC-8DDD-4DDB-222C-BDA71FC74FB9}"/>
              </a:ext>
            </a:extLst>
          </p:cNvPr>
          <p:cNvSpPr/>
          <p:nvPr/>
        </p:nvSpPr>
        <p:spPr>
          <a:xfrm>
            <a:off x="6813699" y="4940484"/>
            <a:ext cx="2237218" cy="175007"/>
          </a:xfrm>
          <a:custGeom>
            <a:avLst/>
            <a:gdLst>
              <a:gd name="csX0" fmla="*/ 0 w 2237218"/>
              <a:gd name="csY0" fmla="*/ 0 h 175007"/>
              <a:gd name="csX1" fmla="*/ 536932 w 2237218"/>
              <a:gd name="csY1" fmla="*/ 0 h 175007"/>
              <a:gd name="csX2" fmla="*/ 1118609 w 2237218"/>
              <a:gd name="csY2" fmla="*/ 0 h 175007"/>
              <a:gd name="csX3" fmla="*/ 1633169 w 2237218"/>
              <a:gd name="csY3" fmla="*/ 0 h 175007"/>
              <a:gd name="csX4" fmla="*/ 2237218 w 2237218"/>
              <a:gd name="csY4" fmla="*/ 0 h 175007"/>
              <a:gd name="csX5" fmla="*/ 2237218 w 2237218"/>
              <a:gd name="csY5" fmla="*/ 175007 h 175007"/>
              <a:gd name="csX6" fmla="*/ 1722658 w 2237218"/>
              <a:gd name="csY6" fmla="*/ 175007 h 175007"/>
              <a:gd name="csX7" fmla="*/ 1185726 w 2237218"/>
              <a:gd name="csY7" fmla="*/ 175007 h 175007"/>
              <a:gd name="csX8" fmla="*/ 648793 w 2237218"/>
              <a:gd name="csY8" fmla="*/ 175007 h 175007"/>
              <a:gd name="csX9" fmla="*/ 0 w 2237218"/>
              <a:gd name="csY9" fmla="*/ 175007 h 175007"/>
              <a:gd name="csX10" fmla="*/ 0 w 2237218"/>
              <a:gd name="csY10" fmla="*/ 0 h 17500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237218" h="175007" extrusionOk="0">
                <a:moveTo>
                  <a:pt x="0" y="0"/>
                </a:moveTo>
                <a:cubicBezTo>
                  <a:pt x="209449" y="13590"/>
                  <a:pt x="378799" y="2613"/>
                  <a:pt x="536932" y="0"/>
                </a:cubicBezTo>
                <a:cubicBezTo>
                  <a:pt x="695065" y="-2613"/>
                  <a:pt x="963798" y="25976"/>
                  <a:pt x="1118609" y="0"/>
                </a:cubicBezTo>
                <a:cubicBezTo>
                  <a:pt x="1273420" y="-25976"/>
                  <a:pt x="1442185" y="-22538"/>
                  <a:pt x="1633169" y="0"/>
                </a:cubicBezTo>
                <a:cubicBezTo>
                  <a:pt x="1824153" y="22538"/>
                  <a:pt x="1944094" y="-9087"/>
                  <a:pt x="2237218" y="0"/>
                </a:cubicBezTo>
                <a:cubicBezTo>
                  <a:pt x="2235744" y="43109"/>
                  <a:pt x="2232686" y="128708"/>
                  <a:pt x="2237218" y="175007"/>
                </a:cubicBezTo>
                <a:cubicBezTo>
                  <a:pt x="2058398" y="171413"/>
                  <a:pt x="1839766" y="181523"/>
                  <a:pt x="1722658" y="175007"/>
                </a:cubicBezTo>
                <a:cubicBezTo>
                  <a:pt x="1605550" y="168491"/>
                  <a:pt x="1321059" y="185565"/>
                  <a:pt x="1185726" y="175007"/>
                </a:cubicBezTo>
                <a:cubicBezTo>
                  <a:pt x="1050393" y="164449"/>
                  <a:pt x="885685" y="152092"/>
                  <a:pt x="648793" y="175007"/>
                </a:cubicBezTo>
                <a:cubicBezTo>
                  <a:pt x="411901" y="197922"/>
                  <a:pt x="276255" y="157830"/>
                  <a:pt x="0" y="175007"/>
                </a:cubicBezTo>
                <a:cubicBezTo>
                  <a:pt x="-4840" y="103797"/>
                  <a:pt x="105" y="64982"/>
                  <a:pt x="0" y="0"/>
                </a:cubicBezTo>
                <a:close/>
              </a:path>
            </a:pathLst>
          </a:custGeom>
          <a:noFill/>
          <a:ln w="28575">
            <a:solidFill>
              <a:schemeClr val="accent2"/>
            </a:solidFill>
            <a:extLst>
              <a:ext uri="{C807C97D-BFC1-408E-A445-0C87EB9F89A2}">
                <ask:lineSketchStyleProps xmlns:ask="http://schemas.microsoft.com/office/drawing/2018/sketchyshapes" sd="357899831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Rechthoek 16">
            <a:extLst>
              <a:ext uri="{FF2B5EF4-FFF2-40B4-BE49-F238E27FC236}">
                <a16:creationId xmlns:a16="http://schemas.microsoft.com/office/drawing/2014/main" id="{D58A1679-179A-0C1A-A6BB-8DDA1EE564CF}"/>
              </a:ext>
            </a:extLst>
          </p:cNvPr>
          <p:cNvSpPr/>
          <p:nvPr/>
        </p:nvSpPr>
        <p:spPr>
          <a:xfrm>
            <a:off x="6811051" y="5853142"/>
            <a:ext cx="2237218" cy="640133"/>
          </a:xfrm>
          <a:custGeom>
            <a:avLst/>
            <a:gdLst>
              <a:gd name="csX0" fmla="*/ 0 w 2237218"/>
              <a:gd name="csY0" fmla="*/ 0 h 640133"/>
              <a:gd name="csX1" fmla="*/ 536932 w 2237218"/>
              <a:gd name="csY1" fmla="*/ 0 h 640133"/>
              <a:gd name="csX2" fmla="*/ 1118609 w 2237218"/>
              <a:gd name="csY2" fmla="*/ 0 h 640133"/>
              <a:gd name="csX3" fmla="*/ 1633169 w 2237218"/>
              <a:gd name="csY3" fmla="*/ 0 h 640133"/>
              <a:gd name="csX4" fmla="*/ 2237218 w 2237218"/>
              <a:gd name="csY4" fmla="*/ 0 h 640133"/>
              <a:gd name="csX5" fmla="*/ 2237218 w 2237218"/>
              <a:gd name="csY5" fmla="*/ 640133 h 640133"/>
              <a:gd name="csX6" fmla="*/ 1722658 w 2237218"/>
              <a:gd name="csY6" fmla="*/ 640133 h 640133"/>
              <a:gd name="csX7" fmla="*/ 1185726 w 2237218"/>
              <a:gd name="csY7" fmla="*/ 640133 h 640133"/>
              <a:gd name="csX8" fmla="*/ 648793 w 2237218"/>
              <a:gd name="csY8" fmla="*/ 640133 h 640133"/>
              <a:gd name="csX9" fmla="*/ 0 w 2237218"/>
              <a:gd name="csY9" fmla="*/ 640133 h 640133"/>
              <a:gd name="csX10" fmla="*/ 0 w 2237218"/>
              <a:gd name="csY10" fmla="*/ 0 h 64013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237218" h="640133" extrusionOk="0">
                <a:moveTo>
                  <a:pt x="0" y="0"/>
                </a:moveTo>
                <a:cubicBezTo>
                  <a:pt x="209449" y="13590"/>
                  <a:pt x="378799" y="2613"/>
                  <a:pt x="536932" y="0"/>
                </a:cubicBezTo>
                <a:cubicBezTo>
                  <a:pt x="695065" y="-2613"/>
                  <a:pt x="963798" y="25976"/>
                  <a:pt x="1118609" y="0"/>
                </a:cubicBezTo>
                <a:cubicBezTo>
                  <a:pt x="1273420" y="-25976"/>
                  <a:pt x="1442185" y="-22538"/>
                  <a:pt x="1633169" y="0"/>
                </a:cubicBezTo>
                <a:cubicBezTo>
                  <a:pt x="1824153" y="22538"/>
                  <a:pt x="1944094" y="-9087"/>
                  <a:pt x="2237218" y="0"/>
                </a:cubicBezTo>
                <a:cubicBezTo>
                  <a:pt x="2230409" y="269371"/>
                  <a:pt x="2228931" y="354063"/>
                  <a:pt x="2237218" y="640133"/>
                </a:cubicBezTo>
                <a:cubicBezTo>
                  <a:pt x="2058398" y="636539"/>
                  <a:pt x="1839766" y="646649"/>
                  <a:pt x="1722658" y="640133"/>
                </a:cubicBezTo>
                <a:cubicBezTo>
                  <a:pt x="1605550" y="633617"/>
                  <a:pt x="1321059" y="650691"/>
                  <a:pt x="1185726" y="640133"/>
                </a:cubicBezTo>
                <a:cubicBezTo>
                  <a:pt x="1050393" y="629575"/>
                  <a:pt x="885685" y="617218"/>
                  <a:pt x="648793" y="640133"/>
                </a:cubicBezTo>
                <a:cubicBezTo>
                  <a:pt x="411901" y="663048"/>
                  <a:pt x="276255" y="622956"/>
                  <a:pt x="0" y="640133"/>
                </a:cubicBezTo>
                <a:cubicBezTo>
                  <a:pt x="29936" y="397963"/>
                  <a:pt x="12871" y="211878"/>
                  <a:pt x="0" y="0"/>
                </a:cubicBezTo>
                <a:close/>
              </a:path>
            </a:pathLst>
          </a:custGeom>
          <a:noFill/>
          <a:ln w="28575">
            <a:solidFill>
              <a:schemeClr val="accent2"/>
            </a:solidFill>
            <a:extLst>
              <a:ext uri="{C807C97D-BFC1-408E-A445-0C87EB9F89A2}">
                <ask:lineSketchStyleProps xmlns:ask="http://schemas.microsoft.com/office/drawing/2018/sketchyshapes" sd="357899831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87660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p:bldP spid="12" grpId="0" animBg="1"/>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st, schermopname, nummer, Lettertype&#10;&#10;Door AI gegenereerde inhoud is mogelijk onjuist.">
            <a:extLst>
              <a:ext uri="{FF2B5EF4-FFF2-40B4-BE49-F238E27FC236}">
                <a16:creationId xmlns:a16="http://schemas.microsoft.com/office/drawing/2014/main" id="{3FD6796A-582E-509A-DA41-8511BB5C68C1}"/>
              </a:ext>
            </a:extLst>
          </p:cNvPr>
          <p:cNvPicPr>
            <a:picLocks noChangeAspect="1"/>
          </p:cNvPicPr>
          <p:nvPr/>
        </p:nvPicPr>
        <p:blipFill>
          <a:blip r:embed="rId2"/>
          <a:srcRect t="17223" b="31388"/>
          <a:stretch>
            <a:fillRect/>
          </a:stretch>
        </p:blipFill>
        <p:spPr>
          <a:xfrm>
            <a:off x="2080289" y="1666875"/>
            <a:ext cx="8031422" cy="3524250"/>
          </a:xfrm>
          <a:prstGeom prst="rect">
            <a:avLst/>
          </a:prstGeom>
        </p:spPr>
      </p:pic>
      <p:sp>
        <p:nvSpPr>
          <p:cNvPr id="7" name="Vrije vorm: vorm 6">
            <a:extLst>
              <a:ext uri="{FF2B5EF4-FFF2-40B4-BE49-F238E27FC236}">
                <a16:creationId xmlns:a16="http://schemas.microsoft.com/office/drawing/2014/main" id="{E3F2F591-F4CB-54E3-56E9-A3AD1793150C}"/>
              </a:ext>
            </a:extLst>
          </p:cNvPr>
          <p:cNvSpPr/>
          <p:nvPr/>
        </p:nvSpPr>
        <p:spPr>
          <a:xfrm flipV="1">
            <a:off x="5776913" y="1113216"/>
            <a:ext cx="638174" cy="684868"/>
          </a:xfrm>
          <a:custGeom>
            <a:avLst/>
            <a:gdLst>
              <a:gd name="connsiteX0" fmla="*/ 0 w 1930400"/>
              <a:gd name="connsiteY0" fmla="*/ 0 h 1358900"/>
              <a:gd name="connsiteX1" fmla="*/ 1930400 w 1930400"/>
              <a:gd name="connsiteY1" fmla="*/ 1358900 h 1358900"/>
            </a:gdLst>
            <a:ahLst/>
            <a:cxnLst>
              <a:cxn ang="0">
                <a:pos x="connsiteX0" y="connsiteY0"/>
              </a:cxn>
              <a:cxn ang="0">
                <a:pos x="connsiteX1" y="connsiteY1"/>
              </a:cxn>
            </a:cxnLst>
            <a:rect l="l" t="t" r="r" b="b"/>
            <a:pathLst>
              <a:path w="1930400" h="1358900">
                <a:moveTo>
                  <a:pt x="0" y="0"/>
                </a:moveTo>
                <a:cubicBezTo>
                  <a:pt x="736600" y="589491"/>
                  <a:pt x="1473200" y="1178983"/>
                  <a:pt x="1930400" y="1358900"/>
                </a:cubicBezTo>
              </a:path>
            </a:pathLst>
          </a:custGeom>
          <a:ln w="3810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a:solidFill>
                <a:schemeClr val="tx1"/>
              </a:solidFill>
            </a:endParaRPr>
          </a:p>
        </p:txBody>
      </p:sp>
      <p:sp>
        <p:nvSpPr>
          <p:cNvPr id="11" name="Tekstvak 10">
            <a:extLst>
              <a:ext uri="{FF2B5EF4-FFF2-40B4-BE49-F238E27FC236}">
                <a16:creationId xmlns:a16="http://schemas.microsoft.com/office/drawing/2014/main" id="{F1E98CC9-4BB7-20C2-E59B-43A27DD93029}"/>
              </a:ext>
            </a:extLst>
          </p:cNvPr>
          <p:cNvSpPr txBox="1"/>
          <p:nvPr/>
        </p:nvSpPr>
        <p:spPr>
          <a:xfrm>
            <a:off x="5857875" y="354531"/>
            <a:ext cx="6096000" cy="721608"/>
          </a:xfrm>
          <a:prstGeom prst="rect">
            <a:avLst/>
          </a:prstGeom>
          <a:noFill/>
        </p:spPr>
        <p:txBody>
          <a:bodyPr wrap="square">
            <a:spAutoFit/>
          </a:bodyPr>
          <a:lstStyle/>
          <a:p>
            <a:pPr algn="l" rtl="0" eaLnBrk="1" latinLnBrk="0" hangingPunct="1">
              <a:lnSpc>
                <a:spcPct val="120000"/>
              </a:lnSpc>
              <a:spcBef>
                <a:spcPts val="1000"/>
              </a:spcBef>
              <a:buClrTx/>
              <a:buSzPct val="87000"/>
            </a:pPr>
            <a:r>
              <a:rPr lang="nl-NL" sz="1800" kern="1200" dirty="0">
                <a:solidFill>
                  <a:srgbClr val="000000"/>
                </a:solidFill>
                <a:effectLst/>
                <a:latin typeface="Grandview Display" panose="020B0502040204020203" pitchFamily="34" charset="0"/>
                <a:ea typeface="+mn-ea"/>
                <a:cs typeface="+mn-cs"/>
              </a:rPr>
              <a:t>beschrijft het de informatie die wordt gebruikt om de </a:t>
            </a:r>
            <a:r>
              <a:rPr lang="nl-NL" sz="1800" b="1" kern="1200" dirty="0">
                <a:solidFill>
                  <a:srgbClr val="000000"/>
                </a:solidFill>
                <a:effectLst/>
                <a:latin typeface="Grandview Display" panose="020B0502040204020203" pitchFamily="34" charset="0"/>
                <a:ea typeface="+mn-ea"/>
                <a:cs typeface="+mn-cs"/>
              </a:rPr>
              <a:t>relevante delen van het model te identificeren</a:t>
            </a:r>
            <a:r>
              <a:rPr lang="nl-NL" sz="1800" kern="1200" dirty="0">
                <a:solidFill>
                  <a:srgbClr val="000000"/>
                </a:solidFill>
                <a:effectLst/>
                <a:latin typeface="Grandview Display" panose="020B0502040204020203" pitchFamily="34" charset="0"/>
                <a:ea typeface="+mn-ea"/>
                <a:cs typeface="+mn-cs"/>
              </a:rPr>
              <a:t>.</a:t>
            </a:r>
            <a:endParaRPr lang="nl-BE" sz="1800" dirty="0">
              <a:effectLst/>
            </a:endParaRPr>
          </a:p>
        </p:txBody>
      </p:sp>
      <p:sp>
        <p:nvSpPr>
          <p:cNvPr id="13" name="Tekstvak 12">
            <a:extLst>
              <a:ext uri="{FF2B5EF4-FFF2-40B4-BE49-F238E27FC236}">
                <a16:creationId xmlns:a16="http://schemas.microsoft.com/office/drawing/2014/main" id="{7A75AD52-BA3D-4856-46E5-5308B9564397}"/>
              </a:ext>
            </a:extLst>
          </p:cNvPr>
          <p:cNvSpPr txBox="1"/>
          <p:nvPr/>
        </p:nvSpPr>
        <p:spPr>
          <a:xfrm>
            <a:off x="4248150" y="5781861"/>
            <a:ext cx="6096000" cy="923330"/>
          </a:xfrm>
          <a:prstGeom prst="rect">
            <a:avLst/>
          </a:prstGeom>
          <a:noFill/>
        </p:spPr>
        <p:txBody>
          <a:bodyPr wrap="square">
            <a:spAutoFit/>
          </a:bodyPr>
          <a:lstStyle/>
          <a:p>
            <a:r>
              <a:rPr lang="nl-NL" dirty="0"/>
              <a:t>beschrijft het de informatiebeperkingen waaraan de betreffende modelelementen moeten voldoen om te voldoen aan de </a:t>
            </a:r>
            <a:r>
              <a:rPr lang="nl-NL" b="1" dirty="0" err="1"/>
              <a:t>Specification</a:t>
            </a:r>
            <a:r>
              <a:rPr lang="nl-NL" dirty="0"/>
              <a:t>.</a:t>
            </a:r>
          </a:p>
        </p:txBody>
      </p:sp>
      <p:sp>
        <p:nvSpPr>
          <p:cNvPr id="14" name="Vrije vorm: vorm 13">
            <a:extLst>
              <a:ext uri="{FF2B5EF4-FFF2-40B4-BE49-F238E27FC236}">
                <a16:creationId xmlns:a16="http://schemas.microsoft.com/office/drawing/2014/main" id="{6D8DC91F-88EA-F76C-9A96-AD2D6C559382}"/>
              </a:ext>
            </a:extLst>
          </p:cNvPr>
          <p:cNvSpPr/>
          <p:nvPr/>
        </p:nvSpPr>
        <p:spPr>
          <a:xfrm rot="11083054" flipV="1">
            <a:off x="7945568" y="5144059"/>
            <a:ext cx="638174" cy="684868"/>
          </a:xfrm>
          <a:custGeom>
            <a:avLst/>
            <a:gdLst>
              <a:gd name="connsiteX0" fmla="*/ 0 w 1930400"/>
              <a:gd name="connsiteY0" fmla="*/ 0 h 1358900"/>
              <a:gd name="connsiteX1" fmla="*/ 1930400 w 1930400"/>
              <a:gd name="connsiteY1" fmla="*/ 1358900 h 1358900"/>
            </a:gdLst>
            <a:ahLst/>
            <a:cxnLst>
              <a:cxn ang="0">
                <a:pos x="connsiteX0" y="connsiteY0"/>
              </a:cxn>
              <a:cxn ang="0">
                <a:pos x="connsiteX1" y="connsiteY1"/>
              </a:cxn>
            </a:cxnLst>
            <a:rect l="l" t="t" r="r" b="b"/>
            <a:pathLst>
              <a:path w="1930400" h="1358900">
                <a:moveTo>
                  <a:pt x="0" y="0"/>
                </a:moveTo>
                <a:cubicBezTo>
                  <a:pt x="736600" y="589491"/>
                  <a:pt x="1473200" y="1178983"/>
                  <a:pt x="1930400" y="1358900"/>
                </a:cubicBezTo>
              </a:path>
            </a:pathLst>
          </a:custGeom>
          <a:ln w="3810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a:solidFill>
                <a:schemeClr val="tx1"/>
              </a:solidFill>
            </a:endParaRPr>
          </a:p>
        </p:txBody>
      </p:sp>
      <p:sp>
        <p:nvSpPr>
          <p:cNvPr id="15" name="Rechthoek 14">
            <a:extLst>
              <a:ext uri="{FF2B5EF4-FFF2-40B4-BE49-F238E27FC236}">
                <a16:creationId xmlns:a16="http://schemas.microsoft.com/office/drawing/2014/main" id="{84CC70A1-DAC6-66BC-B320-0756F17EB298}"/>
              </a:ext>
            </a:extLst>
          </p:cNvPr>
          <p:cNvSpPr/>
          <p:nvPr/>
        </p:nvSpPr>
        <p:spPr>
          <a:xfrm>
            <a:off x="2080289" y="1990725"/>
            <a:ext cx="1043911" cy="3200400"/>
          </a:xfrm>
          <a:custGeom>
            <a:avLst/>
            <a:gdLst>
              <a:gd name="csX0" fmla="*/ 0 w 1043911"/>
              <a:gd name="csY0" fmla="*/ 0 h 3200400"/>
              <a:gd name="csX1" fmla="*/ 511516 w 1043911"/>
              <a:gd name="csY1" fmla="*/ 0 h 3200400"/>
              <a:gd name="csX2" fmla="*/ 1043911 w 1043911"/>
              <a:gd name="csY2" fmla="*/ 0 h 3200400"/>
              <a:gd name="csX3" fmla="*/ 1043911 w 1043911"/>
              <a:gd name="csY3" fmla="*/ 576072 h 3200400"/>
              <a:gd name="csX4" fmla="*/ 1043911 w 1043911"/>
              <a:gd name="csY4" fmla="*/ 1216152 h 3200400"/>
              <a:gd name="csX5" fmla="*/ 1043911 w 1043911"/>
              <a:gd name="csY5" fmla="*/ 1760220 h 3200400"/>
              <a:gd name="csX6" fmla="*/ 1043911 w 1043911"/>
              <a:gd name="csY6" fmla="*/ 2336292 h 3200400"/>
              <a:gd name="csX7" fmla="*/ 1043911 w 1043911"/>
              <a:gd name="csY7" fmla="*/ 3200400 h 3200400"/>
              <a:gd name="csX8" fmla="*/ 521956 w 1043911"/>
              <a:gd name="csY8" fmla="*/ 3200400 h 3200400"/>
              <a:gd name="csX9" fmla="*/ 0 w 1043911"/>
              <a:gd name="csY9" fmla="*/ 3200400 h 3200400"/>
              <a:gd name="csX10" fmla="*/ 0 w 1043911"/>
              <a:gd name="csY10" fmla="*/ 2592324 h 3200400"/>
              <a:gd name="csX11" fmla="*/ 0 w 1043911"/>
              <a:gd name="csY11" fmla="*/ 2048256 h 3200400"/>
              <a:gd name="csX12" fmla="*/ 0 w 1043911"/>
              <a:gd name="csY12" fmla="*/ 1376172 h 3200400"/>
              <a:gd name="csX13" fmla="*/ 0 w 1043911"/>
              <a:gd name="csY13" fmla="*/ 736092 h 3200400"/>
              <a:gd name="csX14" fmla="*/ 0 w 1043911"/>
              <a:gd name="csY14" fmla="*/ 0 h 32004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1043911" h="3200400" extrusionOk="0">
                <a:moveTo>
                  <a:pt x="0" y="0"/>
                </a:moveTo>
                <a:cubicBezTo>
                  <a:pt x="247302" y="-428"/>
                  <a:pt x="294145" y="340"/>
                  <a:pt x="511516" y="0"/>
                </a:cubicBezTo>
                <a:cubicBezTo>
                  <a:pt x="728887" y="-340"/>
                  <a:pt x="825290" y="5406"/>
                  <a:pt x="1043911" y="0"/>
                </a:cubicBezTo>
                <a:cubicBezTo>
                  <a:pt x="1031542" y="190361"/>
                  <a:pt x="1046763" y="429621"/>
                  <a:pt x="1043911" y="576072"/>
                </a:cubicBezTo>
                <a:cubicBezTo>
                  <a:pt x="1041059" y="722523"/>
                  <a:pt x="1067511" y="952518"/>
                  <a:pt x="1043911" y="1216152"/>
                </a:cubicBezTo>
                <a:cubicBezTo>
                  <a:pt x="1020311" y="1479786"/>
                  <a:pt x="1063810" y="1510640"/>
                  <a:pt x="1043911" y="1760220"/>
                </a:cubicBezTo>
                <a:cubicBezTo>
                  <a:pt x="1024012" y="2009800"/>
                  <a:pt x="1050271" y="2057792"/>
                  <a:pt x="1043911" y="2336292"/>
                </a:cubicBezTo>
                <a:cubicBezTo>
                  <a:pt x="1037551" y="2614792"/>
                  <a:pt x="1023858" y="2858216"/>
                  <a:pt x="1043911" y="3200400"/>
                </a:cubicBezTo>
                <a:cubicBezTo>
                  <a:pt x="881124" y="3177434"/>
                  <a:pt x="685029" y="3222073"/>
                  <a:pt x="521956" y="3200400"/>
                </a:cubicBezTo>
                <a:cubicBezTo>
                  <a:pt x="358884" y="3178727"/>
                  <a:pt x="171850" y="3223790"/>
                  <a:pt x="0" y="3200400"/>
                </a:cubicBezTo>
                <a:cubicBezTo>
                  <a:pt x="12078" y="3071519"/>
                  <a:pt x="-8978" y="2871872"/>
                  <a:pt x="0" y="2592324"/>
                </a:cubicBezTo>
                <a:cubicBezTo>
                  <a:pt x="8978" y="2312776"/>
                  <a:pt x="17197" y="2202420"/>
                  <a:pt x="0" y="2048256"/>
                </a:cubicBezTo>
                <a:cubicBezTo>
                  <a:pt x="-17197" y="1894092"/>
                  <a:pt x="-24261" y="1614222"/>
                  <a:pt x="0" y="1376172"/>
                </a:cubicBezTo>
                <a:cubicBezTo>
                  <a:pt x="24261" y="1138122"/>
                  <a:pt x="-4351" y="880689"/>
                  <a:pt x="0" y="736092"/>
                </a:cubicBezTo>
                <a:cubicBezTo>
                  <a:pt x="4351" y="591495"/>
                  <a:pt x="36246" y="356619"/>
                  <a:pt x="0" y="0"/>
                </a:cubicBezTo>
                <a:close/>
              </a:path>
            </a:pathLst>
          </a:custGeom>
          <a:noFill/>
          <a:ln w="28575">
            <a:solidFill>
              <a:srgbClr val="0F9EB0"/>
            </a:solidFill>
            <a:extLst>
              <a:ext uri="{C807C97D-BFC1-408E-A445-0C87EB9F89A2}">
                <ask:lineSketchStyleProps xmlns:ask="http://schemas.microsoft.com/office/drawing/2018/sketchyshapes" sd="357899831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ekstvak 1">
            <a:extLst>
              <a:ext uri="{FF2B5EF4-FFF2-40B4-BE49-F238E27FC236}">
                <a16:creationId xmlns:a16="http://schemas.microsoft.com/office/drawing/2014/main" id="{73AE751A-DECC-2ED2-8692-F64D3DABDFFF}"/>
              </a:ext>
            </a:extLst>
          </p:cNvPr>
          <p:cNvSpPr txBox="1"/>
          <p:nvPr/>
        </p:nvSpPr>
        <p:spPr>
          <a:xfrm>
            <a:off x="4015711" y="5111685"/>
            <a:ext cx="6096000" cy="276999"/>
          </a:xfrm>
          <a:prstGeom prst="rect">
            <a:avLst/>
          </a:prstGeom>
          <a:noFill/>
        </p:spPr>
        <p:txBody>
          <a:bodyPr wrap="square">
            <a:spAutoFit/>
          </a:bodyPr>
          <a:lstStyle/>
          <a:p>
            <a:pPr algn="r"/>
            <a:r>
              <a:rPr lang="en-US" sz="1200" dirty="0"/>
              <a:t>© </a:t>
            </a:r>
            <a:r>
              <a:rPr lang="en-US" sz="1200" dirty="0" err="1"/>
              <a:t>buildingSMART</a:t>
            </a:r>
            <a:r>
              <a:rPr lang="en-US" sz="1200" dirty="0"/>
              <a:t> International – IDS User Manual (GitHub), CC BY-ND 4.0.</a:t>
            </a:r>
            <a:endParaRPr lang="nl-BE" sz="1200" dirty="0"/>
          </a:p>
        </p:txBody>
      </p:sp>
      <p:pic>
        <p:nvPicPr>
          <p:cNvPr id="3" name="Graphic 2" descr="Gamecontroller met effen opvulling">
            <a:extLst>
              <a:ext uri="{FF2B5EF4-FFF2-40B4-BE49-F238E27FC236}">
                <a16:creationId xmlns:a16="http://schemas.microsoft.com/office/drawing/2014/main" id="{9BD9EE94-6FC9-E338-C602-FD6321814B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5943600"/>
            <a:ext cx="914400" cy="914400"/>
          </a:xfrm>
          <a:prstGeom prst="rect">
            <a:avLst/>
          </a:prstGeom>
        </p:spPr>
      </p:pic>
    </p:spTree>
    <p:extLst>
      <p:ext uri="{BB962C8B-B14F-4D97-AF65-F5344CB8AC3E}">
        <p14:creationId xmlns:p14="http://schemas.microsoft.com/office/powerpoint/2010/main" val="394730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3" grpId="0"/>
      <p:bldP spid="14"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64C31-5B43-2704-7616-A6CE54DD7E13}"/>
            </a:ext>
          </a:extLst>
        </p:cNvPr>
        <p:cNvGrpSpPr/>
        <p:nvPr/>
      </p:nvGrpSpPr>
      <p:grpSpPr>
        <a:xfrm>
          <a:off x="0" y="0"/>
          <a:ext cx="0" cy="0"/>
          <a:chOff x="0" y="0"/>
          <a:chExt cx="0" cy="0"/>
        </a:xfrm>
      </p:grpSpPr>
      <p:pic>
        <p:nvPicPr>
          <p:cNvPr id="5" name="Afbeelding 4" descr="Afbeelding met tekst, schermopname, nummer, Lettertype&#10;&#10;Door AI gegenereerde inhoud is mogelijk onjuist.">
            <a:extLst>
              <a:ext uri="{FF2B5EF4-FFF2-40B4-BE49-F238E27FC236}">
                <a16:creationId xmlns:a16="http://schemas.microsoft.com/office/drawing/2014/main" id="{F1242E1F-76E8-F150-8154-C5E3CA6290D0}"/>
              </a:ext>
            </a:extLst>
          </p:cNvPr>
          <p:cNvPicPr>
            <a:picLocks noChangeAspect="1"/>
          </p:cNvPicPr>
          <p:nvPr/>
        </p:nvPicPr>
        <p:blipFill>
          <a:blip r:embed="rId2"/>
          <a:srcRect t="17223" b="31388"/>
          <a:stretch>
            <a:fillRect/>
          </a:stretch>
        </p:blipFill>
        <p:spPr>
          <a:xfrm>
            <a:off x="428777" y="800101"/>
            <a:ext cx="11526174" cy="5057774"/>
          </a:xfrm>
          <a:prstGeom prst="rect">
            <a:avLst/>
          </a:prstGeom>
        </p:spPr>
      </p:pic>
      <p:sp>
        <p:nvSpPr>
          <p:cNvPr id="15" name="Rechthoek 14">
            <a:extLst>
              <a:ext uri="{FF2B5EF4-FFF2-40B4-BE49-F238E27FC236}">
                <a16:creationId xmlns:a16="http://schemas.microsoft.com/office/drawing/2014/main" id="{C70BA485-5CD2-D351-1D03-B6C756FAC85D}"/>
              </a:ext>
            </a:extLst>
          </p:cNvPr>
          <p:cNvSpPr/>
          <p:nvPr/>
        </p:nvSpPr>
        <p:spPr>
          <a:xfrm>
            <a:off x="519930" y="1245820"/>
            <a:ext cx="1373247" cy="4593005"/>
          </a:xfrm>
          <a:custGeom>
            <a:avLst/>
            <a:gdLst>
              <a:gd name="csX0" fmla="*/ 0 w 1373247"/>
              <a:gd name="csY0" fmla="*/ 0 h 4593005"/>
              <a:gd name="csX1" fmla="*/ 672891 w 1373247"/>
              <a:gd name="csY1" fmla="*/ 0 h 4593005"/>
              <a:gd name="csX2" fmla="*/ 1373247 w 1373247"/>
              <a:gd name="csY2" fmla="*/ 0 h 4593005"/>
              <a:gd name="csX3" fmla="*/ 1373247 w 1373247"/>
              <a:gd name="csY3" fmla="*/ 564283 h 4593005"/>
              <a:gd name="csX4" fmla="*/ 1373247 w 1373247"/>
              <a:gd name="csY4" fmla="*/ 1220427 h 4593005"/>
              <a:gd name="csX5" fmla="*/ 1373247 w 1373247"/>
              <a:gd name="csY5" fmla="*/ 1738780 h 4593005"/>
              <a:gd name="csX6" fmla="*/ 1373247 w 1373247"/>
              <a:gd name="csY6" fmla="*/ 2303064 h 4593005"/>
              <a:gd name="csX7" fmla="*/ 1373247 w 1373247"/>
              <a:gd name="csY7" fmla="*/ 2959208 h 4593005"/>
              <a:gd name="csX8" fmla="*/ 1373247 w 1373247"/>
              <a:gd name="csY8" fmla="*/ 3615351 h 4593005"/>
              <a:gd name="csX9" fmla="*/ 1373247 w 1373247"/>
              <a:gd name="csY9" fmla="*/ 4593005 h 4593005"/>
              <a:gd name="csX10" fmla="*/ 686624 w 1373247"/>
              <a:gd name="csY10" fmla="*/ 4593005 h 4593005"/>
              <a:gd name="csX11" fmla="*/ 0 w 1373247"/>
              <a:gd name="csY11" fmla="*/ 4593005 h 4593005"/>
              <a:gd name="csX12" fmla="*/ 0 w 1373247"/>
              <a:gd name="csY12" fmla="*/ 3936861 h 4593005"/>
              <a:gd name="csX13" fmla="*/ 0 w 1373247"/>
              <a:gd name="csY13" fmla="*/ 3280718 h 4593005"/>
              <a:gd name="csX14" fmla="*/ 0 w 1373247"/>
              <a:gd name="csY14" fmla="*/ 2762364 h 4593005"/>
              <a:gd name="csX15" fmla="*/ 0 w 1373247"/>
              <a:gd name="csY15" fmla="*/ 2014361 h 4593005"/>
              <a:gd name="csX16" fmla="*/ 0 w 1373247"/>
              <a:gd name="csY16" fmla="*/ 1404147 h 4593005"/>
              <a:gd name="csX17" fmla="*/ 0 w 1373247"/>
              <a:gd name="csY17" fmla="*/ 885794 h 4593005"/>
              <a:gd name="csX18" fmla="*/ 0 w 1373247"/>
              <a:gd name="csY18" fmla="*/ 0 h 459300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1373247" h="4593005" extrusionOk="0">
                <a:moveTo>
                  <a:pt x="0" y="0"/>
                </a:moveTo>
                <a:cubicBezTo>
                  <a:pt x="176467" y="18065"/>
                  <a:pt x="435671" y="2554"/>
                  <a:pt x="672891" y="0"/>
                </a:cubicBezTo>
                <a:cubicBezTo>
                  <a:pt x="910111" y="-2554"/>
                  <a:pt x="1128579" y="-9819"/>
                  <a:pt x="1373247" y="0"/>
                </a:cubicBezTo>
                <a:cubicBezTo>
                  <a:pt x="1395310" y="170299"/>
                  <a:pt x="1358010" y="348732"/>
                  <a:pt x="1373247" y="564283"/>
                </a:cubicBezTo>
                <a:cubicBezTo>
                  <a:pt x="1388484" y="779834"/>
                  <a:pt x="1348924" y="1017098"/>
                  <a:pt x="1373247" y="1220427"/>
                </a:cubicBezTo>
                <a:cubicBezTo>
                  <a:pt x="1397570" y="1423756"/>
                  <a:pt x="1397165" y="1547006"/>
                  <a:pt x="1373247" y="1738780"/>
                </a:cubicBezTo>
                <a:cubicBezTo>
                  <a:pt x="1349329" y="1930554"/>
                  <a:pt x="1382156" y="2188479"/>
                  <a:pt x="1373247" y="2303064"/>
                </a:cubicBezTo>
                <a:cubicBezTo>
                  <a:pt x="1364338" y="2417649"/>
                  <a:pt x="1346387" y="2687579"/>
                  <a:pt x="1373247" y="2959208"/>
                </a:cubicBezTo>
                <a:cubicBezTo>
                  <a:pt x="1400107" y="3230837"/>
                  <a:pt x="1349397" y="3446457"/>
                  <a:pt x="1373247" y="3615351"/>
                </a:cubicBezTo>
                <a:cubicBezTo>
                  <a:pt x="1397097" y="3784245"/>
                  <a:pt x="1359360" y="4222909"/>
                  <a:pt x="1373247" y="4593005"/>
                </a:cubicBezTo>
                <a:cubicBezTo>
                  <a:pt x="1165495" y="4581248"/>
                  <a:pt x="934827" y="4574803"/>
                  <a:pt x="686624" y="4593005"/>
                </a:cubicBezTo>
                <a:cubicBezTo>
                  <a:pt x="438421" y="4611207"/>
                  <a:pt x="157070" y="4563301"/>
                  <a:pt x="0" y="4593005"/>
                </a:cubicBezTo>
                <a:cubicBezTo>
                  <a:pt x="-16616" y="4455112"/>
                  <a:pt x="4892" y="4130790"/>
                  <a:pt x="0" y="3936861"/>
                </a:cubicBezTo>
                <a:cubicBezTo>
                  <a:pt x="-4892" y="3742932"/>
                  <a:pt x="32052" y="3493929"/>
                  <a:pt x="0" y="3280718"/>
                </a:cubicBezTo>
                <a:cubicBezTo>
                  <a:pt x="-32052" y="3067507"/>
                  <a:pt x="16002" y="2881077"/>
                  <a:pt x="0" y="2762364"/>
                </a:cubicBezTo>
                <a:cubicBezTo>
                  <a:pt x="-16002" y="2643651"/>
                  <a:pt x="30290" y="2375932"/>
                  <a:pt x="0" y="2014361"/>
                </a:cubicBezTo>
                <a:cubicBezTo>
                  <a:pt x="-30290" y="1652790"/>
                  <a:pt x="-20115" y="1561239"/>
                  <a:pt x="0" y="1404147"/>
                </a:cubicBezTo>
                <a:cubicBezTo>
                  <a:pt x="20115" y="1247055"/>
                  <a:pt x="-12489" y="1138948"/>
                  <a:pt x="0" y="885794"/>
                </a:cubicBezTo>
                <a:cubicBezTo>
                  <a:pt x="12489" y="632640"/>
                  <a:pt x="32742" y="356748"/>
                  <a:pt x="0" y="0"/>
                </a:cubicBezTo>
                <a:close/>
              </a:path>
            </a:pathLst>
          </a:custGeom>
          <a:noFill/>
          <a:ln w="28575">
            <a:solidFill>
              <a:srgbClr val="0F9EB0"/>
            </a:solidFill>
            <a:extLst>
              <a:ext uri="{C807C97D-BFC1-408E-A445-0C87EB9F89A2}">
                <ask:lineSketchStyleProps xmlns:ask="http://schemas.microsoft.com/office/drawing/2018/sketchyshapes" sd="357899831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92706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CF4918-BAC9-7219-D9ED-13536F252CB5}"/>
              </a:ext>
            </a:extLst>
          </p:cNvPr>
          <p:cNvSpPr>
            <a:spLocks noGrp="1"/>
          </p:cNvSpPr>
          <p:nvPr>
            <p:ph type="title"/>
          </p:nvPr>
        </p:nvSpPr>
        <p:spPr/>
        <p:txBody>
          <a:bodyPr/>
          <a:lstStyle/>
          <a:p>
            <a:r>
              <a:rPr lang="nl-BE" dirty="0"/>
              <a:t>IDS </a:t>
            </a:r>
            <a:r>
              <a:rPr lang="nl-BE" dirty="0" err="1"/>
              <a:t>Structure</a:t>
            </a:r>
            <a:r>
              <a:rPr lang="nl-BE" dirty="0"/>
              <a:t> | </a:t>
            </a:r>
            <a:r>
              <a:rPr lang="nl-BE" dirty="0" err="1"/>
              <a:t>Facets</a:t>
            </a:r>
            <a:r>
              <a:rPr lang="nl-BE" dirty="0"/>
              <a:t> - </a:t>
            </a:r>
            <a:r>
              <a:rPr lang="nl-BE" dirty="0" err="1"/>
              <a:t>Parts</a:t>
            </a:r>
            <a:endParaRPr lang="nl-BE" dirty="0"/>
          </a:p>
        </p:txBody>
      </p:sp>
      <p:sp>
        <p:nvSpPr>
          <p:cNvPr id="3" name="Tijdelijke aanduiding voor inhoud 2">
            <a:extLst>
              <a:ext uri="{FF2B5EF4-FFF2-40B4-BE49-F238E27FC236}">
                <a16:creationId xmlns:a16="http://schemas.microsoft.com/office/drawing/2014/main" id="{C71242DE-9283-1C80-C1FC-0133FA74517D}"/>
              </a:ext>
            </a:extLst>
          </p:cNvPr>
          <p:cNvSpPr>
            <a:spLocks noGrp="1"/>
          </p:cNvSpPr>
          <p:nvPr>
            <p:ph idx="1"/>
          </p:nvPr>
        </p:nvSpPr>
        <p:spPr/>
        <p:txBody>
          <a:bodyPr>
            <a:normAutofit fontScale="77500" lnSpcReduction="20000"/>
          </a:bodyPr>
          <a:lstStyle/>
          <a:p>
            <a:pPr marL="0" indent="0">
              <a:buNone/>
            </a:pPr>
            <a:r>
              <a:rPr lang="nl-NL" dirty="0"/>
              <a:t>Deze facet identificeert </a:t>
            </a:r>
            <a:r>
              <a:rPr lang="nl-NL" b="1" dirty="0">
                <a:solidFill>
                  <a:schemeClr val="accent4"/>
                </a:solidFill>
              </a:rPr>
              <a:t>objecten die deel uitmaken van een ander object </a:t>
            </a:r>
            <a:r>
              <a:rPr lang="nl-NL" dirty="0"/>
              <a:t>(</a:t>
            </a:r>
            <a:r>
              <a:rPr lang="nl-NL" dirty="0" err="1"/>
              <a:t>applicability</a:t>
            </a:r>
            <a:r>
              <a:rPr lang="nl-NL" dirty="0"/>
              <a:t>), of vereist dat zij hier deel van uitmaken (</a:t>
            </a:r>
            <a:r>
              <a:rPr lang="nl-NL" dirty="0" err="1"/>
              <a:t>requirement</a:t>
            </a:r>
            <a:r>
              <a:rPr lang="nl-NL" dirty="0"/>
              <a:t>), met name dus de </a:t>
            </a:r>
            <a:r>
              <a:rPr lang="nl-NL" b="1" dirty="0">
                <a:solidFill>
                  <a:schemeClr val="accent4"/>
                </a:solidFill>
              </a:rPr>
              <a:t>relaties</a:t>
            </a:r>
            <a:r>
              <a:rPr lang="nl-NL" dirty="0"/>
              <a:t>.</a:t>
            </a:r>
          </a:p>
          <a:p>
            <a:r>
              <a:rPr lang="nl-NL" b="1" dirty="0">
                <a:solidFill>
                  <a:schemeClr val="accent3"/>
                </a:solidFill>
              </a:rPr>
              <a:t>IFCRELAGGREGATES</a:t>
            </a:r>
            <a:r>
              <a:rPr lang="nl-NL" dirty="0"/>
              <a:t> beschrijft hoe meerdere kleinere </a:t>
            </a:r>
            <a:r>
              <a:rPr lang="nl-NL" dirty="0" err="1"/>
              <a:t>subobjecten</a:t>
            </a:r>
            <a:r>
              <a:rPr lang="nl-NL" dirty="0"/>
              <a:t> kunnen worden samengevoegd tot één groter object. </a:t>
            </a:r>
          </a:p>
          <a:p>
            <a:r>
              <a:rPr lang="nl-NL" sz="2100" b="1" dirty="0">
                <a:solidFill>
                  <a:schemeClr val="accent3"/>
                </a:solidFill>
              </a:rPr>
              <a:t>IFCRELASSIGNSTOGROUP </a:t>
            </a:r>
            <a:r>
              <a:rPr lang="nl-NL" dirty="0"/>
              <a:t>beschrijft hoe meerdere objecten kunnen worden gegroepeerd in een verzameling voor eender welke </a:t>
            </a:r>
            <a:r>
              <a:rPr lang="nl-NL" dirty="0" err="1"/>
              <a:t>use</a:t>
            </a:r>
            <a:r>
              <a:rPr lang="nl-NL" dirty="0"/>
              <a:t> case. </a:t>
            </a:r>
          </a:p>
          <a:p>
            <a:r>
              <a:rPr lang="nl-NL" sz="2100" b="1" dirty="0">
                <a:solidFill>
                  <a:schemeClr val="accent3"/>
                </a:solidFill>
              </a:rPr>
              <a:t>IFCRELCONTAINEDINSPATIALSTRUCTURE</a:t>
            </a:r>
            <a:r>
              <a:rPr lang="nl-NL" dirty="0"/>
              <a:t> beschrijft hoe objecten zich in een bepaalde locatie bevinden. </a:t>
            </a:r>
          </a:p>
          <a:p>
            <a:r>
              <a:rPr lang="nl-NL" sz="2100" b="1" dirty="0">
                <a:solidFill>
                  <a:schemeClr val="accent3"/>
                </a:solidFill>
              </a:rPr>
              <a:t>IFCRELNESTS </a:t>
            </a:r>
            <a:r>
              <a:rPr lang="nl-NL" dirty="0"/>
              <a:t>beschrijft hoe een fysiek object genest kan zijn in een groter hostobject. Wanneer het hostobject verplaatst wordt, verplaatsen de geneste objecten mee.</a:t>
            </a:r>
          </a:p>
          <a:p>
            <a:r>
              <a:rPr lang="nl-NL" sz="2100" b="1" dirty="0">
                <a:solidFill>
                  <a:schemeClr val="accent3"/>
                </a:solidFill>
              </a:rPr>
              <a:t>IFCRELVOIDSELEMENT</a:t>
            </a:r>
            <a:r>
              <a:rPr lang="nl-NL" dirty="0"/>
              <a:t> beschrijft hoe een opening (</a:t>
            </a:r>
            <a:r>
              <a:rPr lang="nl-NL" dirty="0" err="1"/>
              <a:t>void</a:t>
            </a:r>
            <a:r>
              <a:rPr lang="nl-NL" dirty="0"/>
              <a:t>) deel uitmaakt van een element.</a:t>
            </a:r>
          </a:p>
          <a:p>
            <a:r>
              <a:rPr lang="nl-NL" sz="2100" b="1" dirty="0">
                <a:solidFill>
                  <a:schemeClr val="accent3"/>
                </a:solidFill>
              </a:rPr>
              <a:t>IFCRELFILLSELEMENT </a:t>
            </a:r>
            <a:r>
              <a:rPr lang="nl-NL" dirty="0"/>
              <a:t>beschrijft hoe een element een opening opvult en daardoor deel uitmaakt van die opening.</a:t>
            </a:r>
          </a:p>
          <a:p>
            <a:pPr marL="0" indent="0">
              <a:buNone/>
            </a:pPr>
            <a:endParaRPr lang="nl-BE" dirty="0"/>
          </a:p>
        </p:txBody>
      </p:sp>
      <p:pic>
        <p:nvPicPr>
          <p:cNvPr id="4" name="Graphic 3" descr="Gamecontroller met effen opvulling">
            <a:extLst>
              <a:ext uri="{FF2B5EF4-FFF2-40B4-BE49-F238E27FC236}">
                <a16:creationId xmlns:a16="http://schemas.microsoft.com/office/drawing/2014/main" id="{008EAFFF-A183-815E-262B-01EC3A32FF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5943600"/>
            <a:ext cx="914400" cy="914400"/>
          </a:xfrm>
          <a:prstGeom prst="rect">
            <a:avLst/>
          </a:prstGeom>
        </p:spPr>
      </p:pic>
    </p:spTree>
    <p:extLst>
      <p:ext uri="{BB962C8B-B14F-4D97-AF65-F5344CB8AC3E}">
        <p14:creationId xmlns:p14="http://schemas.microsoft.com/office/powerpoint/2010/main" val="3091806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A34CFB-5B22-34C4-9195-569C24B23A58}"/>
              </a:ext>
            </a:extLst>
          </p:cNvPr>
          <p:cNvSpPr>
            <a:spLocks noGrp="1"/>
          </p:cNvSpPr>
          <p:nvPr>
            <p:ph type="title"/>
          </p:nvPr>
        </p:nvSpPr>
        <p:spPr/>
        <p:txBody>
          <a:bodyPr/>
          <a:lstStyle/>
          <a:p>
            <a:r>
              <a:rPr lang="nl-BE" dirty="0"/>
              <a:t>IDS </a:t>
            </a:r>
            <a:r>
              <a:rPr lang="nl-BE" dirty="0" err="1"/>
              <a:t>Structure</a:t>
            </a:r>
            <a:r>
              <a:rPr lang="nl-BE" dirty="0"/>
              <a:t> | Facet parameters</a:t>
            </a:r>
          </a:p>
        </p:txBody>
      </p:sp>
      <p:sp>
        <p:nvSpPr>
          <p:cNvPr id="3" name="Tijdelijke aanduiding voor inhoud 2">
            <a:extLst>
              <a:ext uri="{FF2B5EF4-FFF2-40B4-BE49-F238E27FC236}">
                <a16:creationId xmlns:a16="http://schemas.microsoft.com/office/drawing/2014/main" id="{D0CEA037-C844-3443-011D-84817C5D38C6}"/>
              </a:ext>
            </a:extLst>
          </p:cNvPr>
          <p:cNvSpPr>
            <a:spLocks noGrp="1"/>
          </p:cNvSpPr>
          <p:nvPr>
            <p:ph idx="1"/>
          </p:nvPr>
        </p:nvSpPr>
        <p:spPr/>
        <p:txBody>
          <a:bodyPr>
            <a:normAutofit/>
          </a:bodyPr>
          <a:lstStyle/>
          <a:p>
            <a:pPr marL="0" indent="0">
              <a:buNone/>
            </a:pPr>
            <a:r>
              <a:rPr lang="nl-BE" dirty="0"/>
              <a:t>Facet Parameter wordt gespecificeerd op basis van </a:t>
            </a:r>
            <a:r>
              <a:rPr lang="nl-BE" b="1" dirty="0"/>
              <a:t>Simple Value</a:t>
            </a:r>
            <a:r>
              <a:rPr lang="nl-BE" dirty="0"/>
              <a:t> of </a:t>
            </a:r>
            <a:r>
              <a:rPr lang="nl-BE" b="1" dirty="0"/>
              <a:t>Complex </a:t>
            </a:r>
            <a:r>
              <a:rPr lang="nl-BE" b="1" dirty="0" err="1"/>
              <a:t>Restriction</a:t>
            </a:r>
            <a:r>
              <a:rPr lang="nl-BE" dirty="0"/>
              <a:t>.</a:t>
            </a:r>
          </a:p>
        </p:txBody>
      </p:sp>
      <p:sp>
        <p:nvSpPr>
          <p:cNvPr id="5" name="Tijdelijke aanduiding voor inhoud 2">
            <a:extLst>
              <a:ext uri="{FF2B5EF4-FFF2-40B4-BE49-F238E27FC236}">
                <a16:creationId xmlns:a16="http://schemas.microsoft.com/office/drawing/2014/main" id="{ACAA1E10-DC7F-7508-CA83-200F8B10CD39}"/>
              </a:ext>
            </a:extLst>
          </p:cNvPr>
          <p:cNvSpPr txBox="1">
            <a:spLocks/>
          </p:cNvSpPr>
          <p:nvPr/>
        </p:nvSpPr>
        <p:spPr>
          <a:xfrm>
            <a:off x="660992" y="3429000"/>
            <a:ext cx="10890928" cy="2197226"/>
          </a:xfrm>
          <a:prstGeom prst="rect">
            <a:avLst/>
          </a:prstGeom>
        </p:spPr>
        <p:txBody>
          <a:bodyPr vert="horz" lIns="91440" tIns="45720" rIns="91440" bIns="45720" numCol="2" rtlCol="0">
            <a:normAutofit fontScale="92500" lnSpcReduction="10000"/>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b="1" dirty="0"/>
              <a:t>Simple Value</a:t>
            </a:r>
          </a:p>
          <a:p>
            <a:r>
              <a:rPr lang="nl-BE" dirty="0"/>
              <a:t>Tekst</a:t>
            </a:r>
          </a:p>
          <a:p>
            <a:r>
              <a:rPr lang="nl-BE" dirty="0"/>
              <a:t>Getal </a:t>
            </a:r>
          </a:p>
          <a:p>
            <a:r>
              <a:rPr lang="nl-BE" dirty="0" err="1"/>
              <a:t>Boolean</a:t>
            </a:r>
            <a:r>
              <a:rPr lang="nl-BE" dirty="0"/>
              <a:t> (TRUE / FALSE)</a:t>
            </a:r>
          </a:p>
          <a:p>
            <a:pPr marL="0" indent="0">
              <a:buNone/>
            </a:pPr>
            <a:endParaRPr lang="nl-BE" dirty="0"/>
          </a:p>
          <a:p>
            <a:pPr marL="0" indent="0">
              <a:buFont typeface="Arial" panose="020B0604020202020204" pitchFamily="34" charset="0"/>
              <a:buNone/>
            </a:pPr>
            <a:r>
              <a:rPr lang="nl-BE" b="1" dirty="0"/>
              <a:t>Complex </a:t>
            </a:r>
            <a:r>
              <a:rPr lang="nl-BE" b="1" dirty="0" err="1"/>
              <a:t>Restriction</a:t>
            </a:r>
            <a:r>
              <a:rPr lang="nl-BE" b="1" dirty="0"/>
              <a:t> </a:t>
            </a:r>
          </a:p>
          <a:p>
            <a:r>
              <a:rPr lang="nl-BE" dirty="0"/>
              <a:t>Opsomming [</a:t>
            </a:r>
            <a:r>
              <a:rPr lang="nl-BE" dirty="0" err="1"/>
              <a:t>Enumeration</a:t>
            </a:r>
            <a:r>
              <a:rPr lang="nl-BE" dirty="0"/>
              <a:t>]</a:t>
            </a:r>
          </a:p>
          <a:p>
            <a:r>
              <a:rPr lang="nl-BE" dirty="0"/>
              <a:t>Patroon [</a:t>
            </a:r>
            <a:r>
              <a:rPr lang="nl-BE" dirty="0" err="1"/>
              <a:t>Pattern</a:t>
            </a:r>
            <a:r>
              <a:rPr lang="nl-BE" dirty="0"/>
              <a:t>]</a:t>
            </a:r>
          </a:p>
          <a:p>
            <a:r>
              <a:rPr lang="nl-BE" dirty="0"/>
              <a:t>Bereik [</a:t>
            </a:r>
            <a:r>
              <a:rPr lang="nl-BE" dirty="0" err="1"/>
              <a:t>Bounds</a:t>
            </a:r>
            <a:r>
              <a:rPr lang="nl-BE" dirty="0"/>
              <a:t>]</a:t>
            </a:r>
          </a:p>
          <a:p>
            <a:r>
              <a:rPr lang="nl-BE" dirty="0"/>
              <a:t>Lengte</a:t>
            </a:r>
          </a:p>
        </p:txBody>
      </p:sp>
      <p:pic>
        <p:nvPicPr>
          <p:cNvPr id="4" name="Graphic 3" descr="Gamecontroller met effen opvulling">
            <a:extLst>
              <a:ext uri="{FF2B5EF4-FFF2-40B4-BE49-F238E27FC236}">
                <a16:creationId xmlns:a16="http://schemas.microsoft.com/office/drawing/2014/main" id="{555B7D13-A13F-F11C-C16D-8A27810EC9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77600" y="5943600"/>
            <a:ext cx="914400" cy="914400"/>
          </a:xfrm>
          <a:prstGeom prst="rect">
            <a:avLst/>
          </a:prstGeom>
        </p:spPr>
      </p:pic>
    </p:spTree>
    <p:extLst>
      <p:ext uri="{BB962C8B-B14F-4D97-AF65-F5344CB8AC3E}">
        <p14:creationId xmlns:p14="http://schemas.microsoft.com/office/powerpoint/2010/main" val="126636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A logo with a black background&#10;&#10;AI-generated content may be incorrect.">
            <a:extLst>
              <a:ext uri="{FF2B5EF4-FFF2-40B4-BE49-F238E27FC236}">
                <a16:creationId xmlns:a16="http://schemas.microsoft.com/office/drawing/2014/main" id="{E63167C9-7CA5-4F39-C706-79F7FBB791E9}"/>
              </a:ext>
            </a:extLst>
          </p:cNvPr>
          <p:cNvPicPr>
            <a:picLocks noChangeAspect="1"/>
          </p:cNvPicPr>
          <p:nvPr/>
        </p:nvPicPr>
        <p:blipFill>
          <a:blip r:embed="rId2"/>
          <a:stretch>
            <a:fillRect/>
          </a:stretch>
        </p:blipFill>
        <p:spPr>
          <a:xfrm>
            <a:off x="6570889" y="2962426"/>
            <a:ext cx="1828800" cy="908958"/>
          </a:xfrm>
          <a:prstGeom prst="rect">
            <a:avLst/>
          </a:prstGeom>
        </p:spPr>
      </p:pic>
      <p:pic>
        <p:nvPicPr>
          <p:cNvPr id="3" name="Picture 15" descr="A logo with colorful hexagons&#10;&#10;AI-generated content may be incorrect.">
            <a:extLst>
              <a:ext uri="{FF2B5EF4-FFF2-40B4-BE49-F238E27FC236}">
                <a16:creationId xmlns:a16="http://schemas.microsoft.com/office/drawing/2014/main" id="{ECA9AB7B-4E99-87D4-7FE9-33B28F14A2D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51741" y="3031471"/>
            <a:ext cx="1834322" cy="919370"/>
          </a:xfrm>
          <a:prstGeom prst="rect">
            <a:avLst/>
          </a:prstGeom>
        </p:spPr>
      </p:pic>
      <p:sp>
        <p:nvSpPr>
          <p:cNvPr id="4" name="Tekstvak 3">
            <a:extLst>
              <a:ext uri="{FF2B5EF4-FFF2-40B4-BE49-F238E27FC236}">
                <a16:creationId xmlns:a16="http://schemas.microsoft.com/office/drawing/2014/main" id="{2721A301-03F7-994A-D9CC-9068814E1B36}"/>
              </a:ext>
            </a:extLst>
          </p:cNvPr>
          <p:cNvSpPr txBox="1"/>
          <p:nvPr/>
        </p:nvSpPr>
        <p:spPr>
          <a:xfrm rot="21295958">
            <a:off x="500609" y="2615042"/>
            <a:ext cx="1984839" cy="923330"/>
          </a:xfrm>
          <a:prstGeom prst="rect">
            <a:avLst/>
          </a:prstGeom>
          <a:noFill/>
        </p:spPr>
        <p:txBody>
          <a:bodyPr wrap="none" rtlCol="0">
            <a:spAutoFit/>
          </a:bodyPr>
          <a:lstStyle/>
          <a:p>
            <a:pPr algn="r"/>
            <a:r>
              <a:rPr lang="en-GB" b="1" dirty="0">
                <a:solidFill>
                  <a:srgbClr val="009EB0"/>
                </a:solidFill>
                <a:latin typeface="Ink Free" panose="03080402000500000000" pitchFamily="66" charset="0"/>
                <a:cs typeface="Dreaming Outloud Script Pro" panose="020F0502020204030204" pitchFamily="66" charset="0"/>
              </a:rPr>
              <a:t>SPECIFY </a:t>
            </a:r>
          </a:p>
          <a:p>
            <a:pPr algn="ctr"/>
            <a:r>
              <a:rPr lang="en-GB" b="1" dirty="0">
                <a:solidFill>
                  <a:srgbClr val="009EB0"/>
                </a:solidFill>
                <a:latin typeface="Ink Free" panose="03080402000500000000" pitchFamily="66" charset="0"/>
                <a:cs typeface="Dreaming Outloud Script Pro" panose="020F0502020204030204" pitchFamily="66" charset="0"/>
              </a:rPr>
              <a:t>INFORMATION </a:t>
            </a:r>
          </a:p>
          <a:p>
            <a:pPr algn="ctr"/>
            <a:r>
              <a:rPr lang="en-GB" b="1" dirty="0">
                <a:solidFill>
                  <a:srgbClr val="009EB0"/>
                </a:solidFill>
                <a:latin typeface="Ink Free" panose="03080402000500000000" pitchFamily="66" charset="0"/>
                <a:cs typeface="Dreaming Outloud Script Pro" panose="020F0502020204030204" pitchFamily="66" charset="0"/>
              </a:rPr>
              <a:t>REQUIREMENTS</a:t>
            </a:r>
          </a:p>
        </p:txBody>
      </p:sp>
      <p:sp>
        <p:nvSpPr>
          <p:cNvPr id="5" name="Tekstvak 4">
            <a:extLst>
              <a:ext uri="{FF2B5EF4-FFF2-40B4-BE49-F238E27FC236}">
                <a16:creationId xmlns:a16="http://schemas.microsoft.com/office/drawing/2014/main" id="{DA7DAD3E-B7DE-3BCC-1E19-86A08B9F49C3}"/>
              </a:ext>
            </a:extLst>
          </p:cNvPr>
          <p:cNvSpPr txBox="1"/>
          <p:nvPr/>
        </p:nvSpPr>
        <p:spPr>
          <a:xfrm>
            <a:off x="4363095" y="2569152"/>
            <a:ext cx="1917513" cy="646331"/>
          </a:xfrm>
          <a:prstGeom prst="rect">
            <a:avLst/>
          </a:prstGeom>
          <a:noFill/>
        </p:spPr>
        <p:txBody>
          <a:bodyPr wrap="none" rtlCol="0">
            <a:spAutoFit/>
          </a:bodyPr>
          <a:lstStyle/>
          <a:p>
            <a:pPr algn="ctr"/>
            <a:r>
              <a:rPr lang="en-GB" b="1" dirty="0">
                <a:solidFill>
                  <a:srgbClr val="009EB0"/>
                </a:solidFill>
                <a:latin typeface="Ink Free" panose="03080402000500000000" pitchFamily="66" charset="0"/>
                <a:cs typeface="Dreaming Outloud Script Pro" panose="020F0502020204030204" pitchFamily="66" charset="0"/>
              </a:rPr>
              <a:t>CREATE </a:t>
            </a:r>
          </a:p>
          <a:p>
            <a:pPr algn="ctr"/>
            <a:r>
              <a:rPr lang="en-GB" b="1" dirty="0">
                <a:solidFill>
                  <a:srgbClr val="009EB0"/>
                </a:solidFill>
                <a:latin typeface="Ink Free" panose="03080402000500000000" pitchFamily="66" charset="0"/>
                <a:cs typeface="Dreaming Outloud Script Pro" panose="020F0502020204030204" pitchFamily="66" charset="0"/>
              </a:rPr>
              <a:t>INFORMATION</a:t>
            </a:r>
          </a:p>
        </p:txBody>
      </p:sp>
      <p:sp>
        <p:nvSpPr>
          <p:cNvPr id="6" name="Tekstvak 5">
            <a:extLst>
              <a:ext uri="{FF2B5EF4-FFF2-40B4-BE49-F238E27FC236}">
                <a16:creationId xmlns:a16="http://schemas.microsoft.com/office/drawing/2014/main" id="{BE5B3E03-349E-B0C4-5E49-1A8DD18C3E0D}"/>
              </a:ext>
            </a:extLst>
          </p:cNvPr>
          <p:cNvSpPr txBox="1"/>
          <p:nvPr/>
        </p:nvSpPr>
        <p:spPr>
          <a:xfrm>
            <a:off x="4771446" y="3497611"/>
            <a:ext cx="1534394" cy="369332"/>
          </a:xfrm>
          <a:prstGeom prst="rect">
            <a:avLst/>
          </a:prstGeom>
          <a:noFill/>
        </p:spPr>
        <p:txBody>
          <a:bodyPr wrap="none" rtlCol="0">
            <a:spAutoFit/>
          </a:bodyPr>
          <a:lstStyle/>
          <a:p>
            <a:pPr algn="ctr"/>
            <a:r>
              <a:rPr lang="en-GB" b="1" dirty="0">
                <a:solidFill>
                  <a:srgbClr val="009EB0"/>
                </a:solidFill>
                <a:latin typeface="Ink Free" panose="03080402000500000000" pitchFamily="66" charset="0"/>
                <a:cs typeface="Dreaming Outloud Script Pro" panose="020F0502020204030204" pitchFamily="66" charset="0"/>
              </a:rPr>
              <a:t>CHECK DATA</a:t>
            </a:r>
          </a:p>
        </p:txBody>
      </p:sp>
      <p:sp>
        <p:nvSpPr>
          <p:cNvPr id="7" name="Tekstvak 6">
            <a:extLst>
              <a:ext uri="{FF2B5EF4-FFF2-40B4-BE49-F238E27FC236}">
                <a16:creationId xmlns:a16="http://schemas.microsoft.com/office/drawing/2014/main" id="{C92F351A-3BB7-0658-BB80-90A95C42C40B}"/>
              </a:ext>
            </a:extLst>
          </p:cNvPr>
          <p:cNvSpPr txBox="1"/>
          <p:nvPr/>
        </p:nvSpPr>
        <p:spPr>
          <a:xfrm rot="21037909">
            <a:off x="2627857" y="4914579"/>
            <a:ext cx="1132040" cy="646331"/>
          </a:xfrm>
          <a:prstGeom prst="rect">
            <a:avLst/>
          </a:prstGeom>
          <a:noFill/>
        </p:spPr>
        <p:txBody>
          <a:bodyPr wrap="none" rtlCol="0">
            <a:spAutoFit/>
          </a:bodyPr>
          <a:lstStyle/>
          <a:p>
            <a:pPr algn="ctr"/>
            <a:r>
              <a:rPr lang="en-GB" b="1" dirty="0">
                <a:solidFill>
                  <a:srgbClr val="009EB0"/>
                </a:solidFill>
                <a:latin typeface="Ink Free" panose="03080402000500000000" pitchFamily="66" charset="0"/>
                <a:cs typeface="Dreaming Outloud Script Pro" panose="020F0502020204030204" pitchFamily="66" charset="0"/>
              </a:rPr>
              <a:t>REPORT </a:t>
            </a:r>
          </a:p>
          <a:p>
            <a:pPr algn="ctr"/>
            <a:r>
              <a:rPr lang="en-GB" b="1" dirty="0">
                <a:solidFill>
                  <a:srgbClr val="009EB0"/>
                </a:solidFill>
                <a:latin typeface="Ink Free" panose="03080402000500000000" pitchFamily="66" charset="0"/>
                <a:cs typeface="Dreaming Outloud Script Pro" panose="020F0502020204030204" pitchFamily="66" charset="0"/>
              </a:rPr>
              <a:t>ISSUES</a:t>
            </a:r>
          </a:p>
        </p:txBody>
      </p:sp>
      <p:sp>
        <p:nvSpPr>
          <p:cNvPr id="8" name="Tekstvak 7">
            <a:extLst>
              <a:ext uri="{FF2B5EF4-FFF2-40B4-BE49-F238E27FC236}">
                <a16:creationId xmlns:a16="http://schemas.microsoft.com/office/drawing/2014/main" id="{EE0B522E-0F83-2E8E-A7A4-A41D8ED83AAD}"/>
              </a:ext>
            </a:extLst>
          </p:cNvPr>
          <p:cNvSpPr txBox="1"/>
          <p:nvPr/>
        </p:nvSpPr>
        <p:spPr>
          <a:xfrm>
            <a:off x="7778890" y="1873059"/>
            <a:ext cx="1585692" cy="646331"/>
          </a:xfrm>
          <a:prstGeom prst="rect">
            <a:avLst/>
          </a:prstGeom>
          <a:noFill/>
        </p:spPr>
        <p:txBody>
          <a:bodyPr wrap="none" rtlCol="0">
            <a:spAutoFit/>
          </a:bodyPr>
          <a:lstStyle/>
          <a:p>
            <a:pPr algn="ctr"/>
            <a:r>
              <a:rPr lang="en-GB" b="1" dirty="0">
                <a:solidFill>
                  <a:srgbClr val="009EB0"/>
                </a:solidFill>
                <a:latin typeface="Ink Free" panose="03080402000500000000" pitchFamily="66" charset="0"/>
                <a:cs typeface="Dreaming Outloud Script Pro" panose="020F0502020204030204" pitchFamily="66" charset="0"/>
              </a:rPr>
              <a:t>ENSURE IFC </a:t>
            </a:r>
          </a:p>
          <a:p>
            <a:pPr algn="ctr"/>
            <a:r>
              <a:rPr lang="en-GB" b="1" dirty="0">
                <a:solidFill>
                  <a:srgbClr val="009EB0"/>
                </a:solidFill>
                <a:latin typeface="Ink Free" panose="03080402000500000000" pitchFamily="66" charset="0"/>
                <a:cs typeface="Dreaming Outloud Script Pro" panose="020F0502020204030204" pitchFamily="66" charset="0"/>
              </a:rPr>
              <a:t>QUALITY</a:t>
            </a:r>
          </a:p>
        </p:txBody>
      </p:sp>
      <p:sp>
        <p:nvSpPr>
          <p:cNvPr id="9" name="Tekstvak 8">
            <a:extLst>
              <a:ext uri="{FF2B5EF4-FFF2-40B4-BE49-F238E27FC236}">
                <a16:creationId xmlns:a16="http://schemas.microsoft.com/office/drawing/2014/main" id="{825351CF-F294-2B2C-D995-D55F9A963E34}"/>
              </a:ext>
            </a:extLst>
          </p:cNvPr>
          <p:cNvSpPr txBox="1"/>
          <p:nvPr/>
        </p:nvSpPr>
        <p:spPr>
          <a:xfrm>
            <a:off x="1718667" y="1333577"/>
            <a:ext cx="1712815" cy="923330"/>
          </a:xfrm>
          <a:prstGeom prst="rect">
            <a:avLst/>
          </a:prstGeom>
          <a:noFill/>
        </p:spPr>
        <p:txBody>
          <a:bodyPr wrap="square" rtlCol="0">
            <a:spAutoFit/>
          </a:bodyPr>
          <a:lstStyle/>
          <a:p>
            <a:pPr algn="r"/>
            <a:r>
              <a:rPr lang="en-GB" b="1" dirty="0">
                <a:solidFill>
                  <a:srgbClr val="009EB0"/>
                </a:solidFill>
                <a:latin typeface="Ink Free" panose="03080402000500000000" pitchFamily="66" charset="0"/>
                <a:cs typeface="Dreaming Outloud Script Pro" panose="020F0502020204030204" pitchFamily="66" charset="0"/>
              </a:rPr>
              <a:t>USE CONSISTENT TERMS</a:t>
            </a:r>
          </a:p>
        </p:txBody>
      </p:sp>
      <p:pic>
        <p:nvPicPr>
          <p:cNvPr id="10" name="Picture 7" descr="A logo with a black background&#10;&#10;AI-generated content may be incorrect.">
            <a:extLst>
              <a:ext uri="{FF2B5EF4-FFF2-40B4-BE49-F238E27FC236}">
                <a16:creationId xmlns:a16="http://schemas.microsoft.com/office/drawing/2014/main" id="{98479672-8482-A222-EFE4-8448D7DD6F58}"/>
              </a:ext>
            </a:extLst>
          </p:cNvPr>
          <p:cNvPicPr>
            <a:picLocks noChangeAspect="1"/>
          </p:cNvPicPr>
          <p:nvPr/>
        </p:nvPicPr>
        <p:blipFill>
          <a:blip r:embed="rId4"/>
          <a:stretch>
            <a:fillRect/>
          </a:stretch>
        </p:blipFill>
        <p:spPr>
          <a:xfrm>
            <a:off x="4406892" y="5853379"/>
            <a:ext cx="1828800" cy="908958"/>
          </a:xfrm>
          <a:prstGeom prst="rect">
            <a:avLst/>
          </a:prstGeom>
        </p:spPr>
      </p:pic>
      <p:sp>
        <p:nvSpPr>
          <p:cNvPr id="11" name="Vrije vorm: vorm 10">
            <a:extLst>
              <a:ext uri="{FF2B5EF4-FFF2-40B4-BE49-F238E27FC236}">
                <a16:creationId xmlns:a16="http://schemas.microsoft.com/office/drawing/2014/main" id="{F5AFD249-E729-96F6-E2DB-769768C1E947}"/>
              </a:ext>
            </a:extLst>
          </p:cNvPr>
          <p:cNvSpPr/>
          <p:nvPr/>
        </p:nvSpPr>
        <p:spPr>
          <a:xfrm>
            <a:off x="3193877" y="3965120"/>
            <a:ext cx="1203574" cy="2147062"/>
          </a:xfrm>
          <a:custGeom>
            <a:avLst/>
            <a:gdLst>
              <a:gd name="connsiteX0" fmla="*/ 0 w 1930400"/>
              <a:gd name="connsiteY0" fmla="*/ 0 h 1358900"/>
              <a:gd name="connsiteX1" fmla="*/ 1930400 w 1930400"/>
              <a:gd name="connsiteY1" fmla="*/ 1358900 h 1358900"/>
            </a:gdLst>
            <a:ahLst/>
            <a:cxnLst>
              <a:cxn ang="0">
                <a:pos x="connsiteX0" y="connsiteY0"/>
              </a:cxn>
              <a:cxn ang="0">
                <a:pos x="connsiteX1" y="connsiteY1"/>
              </a:cxn>
            </a:cxnLst>
            <a:rect l="l" t="t" r="r" b="b"/>
            <a:pathLst>
              <a:path w="1930400" h="1358900">
                <a:moveTo>
                  <a:pt x="0" y="0"/>
                </a:moveTo>
                <a:cubicBezTo>
                  <a:pt x="736600" y="589491"/>
                  <a:pt x="1473200" y="1178983"/>
                  <a:pt x="1930400" y="1358900"/>
                </a:cubicBezTo>
              </a:path>
            </a:pathLst>
          </a:custGeom>
          <a:ln w="38100" cap="flat" cmpd="sng" algn="ctr">
            <a:solidFill>
              <a:srgbClr val="009EB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a:solidFill>
                <a:schemeClr val="tx1"/>
              </a:solidFill>
            </a:endParaRPr>
          </a:p>
        </p:txBody>
      </p:sp>
      <p:sp>
        <p:nvSpPr>
          <p:cNvPr id="12" name="Vrije vorm: vorm 11">
            <a:extLst>
              <a:ext uri="{FF2B5EF4-FFF2-40B4-BE49-F238E27FC236}">
                <a16:creationId xmlns:a16="http://schemas.microsoft.com/office/drawing/2014/main" id="{C6C5F184-1BC6-A88D-0E5D-AC6437A8A479}"/>
              </a:ext>
            </a:extLst>
          </p:cNvPr>
          <p:cNvSpPr/>
          <p:nvPr/>
        </p:nvSpPr>
        <p:spPr>
          <a:xfrm>
            <a:off x="330200" y="3556924"/>
            <a:ext cx="2171700" cy="278476"/>
          </a:xfrm>
          <a:custGeom>
            <a:avLst/>
            <a:gdLst>
              <a:gd name="connsiteX0" fmla="*/ 0 w 2171700"/>
              <a:gd name="connsiteY0" fmla="*/ 278476 h 278476"/>
              <a:gd name="connsiteX1" fmla="*/ 1257300 w 2171700"/>
              <a:gd name="connsiteY1" fmla="*/ 11776 h 278476"/>
              <a:gd name="connsiteX2" fmla="*/ 2171700 w 2171700"/>
              <a:gd name="connsiteY2" fmla="*/ 49876 h 278476"/>
            </a:gdLst>
            <a:ahLst/>
            <a:cxnLst>
              <a:cxn ang="0">
                <a:pos x="connsiteX0" y="connsiteY0"/>
              </a:cxn>
              <a:cxn ang="0">
                <a:pos x="connsiteX1" y="connsiteY1"/>
              </a:cxn>
              <a:cxn ang="0">
                <a:pos x="connsiteX2" y="connsiteY2"/>
              </a:cxn>
            </a:cxnLst>
            <a:rect l="l" t="t" r="r" b="b"/>
            <a:pathLst>
              <a:path w="2171700" h="278476">
                <a:moveTo>
                  <a:pt x="0" y="278476"/>
                </a:moveTo>
                <a:cubicBezTo>
                  <a:pt x="447675" y="164176"/>
                  <a:pt x="895350" y="49876"/>
                  <a:pt x="1257300" y="11776"/>
                </a:cubicBezTo>
                <a:cubicBezTo>
                  <a:pt x="1619250" y="-26324"/>
                  <a:pt x="2023533" y="39293"/>
                  <a:pt x="2171700" y="49876"/>
                </a:cubicBezTo>
              </a:path>
            </a:pathLst>
          </a:custGeom>
          <a:ln w="38100" cap="flat" cmpd="sng" algn="ctr">
            <a:solidFill>
              <a:srgbClr val="009EB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a:solidFill>
                <a:schemeClr val="tx1"/>
              </a:solidFill>
            </a:endParaRPr>
          </a:p>
        </p:txBody>
      </p:sp>
      <p:sp>
        <p:nvSpPr>
          <p:cNvPr id="13" name="Vrije vorm: vorm 12">
            <a:extLst>
              <a:ext uri="{FF2B5EF4-FFF2-40B4-BE49-F238E27FC236}">
                <a16:creationId xmlns:a16="http://schemas.microsoft.com/office/drawing/2014/main" id="{7AD05FD0-2A75-AFF6-B829-36168860E609}"/>
              </a:ext>
            </a:extLst>
          </p:cNvPr>
          <p:cNvSpPr/>
          <p:nvPr/>
        </p:nvSpPr>
        <p:spPr>
          <a:xfrm>
            <a:off x="4293703" y="3156433"/>
            <a:ext cx="2362200" cy="203957"/>
          </a:xfrm>
          <a:custGeom>
            <a:avLst/>
            <a:gdLst>
              <a:gd name="connsiteX0" fmla="*/ 0 w 2362200"/>
              <a:gd name="connsiteY0" fmla="*/ 203957 h 203957"/>
              <a:gd name="connsiteX1" fmla="*/ 1168400 w 2362200"/>
              <a:gd name="connsiteY1" fmla="*/ 757 h 203957"/>
              <a:gd name="connsiteX2" fmla="*/ 2362200 w 2362200"/>
              <a:gd name="connsiteY2" fmla="*/ 165857 h 203957"/>
            </a:gdLst>
            <a:ahLst/>
            <a:cxnLst>
              <a:cxn ang="0">
                <a:pos x="connsiteX0" y="connsiteY0"/>
              </a:cxn>
              <a:cxn ang="0">
                <a:pos x="connsiteX1" y="connsiteY1"/>
              </a:cxn>
              <a:cxn ang="0">
                <a:pos x="connsiteX2" y="connsiteY2"/>
              </a:cxn>
            </a:cxnLst>
            <a:rect l="l" t="t" r="r" b="b"/>
            <a:pathLst>
              <a:path w="2362200" h="203957">
                <a:moveTo>
                  <a:pt x="0" y="203957"/>
                </a:moveTo>
                <a:cubicBezTo>
                  <a:pt x="387350" y="105532"/>
                  <a:pt x="774700" y="7107"/>
                  <a:pt x="1168400" y="757"/>
                </a:cubicBezTo>
                <a:cubicBezTo>
                  <a:pt x="1562100" y="-5593"/>
                  <a:pt x="2178050" y="26157"/>
                  <a:pt x="2362200" y="165857"/>
                </a:cubicBezTo>
              </a:path>
            </a:pathLst>
          </a:custGeom>
          <a:ln w="38100" cap="flat" cmpd="sng" algn="ctr">
            <a:solidFill>
              <a:srgbClr val="009EB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a:solidFill>
                <a:schemeClr val="tx1"/>
              </a:solidFill>
            </a:endParaRPr>
          </a:p>
        </p:txBody>
      </p:sp>
      <p:sp>
        <p:nvSpPr>
          <p:cNvPr id="14" name="Vrije vorm: vorm 13">
            <a:extLst>
              <a:ext uri="{FF2B5EF4-FFF2-40B4-BE49-F238E27FC236}">
                <a16:creationId xmlns:a16="http://schemas.microsoft.com/office/drawing/2014/main" id="{4F1C14E8-1510-C7B8-2227-F572AA5A27C5}"/>
              </a:ext>
            </a:extLst>
          </p:cNvPr>
          <p:cNvSpPr/>
          <p:nvPr/>
        </p:nvSpPr>
        <p:spPr>
          <a:xfrm>
            <a:off x="3295650" y="1257300"/>
            <a:ext cx="781050" cy="1714500"/>
          </a:xfrm>
          <a:custGeom>
            <a:avLst/>
            <a:gdLst>
              <a:gd name="connsiteX0" fmla="*/ 781050 w 781050"/>
              <a:gd name="connsiteY0" fmla="*/ 0 h 1714500"/>
              <a:gd name="connsiteX1" fmla="*/ 190500 w 781050"/>
              <a:gd name="connsiteY1" fmla="*/ 952500 h 1714500"/>
              <a:gd name="connsiteX2" fmla="*/ 0 w 781050"/>
              <a:gd name="connsiteY2" fmla="*/ 1714500 h 1714500"/>
            </a:gdLst>
            <a:ahLst/>
            <a:cxnLst>
              <a:cxn ang="0">
                <a:pos x="connsiteX0" y="connsiteY0"/>
              </a:cxn>
              <a:cxn ang="0">
                <a:pos x="connsiteX1" y="connsiteY1"/>
              </a:cxn>
              <a:cxn ang="0">
                <a:pos x="connsiteX2" y="connsiteY2"/>
              </a:cxn>
            </a:cxnLst>
            <a:rect l="l" t="t" r="r" b="b"/>
            <a:pathLst>
              <a:path w="781050" h="1714500">
                <a:moveTo>
                  <a:pt x="781050" y="0"/>
                </a:moveTo>
                <a:cubicBezTo>
                  <a:pt x="550862" y="333375"/>
                  <a:pt x="320675" y="666750"/>
                  <a:pt x="190500" y="952500"/>
                </a:cubicBezTo>
                <a:cubicBezTo>
                  <a:pt x="60325" y="1238250"/>
                  <a:pt x="34925" y="1644650"/>
                  <a:pt x="0" y="1714500"/>
                </a:cubicBezTo>
              </a:path>
            </a:pathLst>
          </a:custGeom>
          <a:ln w="38100" cap="flat" cmpd="sng" algn="ctr">
            <a:solidFill>
              <a:srgbClr val="009EB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a:solidFill>
                <a:schemeClr val="tx1"/>
              </a:solidFill>
            </a:endParaRPr>
          </a:p>
        </p:txBody>
      </p:sp>
      <p:sp>
        <p:nvSpPr>
          <p:cNvPr id="15" name="Vrije vorm: vorm 14">
            <a:extLst>
              <a:ext uri="{FF2B5EF4-FFF2-40B4-BE49-F238E27FC236}">
                <a16:creationId xmlns:a16="http://schemas.microsoft.com/office/drawing/2014/main" id="{4CA76D41-F526-CAB4-8515-DB49E4CD43CD}"/>
              </a:ext>
            </a:extLst>
          </p:cNvPr>
          <p:cNvSpPr/>
          <p:nvPr/>
        </p:nvSpPr>
        <p:spPr>
          <a:xfrm>
            <a:off x="6057900" y="1028700"/>
            <a:ext cx="1028700" cy="1733550"/>
          </a:xfrm>
          <a:custGeom>
            <a:avLst/>
            <a:gdLst>
              <a:gd name="connsiteX0" fmla="*/ 0 w 1028700"/>
              <a:gd name="connsiteY0" fmla="*/ 0 h 1733550"/>
              <a:gd name="connsiteX1" fmla="*/ 704850 w 1028700"/>
              <a:gd name="connsiteY1" fmla="*/ 781050 h 1733550"/>
              <a:gd name="connsiteX2" fmla="*/ 1028700 w 1028700"/>
              <a:gd name="connsiteY2" fmla="*/ 1733550 h 1733550"/>
            </a:gdLst>
            <a:ahLst/>
            <a:cxnLst>
              <a:cxn ang="0">
                <a:pos x="connsiteX0" y="connsiteY0"/>
              </a:cxn>
              <a:cxn ang="0">
                <a:pos x="connsiteX1" y="connsiteY1"/>
              </a:cxn>
              <a:cxn ang="0">
                <a:pos x="connsiteX2" y="connsiteY2"/>
              </a:cxn>
            </a:cxnLst>
            <a:rect l="l" t="t" r="r" b="b"/>
            <a:pathLst>
              <a:path w="1028700" h="1733550">
                <a:moveTo>
                  <a:pt x="0" y="0"/>
                </a:moveTo>
                <a:cubicBezTo>
                  <a:pt x="266700" y="246062"/>
                  <a:pt x="533400" y="492125"/>
                  <a:pt x="704850" y="781050"/>
                </a:cubicBezTo>
                <a:cubicBezTo>
                  <a:pt x="876300" y="1069975"/>
                  <a:pt x="952500" y="1401762"/>
                  <a:pt x="1028700" y="1733550"/>
                </a:cubicBezTo>
              </a:path>
            </a:pathLst>
          </a:custGeom>
          <a:ln w="38100" cap="flat" cmpd="sng" algn="ctr">
            <a:solidFill>
              <a:srgbClr val="009EB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a:solidFill>
                <a:schemeClr val="tx1"/>
              </a:solidFill>
            </a:endParaRPr>
          </a:p>
        </p:txBody>
      </p:sp>
      <p:sp>
        <p:nvSpPr>
          <p:cNvPr id="16" name="Vrije vorm: vorm 15">
            <a:extLst>
              <a:ext uri="{FF2B5EF4-FFF2-40B4-BE49-F238E27FC236}">
                <a16:creationId xmlns:a16="http://schemas.microsoft.com/office/drawing/2014/main" id="{7DA273B7-43C9-75C9-7793-E1E24FAE4FF1}"/>
              </a:ext>
            </a:extLst>
          </p:cNvPr>
          <p:cNvSpPr/>
          <p:nvPr/>
        </p:nvSpPr>
        <p:spPr>
          <a:xfrm>
            <a:off x="7467600" y="1485900"/>
            <a:ext cx="723900" cy="1314450"/>
          </a:xfrm>
          <a:custGeom>
            <a:avLst/>
            <a:gdLst>
              <a:gd name="connsiteX0" fmla="*/ 0 w 723900"/>
              <a:gd name="connsiteY0" fmla="*/ 1314450 h 1314450"/>
              <a:gd name="connsiteX1" fmla="*/ 323850 w 723900"/>
              <a:gd name="connsiteY1" fmla="*/ 457200 h 1314450"/>
              <a:gd name="connsiteX2" fmla="*/ 723900 w 723900"/>
              <a:gd name="connsiteY2" fmla="*/ 0 h 1314450"/>
            </a:gdLst>
            <a:ahLst/>
            <a:cxnLst>
              <a:cxn ang="0">
                <a:pos x="connsiteX0" y="connsiteY0"/>
              </a:cxn>
              <a:cxn ang="0">
                <a:pos x="connsiteX1" y="connsiteY1"/>
              </a:cxn>
              <a:cxn ang="0">
                <a:pos x="connsiteX2" y="connsiteY2"/>
              </a:cxn>
            </a:cxnLst>
            <a:rect l="l" t="t" r="r" b="b"/>
            <a:pathLst>
              <a:path w="723900" h="1314450">
                <a:moveTo>
                  <a:pt x="0" y="1314450"/>
                </a:moveTo>
                <a:cubicBezTo>
                  <a:pt x="101600" y="995362"/>
                  <a:pt x="203200" y="676275"/>
                  <a:pt x="323850" y="457200"/>
                </a:cubicBezTo>
                <a:cubicBezTo>
                  <a:pt x="444500" y="238125"/>
                  <a:pt x="584200" y="119062"/>
                  <a:pt x="723900" y="0"/>
                </a:cubicBezTo>
              </a:path>
            </a:pathLst>
          </a:custGeom>
          <a:ln w="38100" cap="flat" cmpd="sng" algn="ctr">
            <a:solidFill>
              <a:srgbClr val="009EB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dirty="0">
              <a:solidFill>
                <a:schemeClr val="tx1"/>
              </a:solidFill>
            </a:endParaRPr>
          </a:p>
        </p:txBody>
      </p:sp>
      <p:sp>
        <p:nvSpPr>
          <p:cNvPr id="17" name="Vrije vorm: vorm 16">
            <a:extLst>
              <a:ext uri="{FF2B5EF4-FFF2-40B4-BE49-F238E27FC236}">
                <a16:creationId xmlns:a16="http://schemas.microsoft.com/office/drawing/2014/main" id="{050C11F8-F289-EE69-1CD2-AA6C0FB018E9}"/>
              </a:ext>
            </a:extLst>
          </p:cNvPr>
          <p:cNvSpPr/>
          <p:nvPr/>
        </p:nvSpPr>
        <p:spPr>
          <a:xfrm>
            <a:off x="6128844" y="3997825"/>
            <a:ext cx="1054118" cy="1855554"/>
          </a:xfrm>
          <a:custGeom>
            <a:avLst/>
            <a:gdLst>
              <a:gd name="connsiteX0" fmla="*/ 0 w 536679"/>
              <a:gd name="connsiteY0" fmla="*/ 1162050 h 1162050"/>
              <a:gd name="connsiteX1" fmla="*/ 457200 w 536679"/>
              <a:gd name="connsiteY1" fmla="*/ 609600 h 1162050"/>
              <a:gd name="connsiteX2" fmla="*/ 533400 w 536679"/>
              <a:gd name="connsiteY2" fmla="*/ 0 h 1162050"/>
            </a:gdLst>
            <a:ahLst/>
            <a:cxnLst>
              <a:cxn ang="0">
                <a:pos x="connsiteX0" y="connsiteY0"/>
              </a:cxn>
              <a:cxn ang="0">
                <a:pos x="connsiteX1" y="connsiteY1"/>
              </a:cxn>
              <a:cxn ang="0">
                <a:pos x="connsiteX2" y="connsiteY2"/>
              </a:cxn>
            </a:cxnLst>
            <a:rect l="l" t="t" r="r" b="b"/>
            <a:pathLst>
              <a:path w="536679" h="1162050">
                <a:moveTo>
                  <a:pt x="0" y="1162050"/>
                </a:moveTo>
                <a:cubicBezTo>
                  <a:pt x="184150" y="982662"/>
                  <a:pt x="368300" y="803275"/>
                  <a:pt x="457200" y="609600"/>
                </a:cubicBezTo>
                <a:cubicBezTo>
                  <a:pt x="546100" y="415925"/>
                  <a:pt x="539750" y="207962"/>
                  <a:pt x="533400" y="0"/>
                </a:cubicBezTo>
              </a:path>
            </a:pathLst>
          </a:custGeom>
          <a:ln w="38100" cap="flat" cmpd="sng" algn="ctr">
            <a:solidFill>
              <a:srgbClr val="009EB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a:solidFill>
                <a:schemeClr val="tx1"/>
              </a:solidFill>
            </a:endParaRPr>
          </a:p>
        </p:txBody>
      </p:sp>
      <p:sp>
        <p:nvSpPr>
          <p:cNvPr id="18" name="Tekstvak 17">
            <a:extLst>
              <a:ext uri="{FF2B5EF4-FFF2-40B4-BE49-F238E27FC236}">
                <a16:creationId xmlns:a16="http://schemas.microsoft.com/office/drawing/2014/main" id="{2D843936-CDDB-0552-ED06-D8699489597F}"/>
              </a:ext>
            </a:extLst>
          </p:cNvPr>
          <p:cNvSpPr txBox="1"/>
          <p:nvPr/>
        </p:nvSpPr>
        <p:spPr>
          <a:xfrm rot="18735030">
            <a:off x="6241837" y="4995666"/>
            <a:ext cx="1882247" cy="369332"/>
          </a:xfrm>
          <a:prstGeom prst="rect">
            <a:avLst/>
          </a:prstGeom>
          <a:noFill/>
        </p:spPr>
        <p:txBody>
          <a:bodyPr wrap="none" rtlCol="0">
            <a:spAutoFit/>
          </a:bodyPr>
          <a:lstStyle/>
          <a:p>
            <a:pPr algn="ctr"/>
            <a:r>
              <a:rPr lang="en-GB" b="1" dirty="0">
                <a:solidFill>
                  <a:srgbClr val="009EB0"/>
                </a:solidFill>
                <a:latin typeface="Ink Free" panose="03080402000500000000" pitchFamily="66" charset="0"/>
                <a:cs typeface="Dreaming Outloud Script Pro" panose="020F0502020204030204" pitchFamily="66" charset="0"/>
              </a:rPr>
              <a:t>COMMUNICATE</a:t>
            </a:r>
          </a:p>
        </p:txBody>
      </p:sp>
      <p:sp>
        <p:nvSpPr>
          <p:cNvPr id="19" name="Vrije vorm: vorm 18">
            <a:extLst>
              <a:ext uri="{FF2B5EF4-FFF2-40B4-BE49-F238E27FC236}">
                <a16:creationId xmlns:a16="http://schemas.microsoft.com/office/drawing/2014/main" id="{74EB016C-1AE6-7703-9549-CEAA8F34D7AD}"/>
              </a:ext>
            </a:extLst>
          </p:cNvPr>
          <p:cNvSpPr/>
          <p:nvPr/>
        </p:nvSpPr>
        <p:spPr>
          <a:xfrm>
            <a:off x="4301343" y="3341924"/>
            <a:ext cx="2362200" cy="203957"/>
          </a:xfrm>
          <a:custGeom>
            <a:avLst/>
            <a:gdLst>
              <a:gd name="connsiteX0" fmla="*/ 0 w 2362200"/>
              <a:gd name="connsiteY0" fmla="*/ 203957 h 203957"/>
              <a:gd name="connsiteX1" fmla="*/ 1168400 w 2362200"/>
              <a:gd name="connsiteY1" fmla="*/ 757 h 203957"/>
              <a:gd name="connsiteX2" fmla="*/ 2362200 w 2362200"/>
              <a:gd name="connsiteY2" fmla="*/ 165857 h 203957"/>
            </a:gdLst>
            <a:ahLst/>
            <a:cxnLst>
              <a:cxn ang="0">
                <a:pos x="connsiteX0" y="connsiteY0"/>
              </a:cxn>
              <a:cxn ang="0">
                <a:pos x="connsiteX1" y="connsiteY1"/>
              </a:cxn>
              <a:cxn ang="0">
                <a:pos x="connsiteX2" y="connsiteY2"/>
              </a:cxn>
            </a:cxnLst>
            <a:rect l="l" t="t" r="r" b="b"/>
            <a:pathLst>
              <a:path w="2362200" h="203957">
                <a:moveTo>
                  <a:pt x="0" y="203957"/>
                </a:moveTo>
                <a:cubicBezTo>
                  <a:pt x="387350" y="105532"/>
                  <a:pt x="774700" y="7107"/>
                  <a:pt x="1168400" y="757"/>
                </a:cubicBezTo>
                <a:cubicBezTo>
                  <a:pt x="1562100" y="-5593"/>
                  <a:pt x="2178050" y="26157"/>
                  <a:pt x="2362200" y="165857"/>
                </a:cubicBezTo>
              </a:path>
            </a:pathLst>
          </a:custGeom>
          <a:ln w="38100" cap="flat" cmpd="sng" algn="ctr">
            <a:solidFill>
              <a:srgbClr val="009EB0"/>
            </a:solidFill>
            <a:prstDash val="solid"/>
            <a:round/>
            <a:headEnd type="arrow"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a:solidFill>
                <a:schemeClr val="tx1"/>
              </a:solidFill>
            </a:endParaRPr>
          </a:p>
        </p:txBody>
      </p:sp>
      <p:sp>
        <p:nvSpPr>
          <p:cNvPr id="20" name="Tekstvak 19">
            <a:extLst>
              <a:ext uri="{FF2B5EF4-FFF2-40B4-BE49-F238E27FC236}">
                <a16:creationId xmlns:a16="http://schemas.microsoft.com/office/drawing/2014/main" id="{6B83B546-EE98-6327-ECFC-6A7FE285CD04}"/>
              </a:ext>
            </a:extLst>
          </p:cNvPr>
          <p:cNvSpPr txBox="1"/>
          <p:nvPr/>
        </p:nvSpPr>
        <p:spPr>
          <a:xfrm>
            <a:off x="7778890" y="3604848"/>
            <a:ext cx="1553630" cy="646331"/>
          </a:xfrm>
          <a:prstGeom prst="rect">
            <a:avLst/>
          </a:prstGeom>
          <a:noFill/>
        </p:spPr>
        <p:txBody>
          <a:bodyPr wrap="none" rtlCol="0">
            <a:spAutoFit/>
          </a:bodyPr>
          <a:lstStyle/>
          <a:p>
            <a:pPr algn="ctr"/>
            <a:r>
              <a:rPr lang="en-GB" b="1" dirty="0">
                <a:solidFill>
                  <a:srgbClr val="009EB0"/>
                </a:solidFill>
                <a:latin typeface="Ink Free" panose="03080402000500000000" pitchFamily="66" charset="0"/>
                <a:cs typeface="Dreaming Outloud Script Pro" panose="020F0502020204030204" pitchFamily="66" charset="0"/>
              </a:rPr>
              <a:t>STRUCTURE </a:t>
            </a:r>
          </a:p>
          <a:p>
            <a:r>
              <a:rPr lang="en-GB" b="1" dirty="0">
                <a:solidFill>
                  <a:srgbClr val="009EB0"/>
                </a:solidFill>
                <a:latin typeface="Ink Free" panose="03080402000500000000" pitchFamily="66" charset="0"/>
                <a:cs typeface="Dreaming Outloud Script Pro" panose="020F0502020204030204" pitchFamily="66" charset="0"/>
              </a:rPr>
              <a:t>DATA</a:t>
            </a:r>
          </a:p>
        </p:txBody>
      </p:sp>
      <p:grpSp>
        <p:nvGrpSpPr>
          <p:cNvPr id="21" name="Groep 20">
            <a:extLst>
              <a:ext uri="{FF2B5EF4-FFF2-40B4-BE49-F238E27FC236}">
                <a16:creationId xmlns:a16="http://schemas.microsoft.com/office/drawing/2014/main" id="{1436BF60-7379-A7EF-6EDB-C2CEAB92723E}"/>
              </a:ext>
            </a:extLst>
          </p:cNvPr>
          <p:cNvGrpSpPr/>
          <p:nvPr/>
        </p:nvGrpSpPr>
        <p:grpSpPr>
          <a:xfrm>
            <a:off x="9872739" y="3416905"/>
            <a:ext cx="1733223" cy="1327501"/>
            <a:chOff x="10056342" y="2862239"/>
            <a:chExt cx="1733223" cy="1327501"/>
          </a:xfrm>
        </p:grpSpPr>
        <p:pic>
          <p:nvPicPr>
            <p:cNvPr id="22" name="Picture 2" descr="openBIM - buildingSMART International">
              <a:extLst>
                <a:ext uri="{FF2B5EF4-FFF2-40B4-BE49-F238E27FC236}">
                  <a16:creationId xmlns:a16="http://schemas.microsoft.com/office/drawing/2014/main" id="{8ECBE21B-190E-B147-9D0A-8AAF1079700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1645" r="64449" b="32204"/>
            <a:stretch/>
          </p:blipFill>
          <p:spPr bwMode="auto">
            <a:xfrm>
              <a:off x="10056342" y="2862239"/>
              <a:ext cx="1733223" cy="12337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openBIM - buildingSMART International">
              <a:extLst>
                <a:ext uri="{FF2B5EF4-FFF2-40B4-BE49-F238E27FC236}">
                  <a16:creationId xmlns:a16="http://schemas.microsoft.com/office/drawing/2014/main" id="{DAF56072-8FFA-3B3A-43E7-105E01D8814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4696" t="31070" r="2784" b="31321"/>
            <a:stretch/>
          </p:blipFill>
          <p:spPr bwMode="auto">
            <a:xfrm>
              <a:off x="10582692" y="3740501"/>
              <a:ext cx="1066832" cy="449239"/>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Tekstvak 23">
            <a:extLst>
              <a:ext uri="{FF2B5EF4-FFF2-40B4-BE49-F238E27FC236}">
                <a16:creationId xmlns:a16="http://schemas.microsoft.com/office/drawing/2014/main" id="{9B491D62-BAFA-ABCE-AFDF-06C4E1EC4A29}"/>
              </a:ext>
            </a:extLst>
          </p:cNvPr>
          <p:cNvSpPr txBox="1"/>
          <p:nvPr/>
        </p:nvSpPr>
        <p:spPr>
          <a:xfrm>
            <a:off x="10452248" y="4744406"/>
            <a:ext cx="960519" cy="646331"/>
          </a:xfrm>
          <a:prstGeom prst="rect">
            <a:avLst/>
          </a:prstGeom>
          <a:noFill/>
        </p:spPr>
        <p:txBody>
          <a:bodyPr wrap="none" rtlCol="0">
            <a:spAutoFit/>
          </a:bodyPr>
          <a:lstStyle/>
          <a:p>
            <a:pPr algn="ctr"/>
            <a:r>
              <a:rPr lang="en-GB" b="1" dirty="0">
                <a:solidFill>
                  <a:srgbClr val="009EB0"/>
                </a:solidFill>
                <a:latin typeface="Ink Free" panose="03080402000500000000" pitchFamily="66" charset="0"/>
                <a:cs typeface="Dreaming Outloud Script Pro" panose="020F0502020204030204" pitchFamily="66" charset="0"/>
              </a:rPr>
              <a:t>SHARE </a:t>
            </a:r>
          </a:p>
          <a:p>
            <a:pPr algn="ctr"/>
            <a:r>
              <a:rPr lang="en-GB" b="1" dirty="0">
                <a:solidFill>
                  <a:srgbClr val="009EB0"/>
                </a:solidFill>
                <a:latin typeface="Ink Free" panose="03080402000500000000" pitchFamily="66" charset="0"/>
                <a:cs typeface="Dreaming Outloud Script Pro" panose="020F0502020204030204" pitchFamily="66" charset="0"/>
              </a:rPr>
              <a:t>DATA</a:t>
            </a:r>
          </a:p>
        </p:txBody>
      </p:sp>
      <p:pic>
        <p:nvPicPr>
          <p:cNvPr id="27" name="Picture 9">
            <a:extLst>
              <a:ext uri="{FF2B5EF4-FFF2-40B4-BE49-F238E27FC236}">
                <a16:creationId xmlns:a16="http://schemas.microsoft.com/office/drawing/2014/main" id="{8B82B493-D545-CAFD-595B-9664D1BBB293}"/>
              </a:ext>
            </a:extLst>
          </p:cNvPr>
          <p:cNvPicPr>
            <a:picLocks noChangeAspect="1"/>
          </p:cNvPicPr>
          <p:nvPr/>
        </p:nvPicPr>
        <p:blipFill>
          <a:blip r:embed="rId6"/>
          <a:stretch>
            <a:fillRect/>
          </a:stretch>
        </p:blipFill>
        <p:spPr>
          <a:xfrm>
            <a:off x="3734554" y="154831"/>
            <a:ext cx="2371606" cy="1178746"/>
          </a:xfrm>
          <a:prstGeom prst="rect">
            <a:avLst/>
          </a:prstGeom>
        </p:spPr>
      </p:pic>
      <p:pic>
        <p:nvPicPr>
          <p:cNvPr id="28" name="Picture 11" descr="A blue and red logo on a black background&#10;&#10;AI-generated content may be incorrect.">
            <a:extLst>
              <a:ext uri="{FF2B5EF4-FFF2-40B4-BE49-F238E27FC236}">
                <a16:creationId xmlns:a16="http://schemas.microsoft.com/office/drawing/2014/main" id="{4DC3DA59-8C13-CC65-0296-EC823FCA1229}"/>
              </a:ext>
            </a:extLst>
          </p:cNvPr>
          <p:cNvPicPr>
            <a:picLocks noChangeAspect="1"/>
          </p:cNvPicPr>
          <p:nvPr/>
        </p:nvPicPr>
        <p:blipFill>
          <a:blip r:embed="rId7"/>
          <a:stretch>
            <a:fillRect/>
          </a:stretch>
        </p:blipFill>
        <p:spPr>
          <a:xfrm>
            <a:off x="7854200" y="195576"/>
            <a:ext cx="3146625" cy="1563949"/>
          </a:xfrm>
          <a:prstGeom prst="rect">
            <a:avLst/>
          </a:prstGeom>
        </p:spPr>
      </p:pic>
      <p:sp>
        <p:nvSpPr>
          <p:cNvPr id="29" name="Tekstvak 28">
            <a:extLst>
              <a:ext uri="{FF2B5EF4-FFF2-40B4-BE49-F238E27FC236}">
                <a16:creationId xmlns:a16="http://schemas.microsoft.com/office/drawing/2014/main" id="{481C5694-D256-A061-605E-33EBC4AB3525}"/>
              </a:ext>
            </a:extLst>
          </p:cNvPr>
          <p:cNvSpPr txBox="1"/>
          <p:nvPr/>
        </p:nvSpPr>
        <p:spPr>
          <a:xfrm>
            <a:off x="5017291" y="6199188"/>
            <a:ext cx="6096000" cy="276999"/>
          </a:xfrm>
          <a:prstGeom prst="rect">
            <a:avLst/>
          </a:prstGeom>
          <a:noFill/>
        </p:spPr>
        <p:txBody>
          <a:bodyPr wrap="square">
            <a:spAutoFit/>
          </a:bodyPr>
          <a:lstStyle/>
          <a:p>
            <a:pPr algn="r"/>
            <a:r>
              <a:rPr lang="en-US" sz="1200" dirty="0"/>
              <a:t>© </a:t>
            </a:r>
            <a:r>
              <a:rPr lang="en-US" sz="1200" dirty="0" err="1"/>
              <a:t>buildingSMART</a:t>
            </a:r>
            <a:r>
              <a:rPr lang="en-US" sz="1200" dirty="0"/>
              <a:t> International, CC BY-ND 4.0.</a:t>
            </a:r>
            <a:endParaRPr lang="nl-BE" sz="1200" dirty="0"/>
          </a:p>
        </p:txBody>
      </p:sp>
      <p:pic>
        <p:nvPicPr>
          <p:cNvPr id="25" name="Picture 13" descr="A logo with a black background&#10;&#10;AI-generated content may be incorrect.">
            <a:extLst>
              <a:ext uri="{FF2B5EF4-FFF2-40B4-BE49-F238E27FC236}">
                <a16:creationId xmlns:a16="http://schemas.microsoft.com/office/drawing/2014/main" id="{8EEA7D87-18E6-53D0-B6DE-BC3B787D09FB}"/>
              </a:ext>
            </a:extLst>
          </p:cNvPr>
          <p:cNvPicPr>
            <a:picLocks noChangeAspect="1"/>
          </p:cNvPicPr>
          <p:nvPr/>
        </p:nvPicPr>
        <p:blipFill>
          <a:blip r:embed="rId8"/>
          <a:stretch>
            <a:fillRect/>
          </a:stretch>
        </p:blipFill>
        <p:spPr>
          <a:xfrm>
            <a:off x="402401" y="5397663"/>
            <a:ext cx="1816932" cy="908466"/>
          </a:xfrm>
          <a:prstGeom prst="rect">
            <a:avLst/>
          </a:prstGeom>
        </p:spPr>
      </p:pic>
      <p:sp>
        <p:nvSpPr>
          <p:cNvPr id="26" name="Tekstvak 19">
            <a:extLst>
              <a:ext uri="{FF2B5EF4-FFF2-40B4-BE49-F238E27FC236}">
                <a16:creationId xmlns:a16="http://schemas.microsoft.com/office/drawing/2014/main" id="{9BA70B84-B19C-E24D-F44E-AF57D550C4E5}"/>
              </a:ext>
            </a:extLst>
          </p:cNvPr>
          <p:cNvSpPr txBox="1"/>
          <p:nvPr/>
        </p:nvSpPr>
        <p:spPr>
          <a:xfrm rot="21322056">
            <a:off x="88280" y="4538370"/>
            <a:ext cx="2098652" cy="646331"/>
          </a:xfrm>
          <a:prstGeom prst="rect">
            <a:avLst/>
          </a:prstGeom>
          <a:noFill/>
        </p:spPr>
        <p:txBody>
          <a:bodyPr wrap="none" rtlCol="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b="1" dirty="0">
                <a:solidFill>
                  <a:srgbClr val="009EB0"/>
                </a:solidFill>
                <a:latin typeface="Ink Free" panose="03080402000500000000" pitchFamily="66" charset="0"/>
                <a:cs typeface="Dreaming Outloud Script Pro" panose="020F0502020204030204" pitchFamily="66" charset="0"/>
              </a:rPr>
              <a:t>USE CASES</a:t>
            </a:r>
          </a:p>
          <a:p>
            <a:pPr algn="r"/>
            <a:r>
              <a:rPr lang="en-GB" b="1" dirty="0">
                <a:solidFill>
                  <a:srgbClr val="009EB0"/>
                </a:solidFill>
                <a:latin typeface="Ink Free" panose="03080402000500000000" pitchFamily="66" charset="0"/>
                <a:cs typeface="Dreaming Outloud Script Pro" panose="020F0502020204030204" pitchFamily="66" charset="0"/>
              </a:rPr>
              <a:t>BEST¨PRACTICES</a:t>
            </a:r>
          </a:p>
        </p:txBody>
      </p:sp>
      <p:sp>
        <p:nvSpPr>
          <p:cNvPr id="30" name="Vrije vorm: vorm 29">
            <a:extLst>
              <a:ext uri="{FF2B5EF4-FFF2-40B4-BE49-F238E27FC236}">
                <a16:creationId xmlns:a16="http://schemas.microsoft.com/office/drawing/2014/main" id="{517FAF7F-7C39-A7FA-D2EB-5563A9866163}"/>
              </a:ext>
            </a:extLst>
          </p:cNvPr>
          <p:cNvSpPr/>
          <p:nvPr/>
        </p:nvSpPr>
        <p:spPr>
          <a:xfrm rot="993530">
            <a:off x="2119233" y="4055204"/>
            <a:ext cx="373333" cy="1543098"/>
          </a:xfrm>
          <a:custGeom>
            <a:avLst/>
            <a:gdLst>
              <a:gd name="connsiteX0" fmla="*/ 0 w 723900"/>
              <a:gd name="connsiteY0" fmla="*/ 1314450 h 1314450"/>
              <a:gd name="connsiteX1" fmla="*/ 323850 w 723900"/>
              <a:gd name="connsiteY1" fmla="*/ 457200 h 1314450"/>
              <a:gd name="connsiteX2" fmla="*/ 723900 w 723900"/>
              <a:gd name="connsiteY2" fmla="*/ 0 h 1314450"/>
            </a:gdLst>
            <a:ahLst/>
            <a:cxnLst>
              <a:cxn ang="0">
                <a:pos x="connsiteX0" y="connsiteY0"/>
              </a:cxn>
              <a:cxn ang="0">
                <a:pos x="connsiteX1" y="connsiteY1"/>
              </a:cxn>
              <a:cxn ang="0">
                <a:pos x="connsiteX2" y="connsiteY2"/>
              </a:cxn>
            </a:cxnLst>
            <a:rect l="l" t="t" r="r" b="b"/>
            <a:pathLst>
              <a:path w="723900" h="1314450">
                <a:moveTo>
                  <a:pt x="0" y="1314450"/>
                </a:moveTo>
                <a:cubicBezTo>
                  <a:pt x="101600" y="995362"/>
                  <a:pt x="203200" y="676275"/>
                  <a:pt x="323850" y="457200"/>
                </a:cubicBezTo>
                <a:cubicBezTo>
                  <a:pt x="444500" y="238125"/>
                  <a:pt x="584200" y="119062"/>
                  <a:pt x="723900" y="0"/>
                </a:cubicBezTo>
              </a:path>
            </a:pathLst>
          </a:custGeom>
          <a:ln w="38100" cap="flat" cmpd="sng" algn="ctr">
            <a:solidFill>
              <a:srgbClr val="009EB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dirty="0">
              <a:solidFill>
                <a:schemeClr val="tx1"/>
              </a:solidFill>
            </a:endParaRPr>
          </a:p>
        </p:txBody>
      </p:sp>
    </p:spTree>
    <p:extLst>
      <p:ext uri="{BB962C8B-B14F-4D97-AF65-F5344CB8AC3E}">
        <p14:creationId xmlns:p14="http://schemas.microsoft.com/office/powerpoint/2010/main" val="95315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4">
                                            <p:txEl>
                                              <p:pRg st="0" end="0"/>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1" grpId="0" animBg="1"/>
      <p:bldP spid="12" grpId="0" animBg="1"/>
      <p:bldP spid="13" grpId="0" animBg="1"/>
      <p:bldP spid="14" grpId="0" animBg="1"/>
      <p:bldP spid="15" grpId="0" animBg="1"/>
      <p:bldP spid="16" grpId="0" animBg="1"/>
      <p:bldP spid="17" grpId="0" animBg="1"/>
      <p:bldP spid="18" grpId="0"/>
      <p:bldP spid="19" grpId="0" animBg="1"/>
      <p:bldP spid="24" grpId="0" build="allAtOnce"/>
      <p:bldP spid="26" grpId="0"/>
      <p:bldP spid="3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5E805-3878-7FE3-3A56-32FFBAEA156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249A721-8625-5F5D-7D9B-B2BFBD3795B4}"/>
              </a:ext>
            </a:extLst>
          </p:cNvPr>
          <p:cNvSpPr>
            <a:spLocks noGrp="1"/>
          </p:cNvSpPr>
          <p:nvPr>
            <p:ph type="title"/>
          </p:nvPr>
        </p:nvSpPr>
        <p:spPr/>
        <p:txBody>
          <a:bodyPr/>
          <a:lstStyle/>
          <a:p>
            <a:r>
              <a:rPr lang="nl-BE" dirty="0"/>
              <a:t>IDS </a:t>
            </a:r>
            <a:r>
              <a:rPr lang="nl-BE" dirty="0" err="1"/>
              <a:t>Structure</a:t>
            </a:r>
            <a:r>
              <a:rPr lang="nl-BE" dirty="0"/>
              <a:t> | Complex </a:t>
            </a:r>
            <a:r>
              <a:rPr lang="nl-BE" dirty="0" err="1"/>
              <a:t>Restrictions</a:t>
            </a:r>
            <a:endParaRPr lang="nl-BE" dirty="0"/>
          </a:p>
        </p:txBody>
      </p:sp>
      <p:sp>
        <p:nvSpPr>
          <p:cNvPr id="3" name="Tijdelijke aanduiding voor inhoud 2">
            <a:extLst>
              <a:ext uri="{FF2B5EF4-FFF2-40B4-BE49-F238E27FC236}">
                <a16:creationId xmlns:a16="http://schemas.microsoft.com/office/drawing/2014/main" id="{13999E17-FCD5-F173-54DA-85AE8B470EFF}"/>
              </a:ext>
            </a:extLst>
          </p:cNvPr>
          <p:cNvSpPr>
            <a:spLocks noGrp="1"/>
          </p:cNvSpPr>
          <p:nvPr>
            <p:ph idx="1"/>
          </p:nvPr>
        </p:nvSpPr>
        <p:spPr/>
        <p:txBody>
          <a:bodyPr>
            <a:normAutofit/>
          </a:bodyPr>
          <a:lstStyle/>
          <a:p>
            <a:r>
              <a:rPr lang="nl-NL" dirty="0"/>
              <a:t>een lijst met geldige waarden</a:t>
            </a:r>
          </a:p>
          <a:p>
            <a:r>
              <a:rPr lang="nl-NL" dirty="0"/>
              <a:t>een bereik van getallen </a:t>
            </a:r>
          </a:p>
          <a:p>
            <a:r>
              <a:rPr lang="nl-NL" dirty="0"/>
              <a:t>een tekstpatroon opgeven </a:t>
            </a:r>
          </a:p>
          <a:p>
            <a:pPr marL="0" indent="0">
              <a:buNone/>
            </a:pPr>
            <a:endParaRPr lang="nl-NL" b="1" dirty="0"/>
          </a:p>
          <a:p>
            <a:pPr marL="0" indent="0">
              <a:buNone/>
            </a:pPr>
            <a:r>
              <a:rPr lang="nl-NL" b="1" i="1" dirty="0">
                <a:solidFill>
                  <a:schemeClr val="accent4"/>
                </a:solidFill>
              </a:rPr>
              <a:t>Bijvoorbeeld: om te specificeren dat een brandwerendheidseigenschap uitsluitend één van de volgende waarden mag hebben: “REI30”, “REI60” of “REI120”.</a:t>
            </a:r>
            <a:endParaRPr lang="nl-BE" i="1" dirty="0">
              <a:solidFill>
                <a:schemeClr val="accent4"/>
              </a:solidFill>
            </a:endParaRPr>
          </a:p>
        </p:txBody>
      </p:sp>
      <p:pic>
        <p:nvPicPr>
          <p:cNvPr id="4" name="Picture 2">
            <a:extLst>
              <a:ext uri="{FF2B5EF4-FFF2-40B4-BE49-F238E27FC236}">
                <a16:creationId xmlns:a16="http://schemas.microsoft.com/office/drawing/2014/main" id="{3EFB7D5C-9DED-FFDB-33BD-214149930DD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5910169" y="2468881"/>
            <a:ext cx="2381250" cy="1190624"/>
          </a:xfrm>
          <a:prstGeom prst="rect">
            <a:avLst/>
          </a:prstGeom>
          <a:noFill/>
          <a:extLst>
            <a:ext uri="{909E8E84-426E-40DD-AFC4-6F175D3DCCD1}">
              <a14:hiddenFill xmlns:a14="http://schemas.microsoft.com/office/drawing/2010/main">
                <a:solidFill>
                  <a:srgbClr val="FFFFFF"/>
                </a:solidFill>
              </a14:hiddenFill>
            </a:ext>
          </a:extLst>
        </p:spPr>
      </p:pic>
      <p:sp>
        <p:nvSpPr>
          <p:cNvPr id="5" name="Vrije vorm: vorm 4">
            <a:extLst>
              <a:ext uri="{FF2B5EF4-FFF2-40B4-BE49-F238E27FC236}">
                <a16:creationId xmlns:a16="http://schemas.microsoft.com/office/drawing/2014/main" id="{A955CCED-02E9-41CC-1DD8-D84D6FDF7918}"/>
              </a:ext>
            </a:extLst>
          </p:cNvPr>
          <p:cNvSpPr/>
          <p:nvPr/>
        </p:nvSpPr>
        <p:spPr>
          <a:xfrm rot="2804374" flipV="1">
            <a:off x="4575582" y="2409975"/>
            <a:ext cx="1000732" cy="972194"/>
          </a:xfrm>
          <a:custGeom>
            <a:avLst/>
            <a:gdLst>
              <a:gd name="connsiteX0" fmla="*/ 0 w 1930400"/>
              <a:gd name="connsiteY0" fmla="*/ 0 h 1358900"/>
              <a:gd name="connsiteX1" fmla="*/ 1930400 w 1930400"/>
              <a:gd name="connsiteY1" fmla="*/ 1358900 h 1358900"/>
            </a:gdLst>
            <a:ahLst/>
            <a:cxnLst>
              <a:cxn ang="0">
                <a:pos x="connsiteX0" y="connsiteY0"/>
              </a:cxn>
              <a:cxn ang="0">
                <a:pos x="connsiteX1" y="connsiteY1"/>
              </a:cxn>
            </a:cxnLst>
            <a:rect l="l" t="t" r="r" b="b"/>
            <a:pathLst>
              <a:path w="1930400" h="1358900">
                <a:moveTo>
                  <a:pt x="0" y="0"/>
                </a:moveTo>
                <a:cubicBezTo>
                  <a:pt x="736600" y="589491"/>
                  <a:pt x="1473200" y="1178983"/>
                  <a:pt x="1930400" y="1358900"/>
                </a:cubicBezTo>
              </a:path>
            </a:pathLst>
          </a:custGeom>
          <a:ln w="38100" cap="flat" cmpd="sng" algn="ctr">
            <a:solidFill>
              <a:srgbClr val="009EB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a:solidFill>
                <a:schemeClr val="tx1"/>
              </a:solidFill>
            </a:endParaRPr>
          </a:p>
        </p:txBody>
      </p:sp>
      <p:pic>
        <p:nvPicPr>
          <p:cNvPr id="6" name="Graphic 5" descr="Gamecontroller met effen opvulling">
            <a:extLst>
              <a:ext uri="{FF2B5EF4-FFF2-40B4-BE49-F238E27FC236}">
                <a16:creationId xmlns:a16="http://schemas.microsoft.com/office/drawing/2014/main" id="{B46CD53C-CDF0-2E1F-100B-2A58345E57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5943600"/>
            <a:ext cx="914400" cy="914400"/>
          </a:xfrm>
          <a:prstGeom prst="rect">
            <a:avLst/>
          </a:prstGeom>
        </p:spPr>
      </p:pic>
    </p:spTree>
    <p:extLst>
      <p:ext uri="{BB962C8B-B14F-4D97-AF65-F5344CB8AC3E}">
        <p14:creationId xmlns:p14="http://schemas.microsoft.com/office/powerpoint/2010/main" val="116195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9A33B-9CFF-9357-3B5D-C75DD5D3300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B1C0CB1-3696-6532-54F1-DCDC6DB60C34}"/>
              </a:ext>
            </a:extLst>
          </p:cNvPr>
          <p:cNvSpPr>
            <a:spLocks noGrp="1"/>
          </p:cNvSpPr>
          <p:nvPr>
            <p:ph type="title"/>
          </p:nvPr>
        </p:nvSpPr>
        <p:spPr/>
        <p:txBody>
          <a:bodyPr/>
          <a:lstStyle/>
          <a:p>
            <a:r>
              <a:rPr lang="nl-BE" dirty="0"/>
              <a:t>IDS </a:t>
            </a:r>
            <a:r>
              <a:rPr lang="nl-BE" dirty="0" err="1"/>
              <a:t>Structure</a:t>
            </a:r>
            <a:r>
              <a:rPr lang="nl-BE" dirty="0"/>
              <a:t> | Complex </a:t>
            </a:r>
            <a:r>
              <a:rPr lang="nl-BE" dirty="0" err="1"/>
              <a:t>Restrictions</a:t>
            </a:r>
            <a:endParaRPr lang="nl-BE" dirty="0"/>
          </a:p>
        </p:txBody>
      </p:sp>
      <p:sp>
        <p:nvSpPr>
          <p:cNvPr id="3" name="Tijdelijke aanduiding voor inhoud 2">
            <a:extLst>
              <a:ext uri="{FF2B5EF4-FFF2-40B4-BE49-F238E27FC236}">
                <a16:creationId xmlns:a16="http://schemas.microsoft.com/office/drawing/2014/main" id="{1F39E062-3C92-BF77-2EEC-755F21A31CB5}"/>
              </a:ext>
            </a:extLst>
          </p:cNvPr>
          <p:cNvSpPr>
            <a:spLocks noGrp="1"/>
          </p:cNvSpPr>
          <p:nvPr>
            <p:ph idx="1"/>
          </p:nvPr>
        </p:nvSpPr>
        <p:spPr/>
        <p:txBody>
          <a:bodyPr>
            <a:normAutofit/>
          </a:bodyPr>
          <a:lstStyle/>
          <a:p>
            <a:r>
              <a:rPr lang="nl-NL" dirty="0"/>
              <a:t>een lijst met geldige waarden</a:t>
            </a:r>
          </a:p>
          <a:p>
            <a:r>
              <a:rPr lang="nl-NL" dirty="0"/>
              <a:t>een bereik van getallen </a:t>
            </a:r>
          </a:p>
          <a:p>
            <a:r>
              <a:rPr lang="nl-NL" dirty="0"/>
              <a:t>een tekstpatroon opgeven </a:t>
            </a:r>
          </a:p>
          <a:p>
            <a:pPr marL="0" indent="0">
              <a:buNone/>
            </a:pPr>
            <a:endParaRPr lang="nl-NL" b="1" dirty="0"/>
          </a:p>
          <a:p>
            <a:pPr marL="0" indent="0">
              <a:buNone/>
            </a:pPr>
            <a:r>
              <a:rPr lang="nl-NL" b="1" i="1" dirty="0">
                <a:solidFill>
                  <a:schemeClr val="accent2"/>
                </a:solidFill>
              </a:rPr>
              <a:t>Bijvoorbeeld: om te specificeren dat naamgeving moet voldoen aan de </a:t>
            </a:r>
            <a:r>
              <a:rPr lang="nl-NL" b="1" i="1" dirty="0" err="1">
                <a:solidFill>
                  <a:schemeClr val="accent2"/>
                </a:solidFill>
              </a:rPr>
              <a:t>BERSnl</a:t>
            </a:r>
            <a:r>
              <a:rPr lang="nl-NL" b="1" i="1" dirty="0">
                <a:solidFill>
                  <a:schemeClr val="accent2"/>
                </a:solidFill>
              </a:rPr>
              <a:t>.</a:t>
            </a:r>
            <a:endParaRPr lang="nl-BE" i="1" dirty="0">
              <a:solidFill>
                <a:schemeClr val="accent2"/>
              </a:solidFill>
            </a:endParaRPr>
          </a:p>
        </p:txBody>
      </p:sp>
      <p:sp>
        <p:nvSpPr>
          <p:cNvPr id="5" name="Tekstvak 4">
            <a:extLst>
              <a:ext uri="{FF2B5EF4-FFF2-40B4-BE49-F238E27FC236}">
                <a16:creationId xmlns:a16="http://schemas.microsoft.com/office/drawing/2014/main" id="{DB6A99C1-C359-74E0-704D-F853B498D241}"/>
              </a:ext>
            </a:extLst>
          </p:cNvPr>
          <p:cNvSpPr txBox="1"/>
          <p:nvPr/>
        </p:nvSpPr>
        <p:spPr>
          <a:xfrm>
            <a:off x="5800725" y="2968109"/>
            <a:ext cx="3609975" cy="1077218"/>
          </a:xfrm>
          <a:prstGeom prst="rect">
            <a:avLst/>
          </a:prstGeom>
          <a:noFill/>
        </p:spPr>
        <p:txBody>
          <a:bodyPr wrap="square">
            <a:spAutoFit/>
          </a:bodyPr>
          <a:lstStyle/>
          <a:p>
            <a:r>
              <a:rPr lang="nl-BE" sz="2400" b="1" dirty="0" err="1">
                <a:solidFill>
                  <a:schemeClr val="accent2"/>
                </a:solidFill>
                <a:latin typeface="Ink Free" panose="03080402000500000000" pitchFamily="66" charset="0"/>
                <a:cs typeface="Dreaming Outloud Script Pro" panose="020F0502020204030204" pitchFamily="66" charset="0"/>
              </a:rPr>
              <a:t>RegexOne</a:t>
            </a:r>
            <a:br>
              <a:rPr lang="nl-BE" sz="2400" b="1" dirty="0">
                <a:solidFill>
                  <a:schemeClr val="accent2"/>
                </a:solidFill>
                <a:latin typeface="Ink Free" panose="03080402000500000000" pitchFamily="66" charset="0"/>
                <a:cs typeface="Dreaming Outloud Script Pro" panose="020F0502020204030204" pitchFamily="66" charset="0"/>
              </a:rPr>
            </a:br>
            <a:r>
              <a:rPr lang="nl-BE" sz="2000" b="1" dirty="0">
                <a:solidFill>
                  <a:schemeClr val="accent2"/>
                </a:solidFill>
              </a:rPr>
              <a:t>- </a:t>
            </a:r>
            <a:r>
              <a:rPr lang="nl-BE" sz="2000" b="1" dirty="0" err="1">
                <a:solidFill>
                  <a:schemeClr val="accent2"/>
                </a:solidFill>
              </a:rPr>
              <a:t>Regex</a:t>
            </a:r>
            <a:r>
              <a:rPr lang="nl-BE" sz="2000" b="1" dirty="0">
                <a:solidFill>
                  <a:schemeClr val="accent2"/>
                </a:solidFill>
              </a:rPr>
              <a:t> Generator</a:t>
            </a:r>
          </a:p>
          <a:p>
            <a:r>
              <a:rPr lang="nl-BE" sz="2000" b="1" dirty="0">
                <a:solidFill>
                  <a:schemeClr val="accent2"/>
                </a:solidFill>
              </a:rPr>
              <a:t>- AI (Chat GPT, </a:t>
            </a:r>
            <a:r>
              <a:rPr lang="nl-BE" sz="2000" b="1" dirty="0" err="1">
                <a:solidFill>
                  <a:schemeClr val="accent2"/>
                </a:solidFill>
              </a:rPr>
              <a:t>Copilot</a:t>
            </a:r>
            <a:r>
              <a:rPr lang="nl-BE" sz="2000" b="1" dirty="0">
                <a:solidFill>
                  <a:schemeClr val="accent2"/>
                </a:solidFill>
              </a:rPr>
              <a:t>, …)</a:t>
            </a:r>
          </a:p>
        </p:txBody>
      </p:sp>
      <p:sp>
        <p:nvSpPr>
          <p:cNvPr id="6" name="Vrije vorm: vorm 5">
            <a:extLst>
              <a:ext uri="{FF2B5EF4-FFF2-40B4-BE49-F238E27FC236}">
                <a16:creationId xmlns:a16="http://schemas.microsoft.com/office/drawing/2014/main" id="{1BE5812C-9A75-A644-6484-26D92114DDF1}"/>
              </a:ext>
            </a:extLst>
          </p:cNvPr>
          <p:cNvSpPr/>
          <p:nvPr/>
        </p:nvSpPr>
        <p:spPr>
          <a:xfrm rot="2804374" flipV="1">
            <a:off x="4647007" y="2867084"/>
            <a:ext cx="552375" cy="1445469"/>
          </a:xfrm>
          <a:custGeom>
            <a:avLst/>
            <a:gdLst>
              <a:gd name="connsiteX0" fmla="*/ 0 w 1930400"/>
              <a:gd name="connsiteY0" fmla="*/ 0 h 1358900"/>
              <a:gd name="connsiteX1" fmla="*/ 1930400 w 1930400"/>
              <a:gd name="connsiteY1" fmla="*/ 1358900 h 1358900"/>
            </a:gdLst>
            <a:ahLst/>
            <a:cxnLst>
              <a:cxn ang="0">
                <a:pos x="connsiteX0" y="connsiteY0"/>
              </a:cxn>
              <a:cxn ang="0">
                <a:pos x="connsiteX1" y="connsiteY1"/>
              </a:cxn>
            </a:cxnLst>
            <a:rect l="l" t="t" r="r" b="b"/>
            <a:pathLst>
              <a:path w="1930400" h="1358900">
                <a:moveTo>
                  <a:pt x="0" y="0"/>
                </a:moveTo>
                <a:cubicBezTo>
                  <a:pt x="736600" y="589491"/>
                  <a:pt x="1473200" y="1178983"/>
                  <a:pt x="1930400" y="1358900"/>
                </a:cubicBezTo>
              </a:path>
            </a:pathLst>
          </a:custGeom>
          <a:ln w="38100" cap="flat" cmpd="sng" algn="ctr">
            <a:solidFill>
              <a:srgbClr val="E60E2A"/>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a:solidFill>
                <a:schemeClr val="tx1"/>
              </a:solidFill>
            </a:endParaRPr>
          </a:p>
        </p:txBody>
      </p:sp>
      <p:pic>
        <p:nvPicPr>
          <p:cNvPr id="4" name="Graphic 3" descr="Gamecontroller met effen opvulling">
            <a:extLst>
              <a:ext uri="{FF2B5EF4-FFF2-40B4-BE49-F238E27FC236}">
                <a16:creationId xmlns:a16="http://schemas.microsoft.com/office/drawing/2014/main" id="{ED95F5EE-CED1-2EF7-11DE-4FEA0641BFB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77600" y="5943600"/>
            <a:ext cx="914400" cy="914400"/>
          </a:xfrm>
          <a:prstGeom prst="rect">
            <a:avLst/>
          </a:prstGeom>
        </p:spPr>
      </p:pic>
    </p:spTree>
    <p:extLst>
      <p:ext uri="{BB962C8B-B14F-4D97-AF65-F5344CB8AC3E}">
        <p14:creationId xmlns:p14="http://schemas.microsoft.com/office/powerpoint/2010/main" val="27112301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7C9CE-AEA7-DD43-95AC-5FAFA4E6DA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616CC60-ACE1-35C7-B4FF-0D737043EC23}"/>
              </a:ext>
            </a:extLst>
          </p:cNvPr>
          <p:cNvSpPr>
            <a:spLocks noGrp="1"/>
          </p:cNvSpPr>
          <p:nvPr>
            <p:ph type="title"/>
          </p:nvPr>
        </p:nvSpPr>
        <p:spPr/>
        <p:txBody>
          <a:bodyPr>
            <a:normAutofit/>
          </a:bodyPr>
          <a:lstStyle/>
          <a:p>
            <a:r>
              <a:rPr lang="nl-BE" dirty="0"/>
              <a:t>IDS </a:t>
            </a:r>
            <a:r>
              <a:rPr lang="nl-BE" dirty="0" err="1"/>
              <a:t>Structure</a:t>
            </a:r>
            <a:r>
              <a:rPr lang="nl-BE" dirty="0"/>
              <a:t> | </a:t>
            </a:r>
            <a:r>
              <a:rPr lang="nl-BE" dirty="0" err="1"/>
              <a:t>Cardinality</a:t>
            </a:r>
            <a:endParaRPr lang="nl-BE" dirty="0"/>
          </a:p>
        </p:txBody>
      </p:sp>
      <p:sp>
        <p:nvSpPr>
          <p:cNvPr id="3" name="Tijdelijke aanduiding voor inhoud 2">
            <a:extLst>
              <a:ext uri="{FF2B5EF4-FFF2-40B4-BE49-F238E27FC236}">
                <a16:creationId xmlns:a16="http://schemas.microsoft.com/office/drawing/2014/main" id="{4A9DDD29-CC4E-E816-8AEE-E5E4AA62C132}"/>
              </a:ext>
            </a:extLst>
          </p:cNvPr>
          <p:cNvSpPr>
            <a:spLocks noGrp="1"/>
          </p:cNvSpPr>
          <p:nvPr>
            <p:ph idx="1"/>
          </p:nvPr>
        </p:nvSpPr>
        <p:spPr/>
        <p:txBody>
          <a:bodyPr>
            <a:normAutofit/>
          </a:bodyPr>
          <a:lstStyle/>
          <a:p>
            <a:pPr marL="0" indent="0">
              <a:buNone/>
            </a:pPr>
            <a:r>
              <a:rPr lang="nl-NL" dirty="0" err="1"/>
              <a:t>Cardinality</a:t>
            </a:r>
            <a:r>
              <a:rPr lang="nl-NL" dirty="0"/>
              <a:t> is zowel in te stellen binnen de </a:t>
            </a:r>
            <a:r>
              <a:rPr lang="nl-NL" b="1" dirty="0" err="1"/>
              <a:t>Applicability</a:t>
            </a:r>
            <a:r>
              <a:rPr lang="nl-NL" b="1" dirty="0"/>
              <a:t> </a:t>
            </a:r>
            <a:r>
              <a:rPr lang="nl-NL" dirty="0"/>
              <a:t>als de </a:t>
            </a:r>
            <a:r>
              <a:rPr lang="nl-NL" b="1" dirty="0" err="1"/>
              <a:t>Requirements</a:t>
            </a:r>
            <a:r>
              <a:rPr lang="nl-NL" b="1" dirty="0"/>
              <a:t> </a:t>
            </a:r>
            <a:r>
              <a:rPr lang="nl-NL" dirty="0"/>
              <a:t>met één van onderstaande waardes</a:t>
            </a:r>
            <a:r>
              <a:rPr lang="nl-NL" b="1" dirty="0"/>
              <a:t>:</a:t>
            </a:r>
            <a:endParaRPr lang="nl-NL" dirty="0"/>
          </a:p>
          <a:p>
            <a:r>
              <a:rPr lang="nl-NL" dirty="0" err="1"/>
              <a:t>required</a:t>
            </a:r>
            <a:endParaRPr lang="nl-NL" dirty="0"/>
          </a:p>
          <a:p>
            <a:r>
              <a:rPr lang="nl-NL" dirty="0" err="1"/>
              <a:t>optional</a:t>
            </a:r>
            <a:endParaRPr lang="nl-NL" dirty="0"/>
          </a:p>
          <a:p>
            <a:r>
              <a:rPr lang="nl-NL" dirty="0" err="1"/>
              <a:t>prohibed</a:t>
            </a:r>
            <a:endParaRPr lang="nl-NL" dirty="0"/>
          </a:p>
          <a:p>
            <a:pPr marL="0" indent="0">
              <a:buNone/>
            </a:pPr>
            <a:endParaRPr lang="nl-NL" b="1" dirty="0"/>
          </a:p>
        </p:txBody>
      </p:sp>
    </p:spTree>
    <p:extLst>
      <p:ext uri="{BB962C8B-B14F-4D97-AF65-F5344CB8AC3E}">
        <p14:creationId xmlns:p14="http://schemas.microsoft.com/office/powerpoint/2010/main" val="950022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D81E1-5C0E-3D28-89A2-AE09C937432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8319E22-0898-2332-E214-8919804BAE8D}"/>
              </a:ext>
            </a:extLst>
          </p:cNvPr>
          <p:cNvSpPr>
            <a:spLocks noGrp="1"/>
          </p:cNvSpPr>
          <p:nvPr>
            <p:ph type="title"/>
          </p:nvPr>
        </p:nvSpPr>
        <p:spPr/>
        <p:txBody>
          <a:bodyPr>
            <a:normAutofit/>
          </a:bodyPr>
          <a:lstStyle/>
          <a:p>
            <a:r>
              <a:rPr lang="nl-BE" dirty="0"/>
              <a:t>IDS </a:t>
            </a:r>
            <a:r>
              <a:rPr lang="nl-BE" dirty="0" err="1"/>
              <a:t>Structure</a:t>
            </a:r>
            <a:r>
              <a:rPr lang="nl-BE" dirty="0"/>
              <a:t> | </a:t>
            </a:r>
            <a:r>
              <a:rPr lang="nl-BE" dirty="0" err="1"/>
              <a:t>Cardinality</a:t>
            </a:r>
            <a:endParaRPr lang="nl-BE" dirty="0"/>
          </a:p>
        </p:txBody>
      </p:sp>
      <p:pic>
        <p:nvPicPr>
          <p:cNvPr id="4" name="Tijdelijke aanduiding voor inhoud 3">
            <a:extLst>
              <a:ext uri="{FF2B5EF4-FFF2-40B4-BE49-F238E27FC236}">
                <a16:creationId xmlns:a16="http://schemas.microsoft.com/office/drawing/2014/main" id="{0DFB2AAE-2C43-E781-AA00-5E332E717A64}"/>
              </a:ext>
            </a:extLst>
          </p:cNvPr>
          <p:cNvPicPr>
            <a:picLocks noGrp="1" noChangeAspect="1"/>
          </p:cNvPicPr>
          <p:nvPr>
            <p:ph idx="1"/>
          </p:nvPr>
        </p:nvPicPr>
        <p:blipFill>
          <a:blip r:embed="rId4"/>
          <a:stretch>
            <a:fillRect/>
          </a:stretch>
        </p:blipFill>
        <p:spPr>
          <a:xfrm>
            <a:off x="2068069" y="2446483"/>
            <a:ext cx="8035224" cy="3054361"/>
          </a:xfrm>
          <a:prstGeom prst="rect">
            <a:avLst/>
          </a:prstGeom>
        </p:spPr>
      </p:pic>
      <p:sp>
        <p:nvSpPr>
          <p:cNvPr id="5" name="Tekstvak 4">
            <a:extLst>
              <a:ext uri="{FF2B5EF4-FFF2-40B4-BE49-F238E27FC236}">
                <a16:creationId xmlns:a16="http://schemas.microsoft.com/office/drawing/2014/main" id="{AEF37F3B-FCE3-FBFC-82DB-1F61125716B6}"/>
              </a:ext>
            </a:extLst>
          </p:cNvPr>
          <p:cNvSpPr txBox="1"/>
          <p:nvPr/>
        </p:nvSpPr>
        <p:spPr>
          <a:xfrm>
            <a:off x="7997754" y="2524573"/>
            <a:ext cx="1754006" cy="461665"/>
          </a:xfrm>
          <a:prstGeom prst="rect">
            <a:avLst/>
          </a:prstGeom>
          <a:noFill/>
        </p:spPr>
        <p:txBody>
          <a:bodyPr wrap="square" rtlCol="0">
            <a:spAutoFit/>
          </a:bodyPr>
          <a:lstStyle/>
          <a:p>
            <a:pPr algn="ctr"/>
            <a:r>
              <a:rPr lang="en-GB" sz="2400" b="1" dirty="0">
                <a:solidFill>
                  <a:schemeClr val="accent4"/>
                </a:solidFill>
                <a:latin typeface="Ink Free" panose="03080402000500000000" pitchFamily="66" charset="0"/>
                <a:cs typeface="Dreaming Outloud Script Pro" panose="020F0502020204030204" pitchFamily="66" charset="0"/>
              </a:rPr>
              <a:t>Applicability</a:t>
            </a:r>
          </a:p>
        </p:txBody>
      </p:sp>
      <p:sp>
        <p:nvSpPr>
          <p:cNvPr id="6" name="Rechthoek 5">
            <a:extLst>
              <a:ext uri="{FF2B5EF4-FFF2-40B4-BE49-F238E27FC236}">
                <a16:creationId xmlns:a16="http://schemas.microsoft.com/office/drawing/2014/main" id="{EFBF9DE4-408F-F953-274E-D396CA4C2C13}"/>
              </a:ext>
            </a:extLst>
          </p:cNvPr>
          <p:cNvSpPr/>
          <p:nvPr/>
        </p:nvSpPr>
        <p:spPr>
          <a:xfrm>
            <a:off x="2047431" y="3965607"/>
            <a:ext cx="8055862" cy="548641"/>
          </a:xfrm>
          <a:custGeom>
            <a:avLst/>
            <a:gdLst>
              <a:gd name="csX0" fmla="*/ 0 w 8055862"/>
              <a:gd name="csY0" fmla="*/ 0 h 548641"/>
              <a:gd name="csX1" fmla="*/ 590763 w 8055862"/>
              <a:gd name="csY1" fmla="*/ 0 h 548641"/>
              <a:gd name="csX2" fmla="*/ 1342644 w 8055862"/>
              <a:gd name="csY2" fmla="*/ 0 h 548641"/>
              <a:gd name="csX3" fmla="*/ 1852848 w 8055862"/>
              <a:gd name="csY3" fmla="*/ 0 h 548641"/>
              <a:gd name="csX4" fmla="*/ 2685287 w 8055862"/>
              <a:gd name="csY4" fmla="*/ 0 h 548641"/>
              <a:gd name="csX5" fmla="*/ 3114933 w 8055862"/>
              <a:gd name="csY5" fmla="*/ 0 h 548641"/>
              <a:gd name="csX6" fmla="*/ 3544579 w 8055862"/>
              <a:gd name="csY6" fmla="*/ 0 h 548641"/>
              <a:gd name="csX7" fmla="*/ 4135342 w 8055862"/>
              <a:gd name="csY7" fmla="*/ 0 h 548641"/>
              <a:gd name="csX8" fmla="*/ 4564988 w 8055862"/>
              <a:gd name="csY8" fmla="*/ 0 h 548641"/>
              <a:gd name="csX9" fmla="*/ 4994634 w 8055862"/>
              <a:gd name="csY9" fmla="*/ 0 h 548641"/>
              <a:gd name="csX10" fmla="*/ 5504839 w 8055862"/>
              <a:gd name="csY10" fmla="*/ 0 h 548641"/>
              <a:gd name="csX11" fmla="*/ 5934485 w 8055862"/>
              <a:gd name="csY11" fmla="*/ 0 h 548641"/>
              <a:gd name="csX12" fmla="*/ 6444690 w 8055862"/>
              <a:gd name="csY12" fmla="*/ 0 h 548641"/>
              <a:gd name="csX13" fmla="*/ 6874336 w 8055862"/>
              <a:gd name="csY13" fmla="*/ 0 h 548641"/>
              <a:gd name="csX14" fmla="*/ 8055862 w 8055862"/>
              <a:gd name="csY14" fmla="*/ 0 h 548641"/>
              <a:gd name="csX15" fmla="*/ 8055862 w 8055862"/>
              <a:gd name="csY15" fmla="*/ 548641 h 548641"/>
              <a:gd name="csX16" fmla="*/ 7465099 w 8055862"/>
              <a:gd name="csY16" fmla="*/ 548641 h 548641"/>
              <a:gd name="csX17" fmla="*/ 6793777 w 8055862"/>
              <a:gd name="csY17" fmla="*/ 548641 h 548641"/>
              <a:gd name="csX18" fmla="*/ 6041897 w 8055862"/>
              <a:gd name="csY18" fmla="*/ 548641 h 548641"/>
              <a:gd name="csX19" fmla="*/ 5531692 w 8055862"/>
              <a:gd name="csY19" fmla="*/ 548641 h 548641"/>
              <a:gd name="csX20" fmla="*/ 5021487 w 8055862"/>
              <a:gd name="csY20" fmla="*/ 548641 h 548641"/>
              <a:gd name="csX21" fmla="*/ 4430724 w 8055862"/>
              <a:gd name="csY21" fmla="*/ 548641 h 548641"/>
              <a:gd name="csX22" fmla="*/ 3678844 w 8055862"/>
              <a:gd name="csY22" fmla="*/ 548641 h 548641"/>
              <a:gd name="csX23" fmla="*/ 3007522 w 8055862"/>
              <a:gd name="csY23" fmla="*/ 548641 h 548641"/>
              <a:gd name="csX24" fmla="*/ 2175083 w 8055862"/>
              <a:gd name="csY24" fmla="*/ 548641 h 548641"/>
              <a:gd name="csX25" fmla="*/ 1503761 w 8055862"/>
              <a:gd name="csY25" fmla="*/ 548641 h 548641"/>
              <a:gd name="csX26" fmla="*/ 832439 w 8055862"/>
              <a:gd name="csY26" fmla="*/ 548641 h 548641"/>
              <a:gd name="csX27" fmla="*/ 0 w 8055862"/>
              <a:gd name="csY27" fmla="*/ 548641 h 548641"/>
              <a:gd name="csX28" fmla="*/ 0 w 8055862"/>
              <a:gd name="csY28" fmla="*/ 0 h 54864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8055862" h="548641" extrusionOk="0">
                <a:moveTo>
                  <a:pt x="0" y="0"/>
                </a:moveTo>
                <a:cubicBezTo>
                  <a:pt x="284995" y="-9024"/>
                  <a:pt x="450725" y="-24909"/>
                  <a:pt x="590763" y="0"/>
                </a:cubicBezTo>
                <a:cubicBezTo>
                  <a:pt x="730801" y="24909"/>
                  <a:pt x="1012708" y="19955"/>
                  <a:pt x="1342644" y="0"/>
                </a:cubicBezTo>
                <a:cubicBezTo>
                  <a:pt x="1672580" y="-19955"/>
                  <a:pt x="1624760" y="7717"/>
                  <a:pt x="1852848" y="0"/>
                </a:cubicBezTo>
                <a:cubicBezTo>
                  <a:pt x="2080936" y="-7717"/>
                  <a:pt x="2287429" y="40404"/>
                  <a:pt x="2685287" y="0"/>
                </a:cubicBezTo>
                <a:cubicBezTo>
                  <a:pt x="3083145" y="-40404"/>
                  <a:pt x="3006532" y="-18672"/>
                  <a:pt x="3114933" y="0"/>
                </a:cubicBezTo>
                <a:cubicBezTo>
                  <a:pt x="3223334" y="18672"/>
                  <a:pt x="3413260" y="-6895"/>
                  <a:pt x="3544579" y="0"/>
                </a:cubicBezTo>
                <a:cubicBezTo>
                  <a:pt x="3675898" y="6895"/>
                  <a:pt x="3995061" y="-5530"/>
                  <a:pt x="4135342" y="0"/>
                </a:cubicBezTo>
                <a:cubicBezTo>
                  <a:pt x="4275623" y="5530"/>
                  <a:pt x="4424266" y="-15582"/>
                  <a:pt x="4564988" y="0"/>
                </a:cubicBezTo>
                <a:cubicBezTo>
                  <a:pt x="4705710" y="15582"/>
                  <a:pt x="4908253" y="-5025"/>
                  <a:pt x="4994634" y="0"/>
                </a:cubicBezTo>
                <a:cubicBezTo>
                  <a:pt x="5081015" y="5025"/>
                  <a:pt x="5306244" y="4415"/>
                  <a:pt x="5504839" y="0"/>
                </a:cubicBezTo>
                <a:cubicBezTo>
                  <a:pt x="5703434" y="-4415"/>
                  <a:pt x="5785128" y="-21312"/>
                  <a:pt x="5934485" y="0"/>
                </a:cubicBezTo>
                <a:cubicBezTo>
                  <a:pt x="6083842" y="21312"/>
                  <a:pt x="6277513" y="24822"/>
                  <a:pt x="6444690" y="0"/>
                </a:cubicBezTo>
                <a:cubicBezTo>
                  <a:pt x="6611868" y="-24822"/>
                  <a:pt x="6660680" y="-10968"/>
                  <a:pt x="6874336" y="0"/>
                </a:cubicBezTo>
                <a:cubicBezTo>
                  <a:pt x="7087992" y="10968"/>
                  <a:pt x="7727112" y="45175"/>
                  <a:pt x="8055862" y="0"/>
                </a:cubicBezTo>
                <a:cubicBezTo>
                  <a:pt x="8030680" y="110336"/>
                  <a:pt x="8048785" y="302101"/>
                  <a:pt x="8055862" y="548641"/>
                </a:cubicBezTo>
                <a:cubicBezTo>
                  <a:pt x="7935480" y="557516"/>
                  <a:pt x="7676070" y="549449"/>
                  <a:pt x="7465099" y="548641"/>
                </a:cubicBezTo>
                <a:cubicBezTo>
                  <a:pt x="7254128" y="547833"/>
                  <a:pt x="6933571" y="550553"/>
                  <a:pt x="6793777" y="548641"/>
                </a:cubicBezTo>
                <a:cubicBezTo>
                  <a:pt x="6653983" y="546729"/>
                  <a:pt x="6244837" y="570590"/>
                  <a:pt x="6041897" y="548641"/>
                </a:cubicBezTo>
                <a:cubicBezTo>
                  <a:pt x="5838957" y="526692"/>
                  <a:pt x="5705482" y="538752"/>
                  <a:pt x="5531692" y="548641"/>
                </a:cubicBezTo>
                <a:cubicBezTo>
                  <a:pt x="5357902" y="558530"/>
                  <a:pt x="5171437" y="544566"/>
                  <a:pt x="5021487" y="548641"/>
                </a:cubicBezTo>
                <a:cubicBezTo>
                  <a:pt x="4871537" y="552716"/>
                  <a:pt x="4619904" y="536003"/>
                  <a:pt x="4430724" y="548641"/>
                </a:cubicBezTo>
                <a:cubicBezTo>
                  <a:pt x="4241544" y="561279"/>
                  <a:pt x="3997402" y="547895"/>
                  <a:pt x="3678844" y="548641"/>
                </a:cubicBezTo>
                <a:cubicBezTo>
                  <a:pt x="3360286" y="549387"/>
                  <a:pt x="3320449" y="544945"/>
                  <a:pt x="3007522" y="548641"/>
                </a:cubicBezTo>
                <a:cubicBezTo>
                  <a:pt x="2694595" y="552337"/>
                  <a:pt x="2477968" y="584316"/>
                  <a:pt x="2175083" y="548641"/>
                </a:cubicBezTo>
                <a:cubicBezTo>
                  <a:pt x="1872198" y="512966"/>
                  <a:pt x="1754344" y="557803"/>
                  <a:pt x="1503761" y="548641"/>
                </a:cubicBezTo>
                <a:cubicBezTo>
                  <a:pt x="1253178" y="539479"/>
                  <a:pt x="987262" y="515517"/>
                  <a:pt x="832439" y="548641"/>
                </a:cubicBezTo>
                <a:cubicBezTo>
                  <a:pt x="677616" y="581765"/>
                  <a:pt x="290335" y="584753"/>
                  <a:pt x="0" y="548641"/>
                </a:cubicBezTo>
                <a:cubicBezTo>
                  <a:pt x="21599" y="389167"/>
                  <a:pt x="24047" y="153855"/>
                  <a:pt x="0" y="0"/>
                </a:cubicBezTo>
                <a:close/>
              </a:path>
            </a:pathLst>
          </a:custGeom>
          <a:noFill/>
          <a:ln w="28575">
            <a:solidFill>
              <a:srgbClr val="0F9EB0"/>
            </a:solidFill>
            <a:extLst>
              <a:ext uri="{C807C97D-BFC1-408E-A445-0C87EB9F89A2}">
                <ask:lineSketchStyleProps xmlns:ask="http://schemas.microsoft.com/office/drawing/2018/sketchyshapes" sd="357899831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kstvak 6">
            <a:extLst>
              <a:ext uri="{FF2B5EF4-FFF2-40B4-BE49-F238E27FC236}">
                <a16:creationId xmlns:a16="http://schemas.microsoft.com/office/drawing/2014/main" id="{2CC86CF3-27BE-A400-C536-454D025F4ADB}"/>
              </a:ext>
            </a:extLst>
          </p:cNvPr>
          <p:cNvSpPr txBox="1"/>
          <p:nvPr/>
        </p:nvSpPr>
        <p:spPr>
          <a:xfrm>
            <a:off x="2109345" y="5662995"/>
            <a:ext cx="8014586" cy="954107"/>
          </a:xfrm>
          <a:prstGeom prst="rect">
            <a:avLst/>
          </a:prstGeom>
          <a:noFill/>
        </p:spPr>
        <p:txBody>
          <a:bodyPr wrap="square" rtlCol="0">
            <a:spAutoFit/>
          </a:bodyPr>
          <a:lstStyle/>
          <a:p>
            <a:pPr algn="r"/>
            <a:r>
              <a:rPr lang="nl-BE" sz="2000" b="1" dirty="0">
                <a:solidFill>
                  <a:schemeClr val="accent4"/>
                </a:solidFill>
              </a:rPr>
              <a:t>Minimaal één object volgens de bepaalde </a:t>
            </a:r>
            <a:r>
              <a:rPr lang="nl-BE" sz="2000" b="1" dirty="0" err="1">
                <a:solidFill>
                  <a:schemeClr val="accent4"/>
                </a:solidFill>
              </a:rPr>
              <a:t>applicability</a:t>
            </a:r>
            <a:r>
              <a:rPr lang="nl-BE" sz="2000" b="1" dirty="0">
                <a:solidFill>
                  <a:schemeClr val="accent4"/>
                </a:solidFill>
              </a:rPr>
              <a:t> </a:t>
            </a:r>
            <a:r>
              <a:rPr lang="nl-BE" sz="2000" b="1" dirty="0">
                <a:solidFill>
                  <a:schemeClr val="accent2"/>
                </a:solidFill>
              </a:rPr>
              <a:t>moet</a:t>
            </a:r>
            <a:r>
              <a:rPr lang="nl-BE" sz="2000" b="1" dirty="0">
                <a:solidFill>
                  <a:schemeClr val="accent4"/>
                </a:solidFill>
              </a:rPr>
              <a:t> bestaan</a:t>
            </a:r>
          </a:p>
          <a:p>
            <a:pPr algn="r"/>
            <a:r>
              <a:rPr lang="nl-NL" sz="1600" i="1" dirty="0">
                <a:solidFill>
                  <a:schemeClr val="accent4"/>
                </a:solidFill>
              </a:rPr>
              <a:t>Bijvoorbeeld: er moet één referentie-object aanwezig zijn dat het nulpunt definieert.</a:t>
            </a:r>
          </a:p>
          <a:p>
            <a:pPr algn="r"/>
            <a:endParaRPr lang="en-GB" sz="2000" b="1" i="1" dirty="0">
              <a:solidFill>
                <a:schemeClr val="accent4"/>
              </a:solidFill>
            </a:endParaRPr>
          </a:p>
        </p:txBody>
      </p:sp>
      <p:sp>
        <p:nvSpPr>
          <p:cNvPr id="3" name="Tekstvak 2">
            <a:extLst>
              <a:ext uri="{FF2B5EF4-FFF2-40B4-BE49-F238E27FC236}">
                <a16:creationId xmlns:a16="http://schemas.microsoft.com/office/drawing/2014/main" id="{80648EE6-B2C3-039E-95F3-40C10364FE91}"/>
              </a:ext>
            </a:extLst>
          </p:cNvPr>
          <p:cNvSpPr txBox="1"/>
          <p:nvPr/>
        </p:nvSpPr>
        <p:spPr>
          <a:xfrm>
            <a:off x="4069207" y="5443920"/>
            <a:ext cx="6096000" cy="276999"/>
          </a:xfrm>
          <a:prstGeom prst="rect">
            <a:avLst/>
          </a:prstGeom>
          <a:noFill/>
        </p:spPr>
        <p:txBody>
          <a:bodyPr wrap="square">
            <a:spAutoFit/>
          </a:bodyPr>
          <a:lstStyle/>
          <a:p>
            <a:pPr algn="r"/>
            <a:r>
              <a:rPr lang="en-US" sz="1200" dirty="0"/>
              <a:t>© </a:t>
            </a:r>
            <a:r>
              <a:rPr lang="en-US" sz="1200" dirty="0" err="1"/>
              <a:t>buildingSMART</a:t>
            </a:r>
            <a:r>
              <a:rPr lang="en-US" sz="1200" dirty="0"/>
              <a:t> International – IDS User Manual (GitHub), CC BY-ND 4.0.</a:t>
            </a:r>
            <a:endParaRPr lang="nl-BE" sz="1200" dirty="0"/>
          </a:p>
        </p:txBody>
      </p:sp>
    </p:spTree>
    <p:extLst>
      <p:ext uri="{BB962C8B-B14F-4D97-AF65-F5344CB8AC3E}">
        <p14:creationId xmlns:p14="http://schemas.microsoft.com/office/powerpoint/2010/main" val="398291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extLst>
    <p:ext uri="{6950BFC3-D8DA-4A85-94F7-54DA5524770B}">
      <p188:commentRel xmlns:p188="http://schemas.microsoft.com/office/powerpoint/2018/8/main" r:id="rId3"/>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A230B-62EC-A573-0B20-E363A448EC4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872A0FC-B6B7-F11E-FBD9-EC3808354FAA}"/>
              </a:ext>
            </a:extLst>
          </p:cNvPr>
          <p:cNvSpPr>
            <a:spLocks noGrp="1"/>
          </p:cNvSpPr>
          <p:nvPr>
            <p:ph type="title"/>
          </p:nvPr>
        </p:nvSpPr>
        <p:spPr/>
        <p:txBody>
          <a:bodyPr>
            <a:normAutofit/>
          </a:bodyPr>
          <a:lstStyle/>
          <a:p>
            <a:r>
              <a:rPr lang="nl-BE" dirty="0"/>
              <a:t>IDS </a:t>
            </a:r>
            <a:r>
              <a:rPr lang="nl-BE" dirty="0" err="1"/>
              <a:t>Structure</a:t>
            </a:r>
            <a:r>
              <a:rPr lang="nl-BE" dirty="0"/>
              <a:t> | </a:t>
            </a:r>
            <a:r>
              <a:rPr lang="nl-BE" dirty="0" err="1"/>
              <a:t>Cardinality</a:t>
            </a:r>
            <a:endParaRPr lang="nl-BE" dirty="0"/>
          </a:p>
        </p:txBody>
      </p:sp>
      <p:pic>
        <p:nvPicPr>
          <p:cNvPr id="4" name="Tijdelijke aanduiding voor inhoud 3">
            <a:extLst>
              <a:ext uri="{FF2B5EF4-FFF2-40B4-BE49-F238E27FC236}">
                <a16:creationId xmlns:a16="http://schemas.microsoft.com/office/drawing/2014/main" id="{91E373A0-BF33-4319-4A65-D517BCB12144}"/>
              </a:ext>
            </a:extLst>
          </p:cNvPr>
          <p:cNvPicPr>
            <a:picLocks noGrp="1" noChangeAspect="1"/>
          </p:cNvPicPr>
          <p:nvPr>
            <p:ph idx="1"/>
          </p:nvPr>
        </p:nvPicPr>
        <p:blipFill>
          <a:blip r:embed="rId2"/>
          <a:stretch>
            <a:fillRect/>
          </a:stretch>
        </p:blipFill>
        <p:spPr>
          <a:xfrm>
            <a:off x="2068069" y="2446483"/>
            <a:ext cx="8035224" cy="3054361"/>
          </a:xfrm>
          <a:prstGeom prst="rect">
            <a:avLst/>
          </a:prstGeom>
        </p:spPr>
      </p:pic>
      <p:sp>
        <p:nvSpPr>
          <p:cNvPr id="5" name="Tekstvak 4">
            <a:extLst>
              <a:ext uri="{FF2B5EF4-FFF2-40B4-BE49-F238E27FC236}">
                <a16:creationId xmlns:a16="http://schemas.microsoft.com/office/drawing/2014/main" id="{E4029647-34EC-C8D6-2F2F-906FB88B84F7}"/>
              </a:ext>
            </a:extLst>
          </p:cNvPr>
          <p:cNvSpPr txBox="1"/>
          <p:nvPr/>
        </p:nvSpPr>
        <p:spPr>
          <a:xfrm>
            <a:off x="7997754" y="2524573"/>
            <a:ext cx="1754006" cy="461665"/>
          </a:xfrm>
          <a:prstGeom prst="rect">
            <a:avLst/>
          </a:prstGeom>
          <a:noFill/>
        </p:spPr>
        <p:txBody>
          <a:bodyPr wrap="square" rtlCol="0">
            <a:spAutoFit/>
          </a:bodyPr>
          <a:lstStyle/>
          <a:p>
            <a:pPr algn="ctr"/>
            <a:r>
              <a:rPr lang="en-GB" sz="2400" b="1" dirty="0">
                <a:solidFill>
                  <a:schemeClr val="accent4"/>
                </a:solidFill>
                <a:latin typeface="Ink Free" panose="03080402000500000000" pitchFamily="66" charset="0"/>
                <a:cs typeface="Dreaming Outloud Script Pro" panose="020F0502020204030204" pitchFamily="66" charset="0"/>
              </a:rPr>
              <a:t>Applicability</a:t>
            </a:r>
          </a:p>
        </p:txBody>
      </p:sp>
      <p:sp>
        <p:nvSpPr>
          <p:cNvPr id="6" name="Rechthoek 5">
            <a:extLst>
              <a:ext uri="{FF2B5EF4-FFF2-40B4-BE49-F238E27FC236}">
                <a16:creationId xmlns:a16="http://schemas.microsoft.com/office/drawing/2014/main" id="{774FAA5B-7EBD-EA05-84AF-C7CE87533A7D}"/>
              </a:ext>
            </a:extLst>
          </p:cNvPr>
          <p:cNvSpPr/>
          <p:nvPr/>
        </p:nvSpPr>
        <p:spPr>
          <a:xfrm>
            <a:off x="2047431" y="4434846"/>
            <a:ext cx="8055862" cy="548641"/>
          </a:xfrm>
          <a:custGeom>
            <a:avLst/>
            <a:gdLst>
              <a:gd name="csX0" fmla="*/ 0 w 8055862"/>
              <a:gd name="csY0" fmla="*/ 0 h 548641"/>
              <a:gd name="csX1" fmla="*/ 590763 w 8055862"/>
              <a:gd name="csY1" fmla="*/ 0 h 548641"/>
              <a:gd name="csX2" fmla="*/ 1342644 w 8055862"/>
              <a:gd name="csY2" fmla="*/ 0 h 548641"/>
              <a:gd name="csX3" fmla="*/ 1852848 w 8055862"/>
              <a:gd name="csY3" fmla="*/ 0 h 548641"/>
              <a:gd name="csX4" fmla="*/ 2685287 w 8055862"/>
              <a:gd name="csY4" fmla="*/ 0 h 548641"/>
              <a:gd name="csX5" fmla="*/ 3114933 w 8055862"/>
              <a:gd name="csY5" fmla="*/ 0 h 548641"/>
              <a:gd name="csX6" fmla="*/ 3544579 w 8055862"/>
              <a:gd name="csY6" fmla="*/ 0 h 548641"/>
              <a:gd name="csX7" fmla="*/ 4135342 w 8055862"/>
              <a:gd name="csY7" fmla="*/ 0 h 548641"/>
              <a:gd name="csX8" fmla="*/ 4564988 w 8055862"/>
              <a:gd name="csY8" fmla="*/ 0 h 548641"/>
              <a:gd name="csX9" fmla="*/ 4994634 w 8055862"/>
              <a:gd name="csY9" fmla="*/ 0 h 548641"/>
              <a:gd name="csX10" fmla="*/ 5504839 w 8055862"/>
              <a:gd name="csY10" fmla="*/ 0 h 548641"/>
              <a:gd name="csX11" fmla="*/ 5934485 w 8055862"/>
              <a:gd name="csY11" fmla="*/ 0 h 548641"/>
              <a:gd name="csX12" fmla="*/ 6444690 w 8055862"/>
              <a:gd name="csY12" fmla="*/ 0 h 548641"/>
              <a:gd name="csX13" fmla="*/ 6874336 w 8055862"/>
              <a:gd name="csY13" fmla="*/ 0 h 548641"/>
              <a:gd name="csX14" fmla="*/ 8055862 w 8055862"/>
              <a:gd name="csY14" fmla="*/ 0 h 548641"/>
              <a:gd name="csX15" fmla="*/ 8055862 w 8055862"/>
              <a:gd name="csY15" fmla="*/ 548641 h 548641"/>
              <a:gd name="csX16" fmla="*/ 7465099 w 8055862"/>
              <a:gd name="csY16" fmla="*/ 548641 h 548641"/>
              <a:gd name="csX17" fmla="*/ 6793777 w 8055862"/>
              <a:gd name="csY17" fmla="*/ 548641 h 548641"/>
              <a:gd name="csX18" fmla="*/ 6041897 w 8055862"/>
              <a:gd name="csY18" fmla="*/ 548641 h 548641"/>
              <a:gd name="csX19" fmla="*/ 5531692 w 8055862"/>
              <a:gd name="csY19" fmla="*/ 548641 h 548641"/>
              <a:gd name="csX20" fmla="*/ 5021487 w 8055862"/>
              <a:gd name="csY20" fmla="*/ 548641 h 548641"/>
              <a:gd name="csX21" fmla="*/ 4430724 w 8055862"/>
              <a:gd name="csY21" fmla="*/ 548641 h 548641"/>
              <a:gd name="csX22" fmla="*/ 3678844 w 8055862"/>
              <a:gd name="csY22" fmla="*/ 548641 h 548641"/>
              <a:gd name="csX23" fmla="*/ 3007522 w 8055862"/>
              <a:gd name="csY23" fmla="*/ 548641 h 548641"/>
              <a:gd name="csX24" fmla="*/ 2175083 w 8055862"/>
              <a:gd name="csY24" fmla="*/ 548641 h 548641"/>
              <a:gd name="csX25" fmla="*/ 1503761 w 8055862"/>
              <a:gd name="csY25" fmla="*/ 548641 h 548641"/>
              <a:gd name="csX26" fmla="*/ 832439 w 8055862"/>
              <a:gd name="csY26" fmla="*/ 548641 h 548641"/>
              <a:gd name="csX27" fmla="*/ 0 w 8055862"/>
              <a:gd name="csY27" fmla="*/ 548641 h 548641"/>
              <a:gd name="csX28" fmla="*/ 0 w 8055862"/>
              <a:gd name="csY28" fmla="*/ 0 h 54864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8055862" h="548641" extrusionOk="0">
                <a:moveTo>
                  <a:pt x="0" y="0"/>
                </a:moveTo>
                <a:cubicBezTo>
                  <a:pt x="284995" y="-9024"/>
                  <a:pt x="450725" y="-24909"/>
                  <a:pt x="590763" y="0"/>
                </a:cubicBezTo>
                <a:cubicBezTo>
                  <a:pt x="730801" y="24909"/>
                  <a:pt x="1012708" y="19955"/>
                  <a:pt x="1342644" y="0"/>
                </a:cubicBezTo>
                <a:cubicBezTo>
                  <a:pt x="1672580" y="-19955"/>
                  <a:pt x="1624760" y="7717"/>
                  <a:pt x="1852848" y="0"/>
                </a:cubicBezTo>
                <a:cubicBezTo>
                  <a:pt x="2080936" y="-7717"/>
                  <a:pt x="2287429" y="40404"/>
                  <a:pt x="2685287" y="0"/>
                </a:cubicBezTo>
                <a:cubicBezTo>
                  <a:pt x="3083145" y="-40404"/>
                  <a:pt x="3006532" y="-18672"/>
                  <a:pt x="3114933" y="0"/>
                </a:cubicBezTo>
                <a:cubicBezTo>
                  <a:pt x="3223334" y="18672"/>
                  <a:pt x="3413260" y="-6895"/>
                  <a:pt x="3544579" y="0"/>
                </a:cubicBezTo>
                <a:cubicBezTo>
                  <a:pt x="3675898" y="6895"/>
                  <a:pt x="3995061" y="-5530"/>
                  <a:pt x="4135342" y="0"/>
                </a:cubicBezTo>
                <a:cubicBezTo>
                  <a:pt x="4275623" y="5530"/>
                  <a:pt x="4424266" y="-15582"/>
                  <a:pt x="4564988" y="0"/>
                </a:cubicBezTo>
                <a:cubicBezTo>
                  <a:pt x="4705710" y="15582"/>
                  <a:pt x="4908253" y="-5025"/>
                  <a:pt x="4994634" y="0"/>
                </a:cubicBezTo>
                <a:cubicBezTo>
                  <a:pt x="5081015" y="5025"/>
                  <a:pt x="5306244" y="4415"/>
                  <a:pt x="5504839" y="0"/>
                </a:cubicBezTo>
                <a:cubicBezTo>
                  <a:pt x="5703434" y="-4415"/>
                  <a:pt x="5785128" y="-21312"/>
                  <a:pt x="5934485" y="0"/>
                </a:cubicBezTo>
                <a:cubicBezTo>
                  <a:pt x="6083842" y="21312"/>
                  <a:pt x="6277513" y="24822"/>
                  <a:pt x="6444690" y="0"/>
                </a:cubicBezTo>
                <a:cubicBezTo>
                  <a:pt x="6611868" y="-24822"/>
                  <a:pt x="6660680" y="-10968"/>
                  <a:pt x="6874336" y="0"/>
                </a:cubicBezTo>
                <a:cubicBezTo>
                  <a:pt x="7087992" y="10968"/>
                  <a:pt x="7727112" y="45175"/>
                  <a:pt x="8055862" y="0"/>
                </a:cubicBezTo>
                <a:cubicBezTo>
                  <a:pt x="8030680" y="110336"/>
                  <a:pt x="8048785" y="302101"/>
                  <a:pt x="8055862" y="548641"/>
                </a:cubicBezTo>
                <a:cubicBezTo>
                  <a:pt x="7935480" y="557516"/>
                  <a:pt x="7676070" y="549449"/>
                  <a:pt x="7465099" y="548641"/>
                </a:cubicBezTo>
                <a:cubicBezTo>
                  <a:pt x="7254128" y="547833"/>
                  <a:pt x="6933571" y="550553"/>
                  <a:pt x="6793777" y="548641"/>
                </a:cubicBezTo>
                <a:cubicBezTo>
                  <a:pt x="6653983" y="546729"/>
                  <a:pt x="6244837" y="570590"/>
                  <a:pt x="6041897" y="548641"/>
                </a:cubicBezTo>
                <a:cubicBezTo>
                  <a:pt x="5838957" y="526692"/>
                  <a:pt x="5705482" y="538752"/>
                  <a:pt x="5531692" y="548641"/>
                </a:cubicBezTo>
                <a:cubicBezTo>
                  <a:pt x="5357902" y="558530"/>
                  <a:pt x="5171437" y="544566"/>
                  <a:pt x="5021487" y="548641"/>
                </a:cubicBezTo>
                <a:cubicBezTo>
                  <a:pt x="4871537" y="552716"/>
                  <a:pt x="4619904" y="536003"/>
                  <a:pt x="4430724" y="548641"/>
                </a:cubicBezTo>
                <a:cubicBezTo>
                  <a:pt x="4241544" y="561279"/>
                  <a:pt x="3997402" y="547895"/>
                  <a:pt x="3678844" y="548641"/>
                </a:cubicBezTo>
                <a:cubicBezTo>
                  <a:pt x="3360286" y="549387"/>
                  <a:pt x="3320449" y="544945"/>
                  <a:pt x="3007522" y="548641"/>
                </a:cubicBezTo>
                <a:cubicBezTo>
                  <a:pt x="2694595" y="552337"/>
                  <a:pt x="2477968" y="584316"/>
                  <a:pt x="2175083" y="548641"/>
                </a:cubicBezTo>
                <a:cubicBezTo>
                  <a:pt x="1872198" y="512966"/>
                  <a:pt x="1754344" y="557803"/>
                  <a:pt x="1503761" y="548641"/>
                </a:cubicBezTo>
                <a:cubicBezTo>
                  <a:pt x="1253178" y="539479"/>
                  <a:pt x="987262" y="515517"/>
                  <a:pt x="832439" y="548641"/>
                </a:cubicBezTo>
                <a:cubicBezTo>
                  <a:pt x="677616" y="581765"/>
                  <a:pt x="290335" y="584753"/>
                  <a:pt x="0" y="548641"/>
                </a:cubicBezTo>
                <a:cubicBezTo>
                  <a:pt x="21599" y="389167"/>
                  <a:pt x="24047" y="153855"/>
                  <a:pt x="0" y="0"/>
                </a:cubicBezTo>
                <a:close/>
              </a:path>
            </a:pathLst>
          </a:custGeom>
          <a:noFill/>
          <a:ln w="28575">
            <a:solidFill>
              <a:srgbClr val="0F9EB0"/>
            </a:solidFill>
            <a:extLst>
              <a:ext uri="{C807C97D-BFC1-408E-A445-0C87EB9F89A2}">
                <ask:lineSketchStyleProps xmlns:ask="http://schemas.microsoft.com/office/drawing/2018/sketchyshapes" sd="357899831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kstvak 7">
            <a:extLst>
              <a:ext uri="{FF2B5EF4-FFF2-40B4-BE49-F238E27FC236}">
                <a16:creationId xmlns:a16="http://schemas.microsoft.com/office/drawing/2014/main" id="{8C8DDD76-181A-9E09-2A17-F09B300A0878}"/>
              </a:ext>
            </a:extLst>
          </p:cNvPr>
          <p:cNvSpPr txBox="1"/>
          <p:nvPr/>
        </p:nvSpPr>
        <p:spPr>
          <a:xfrm>
            <a:off x="2109345" y="5662995"/>
            <a:ext cx="8014586" cy="1200329"/>
          </a:xfrm>
          <a:prstGeom prst="rect">
            <a:avLst/>
          </a:prstGeom>
          <a:noFill/>
        </p:spPr>
        <p:txBody>
          <a:bodyPr wrap="square" rtlCol="0">
            <a:spAutoFit/>
          </a:bodyPr>
          <a:lstStyle/>
          <a:p>
            <a:pPr algn="r"/>
            <a:r>
              <a:rPr lang="nl-BE" sz="2000" b="1" dirty="0">
                <a:solidFill>
                  <a:schemeClr val="accent4"/>
                </a:solidFill>
              </a:rPr>
              <a:t>Een object volgens de bepaalde </a:t>
            </a:r>
            <a:r>
              <a:rPr lang="nl-BE" sz="2000" b="1" dirty="0" err="1">
                <a:solidFill>
                  <a:schemeClr val="accent4"/>
                </a:solidFill>
              </a:rPr>
              <a:t>applicability</a:t>
            </a:r>
            <a:r>
              <a:rPr lang="nl-BE" sz="2000" b="1" dirty="0">
                <a:solidFill>
                  <a:schemeClr val="accent4"/>
                </a:solidFill>
              </a:rPr>
              <a:t> </a:t>
            </a:r>
            <a:r>
              <a:rPr lang="nl-BE" sz="2000" b="1" dirty="0">
                <a:solidFill>
                  <a:schemeClr val="accent2"/>
                </a:solidFill>
              </a:rPr>
              <a:t>mag</a:t>
            </a:r>
            <a:r>
              <a:rPr lang="nl-BE" sz="2000" b="1" dirty="0">
                <a:solidFill>
                  <a:schemeClr val="accent4"/>
                </a:solidFill>
              </a:rPr>
              <a:t> bestaan</a:t>
            </a:r>
          </a:p>
          <a:p>
            <a:pPr algn="r"/>
            <a:r>
              <a:rPr lang="nl-NL" sz="1600" i="1" dirty="0">
                <a:solidFill>
                  <a:schemeClr val="accent4"/>
                </a:solidFill>
              </a:rPr>
              <a:t>Bijvoorbeeld: </a:t>
            </a:r>
            <a:r>
              <a:rPr lang="nl-NL" sz="1600" i="1" dirty="0" err="1">
                <a:solidFill>
                  <a:schemeClr val="accent4"/>
                </a:solidFill>
              </a:rPr>
              <a:t>IfcGrid</a:t>
            </a:r>
            <a:r>
              <a:rPr lang="nl-NL" sz="1600" i="1" dirty="0">
                <a:solidFill>
                  <a:schemeClr val="accent4"/>
                </a:solidFill>
              </a:rPr>
              <a:t> mag aanwezig zijn in het model, maar is niet verplicht.</a:t>
            </a:r>
          </a:p>
          <a:p>
            <a:pPr algn="r"/>
            <a:endParaRPr lang="nl-NL" sz="1600" i="1" dirty="0">
              <a:solidFill>
                <a:schemeClr val="accent4"/>
              </a:solidFill>
            </a:endParaRPr>
          </a:p>
          <a:p>
            <a:pPr algn="r"/>
            <a:endParaRPr lang="en-GB" sz="2000" b="1" i="1" dirty="0">
              <a:solidFill>
                <a:schemeClr val="accent4"/>
              </a:solidFill>
            </a:endParaRPr>
          </a:p>
        </p:txBody>
      </p:sp>
      <p:sp>
        <p:nvSpPr>
          <p:cNvPr id="7" name="Tekstvak 6">
            <a:extLst>
              <a:ext uri="{FF2B5EF4-FFF2-40B4-BE49-F238E27FC236}">
                <a16:creationId xmlns:a16="http://schemas.microsoft.com/office/drawing/2014/main" id="{B771E380-2DFC-B8C3-F0E0-A9EC8BFD528C}"/>
              </a:ext>
            </a:extLst>
          </p:cNvPr>
          <p:cNvSpPr txBox="1"/>
          <p:nvPr/>
        </p:nvSpPr>
        <p:spPr>
          <a:xfrm>
            <a:off x="4069207" y="5443920"/>
            <a:ext cx="6096000" cy="276999"/>
          </a:xfrm>
          <a:prstGeom prst="rect">
            <a:avLst/>
          </a:prstGeom>
          <a:noFill/>
        </p:spPr>
        <p:txBody>
          <a:bodyPr wrap="square">
            <a:spAutoFit/>
          </a:bodyPr>
          <a:lstStyle/>
          <a:p>
            <a:pPr algn="r"/>
            <a:r>
              <a:rPr lang="en-US" sz="1200" dirty="0"/>
              <a:t>© </a:t>
            </a:r>
            <a:r>
              <a:rPr lang="en-US" sz="1200" dirty="0" err="1"/>
              <a:t>buildingSMART</a:t>
            </a:r>
            <a:r>
              <a:rPr lang="en-US" sz="1200" dirty="0"/>
              <a:t> International – IDS User Manual (GitHub), CC BY-ND 4.0.</a:t>
            </a:r>
            <a:endParaRPr lang="nl-BE" sz="1200" dirty="0"/>
          </a:p>
        </p:txBody>
      </p:sp>
    </p:spTree>
    <p:extLst>
      <p:ext uri="{BB962C8B-B14F-4D97-AF65-F5344CB8AC3E}">
        <p14:creationId xmlns:p14="http://schemas.microsoft.com/office/powerpoint/2010/main" val="35394286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5607D-0BF6-02D3-82C2-3707EE71DBA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0E8D74E-D858-2126-4F09-F6730FBCED92}"/>
              </a:ext>
            </a:extLst>
          </p:cNvPr>
          <p:cNvSpPr>
            <a:spLocks noGrp="1"/>
          </p:cNvSpPr>
          <p:nvPr>
            <p:ph type="title"/>
          </p:nvPr>
        </p:nvSpPr>
        <p:spPr/>
        <p:txBody>
          <a:bodyPr>
            <a:normAutofit/>
          </a:bodyPr>
          <a:lstStyle/>
          <a:p>
            <a:r>
              <a:rPr lang="nl-BE" dirty="0"/>
              <a:t>IDS </a:t>
            </a:r>
            <a:r>
              <a:rPr lang="nl-BE" dirty="0" err="1"/>
              <a:t>Structure</a:t>
            </a:r>
            <a:r>
              <a:rPr lang="nl-BE" dirty="0"/>
              <a:t> | </a:t>
            </a:r>
            <a:r>
              <a:rPr lang="nl-BE" dirty="0" err="1"/>
              <a:t>Cardinality</a:t>
            </a:r>
            <a:endParaRPr lang="nl-BE" dirty="0"/>
          </a:p>
        </p:txBody>
      </p:sp>
      <p:pic>
        <p:nvPicPr>
          <p:cNvPr id="4" name="Tijdelijke aanduiding voor inhoud 3">
            <a:extLst>
              <a:ext uri="{FF2B5EF4-FFF2-40B4-BE49-F238E27FC236}">
                <a16:creationId xmlns:a16="http://schemas.microsoft.com/office/drawing/2014/main" id="{43885203-9F11-8679-927B-7AFFCC42800A}"/>
              </a:ext>
            </a:extLst>
          </p:cNvPr>
          <p:cNvPicPr>
            <a:picLocks noGrp="1" noChangeAspect="1"/>
          </p:cNvPicPr>
          <p:nvPr>
            <p:ph idx="1"/>
          </p:nvPr>
        </p:nvPicPr>
        <p:blipFill>
          <a:blip r:embed="rId2"/>
          <a:stretch>
            <a:fillRect/>
          </a:stretch>
        </p:blipFill>
        <p:spPr>
          <a:xfrm>
            <a:off x="2068069" y="2446483"/>
            <a:ext cx="8035224" cy="3054361"/>
          </a:xfrm>
          <a:prstGeom prst="rect">
            <a:avLst/>
          </a:prstGeom>
        </p:spPr>
      </p:pic>
      <p:sp>
        <p:nvSpPr>
          <p:cNvPr id="5" name="Tekstvak 4">
            <a:extLst>
              <a:ext uri="{FF2B5EF4-FFF2-40B4-BE49-F238E27FC236}">
                <a16:creationId xmlns:a16="http://schemas.microsoft.com/office/drawing/2014/main" id="{5F12A86A-C475-4BA8-616D-F6CD92463852}"/>
              </a:ext>
            </a:extLst>
          </p:cNvPr>
          <p:cNvSpPr txBox="1"/>
          <p:nvPr/>
        </p:nvSpPr>
        <p:spPr>
          <a:xfrm>
            <a:off x="7997754" y="2524573"/>
            <a:ext cx="1754006" cy="461665"/>
          </a:xfrm>
          <a:prstGeom prst="rect">
            <a:avLst/>
          </a:prstGeom>
          <a:noFill/>
        </p:spPr>
        <p:txBody>
          <a:bodyPr wrap="square" rtlCol="0">
            <a:spAutoFit/>
          </a:bodyPr>
          <a:lstStyle/>
          <a:p>
            <a:pPr algn="ctr"/>
            <a:r>
              <a:rPr lang="en-GB" sz="2400" b="1" dirty="0">
                <a:solidFill>
                  <a:schemeClr val="accent4"/>
                </a:solidFill>
                <a:latin typeface="Ink Free" panose="03080402000500000000" pitchFamily="66" charset="0"/>
                <a:cs typeface="Dreaming Outloud Script Pro" panose="020F0502020204030204" pitchFamily="66" charset="0"/>
              </a:rPr>
              <a:t>Applicability</a:t>
            </a:r>
          </a:p>
        </p:txBody>
      </p:sp>
      <p:sp>
        <p:nvSpPr>
          <p:cNvPr id="6" name="Rechthoek 5">
            <a:extLst>
              <a:ext uri="{FF2B5EF4-FFF2-40B4-BE49-F238E27FC236}">
                <a16:creationId xmlns:a16="http://schemas.microsoft.com/office/drawing/2014/main" id="{D921A792-D95D-50B6-C372-231C4505A46C}"/>
              </a:ext>
            </a:extLst>
          </p:cNvPr>
          <p:cNvSpPr/>
          <p:nvPr/>
        </p:nvSpPr>
        <p:spPr>
          <a:xfrm>
            <a:off x="2047431" y="4918708"/>
            <a:ext cx="8055862" cy="548641"/>
          </a:xfrm>
          <a:custGeom>
            <a:avLst/>
            <a:gdLst>
              <a:gd name="csX0" fmla="*/ 0 w 8055862"/>
              <a:gd name="csY0" fmla="*/ 0 h 548641"/>
              <a:gd name="csX1" fmla="*/ 590763 w 8055862"/>
              <a:gd name="csY1" fmla="*/ 0 h 548641"/>
              <a:gd name="csX2" fmla="*/ 1342644 w 8055862"/>
              <a:gd name="csY2" fmla="*/ 0 h 548641"/>
              <a:gd name="csX3" fmla="*/ 1852848 w 8055862"/>
              <a:gd name="csY3" fmla="*/ 0 h 548641"/>
              <a:gd name="csX4" fmla="*/ 2685287 w 8055862"/>
              <a:gd name="csY4" fmla="*/ 0 h 548641"/>
              <a:gd name="csX5" fmla="*/ 3114933 w 8055862"/>
              <a:gd name="csY5" fmla="*/ 0 h 548641"/>
              <a:gd name="csX6" fmla="*/ 3544579 w 8055862"/>
              <a:gd name="csY6" fmla="*/ 0 h 548641"/>
              <a:gd name="csX7" fmla="*/ 4135342 w 8055862"/>
              <a:gd name="csY7" fmla="*/ 0 h 548641"/>
              <a:gd name="csX8" fmla="*/ 4564988 w 8055862"/>
              <a:gd name="csY8" fmla="*/ 0 h 548641"/>
              <a:gd name="csX9" fmla="*/ 4994634 w 8055862"/>
              <a:gd name="csY9" fmla="*/ 0 h 548641"/>
              <a:gd name="csX10" fmla="*/ 5504839 w 8055862"/>
              <a:gd name="csY10" fmla="*/ 0 h 548641"/>
              <a:gd name="csX11" fmla="*/ 5934485 w 8055862"/>
              <a:gd name="csY11" fmla="*/ 0 h 548641"/>
              <a:gd name="csX12" fmla="*/ 6444690 w 8055862"/>
              <a:gd name="csY12" fmla="*/ 0 h 548641"/>
              <a:gd name="csX13" fmla="*/ 6874336 w 8055862"/>
              <a:gd name="csY13" fmla="*/ 0 h 548641"/>
              <a:gd name="csX14" fmla="*/ 8055862 w 8055862"/>
              <a:gd name="csY14" fmla="*/ 0 h 548641"/>
              <a:gd name="csX15" fmla="*/ 8055862 w 8055862"/>
              <a:gd name="csY15" fmla="*/ 548641 h 548641"/>
              <a:gd name="csX16" fmla="*/ 7465099 w 8055862"/>
              <a:gd name="csY16" fmla="*/ 548641 h 548641"/>
              <a:gd name="csX17" fmla="*/ 6793777 w 8055862"/>
              <a:gd name="csY17" fmla="*/ 548641 h 548641"/>
              <a:gd name="csX18" fmla="*/ 6041897 w 8055862"/>
              <a:gd name="csY18" fmla="*/ 548641 h 548641"/>
              <a:gd name="csX19" fmla="*/ 5531692 w 8055862"/>
              <a:gd name="csY19" fmla="*/ 548641 h 548641"/>
              <a:gd name="csX20" fmla="*/ 5021487 w 8055862"/>
              <a:gd name="csY20" fmla="*/ 548641 h 548641"/>
              <a:gd name="csX21" fmla="*/ 4430724 w 8055862"/>
              <a:gd name="csY21" fmla="*/ 548641 h 548641"/>
              <a:gd name="csX22" fmla="*/ 3678844 w 8055862"/>
              <a:gd name="csY22" fmla="*/ 548641 h 548641"/>
              <a:gd name="csX23" fmla="*/ 3007522 w 8055862"/>
              <a:gd name="csY23" fmla="*/ 548641 h 548641"/>
              <a:gd name="csX24" fmla="*/ 2175083 w 8055862"/>
              <a:gd name="csY24" fmla="*/ 548641 h 548641"/>
              <a:gd name="csX25" fmla="*/ 1503761 w 8055862"/>
              <a:gd name="csY25" fmla="*/ 548641 h 548641"/>
              <a:gd name="csX26" fmla="*/ 832439 w 8055862"/>
              <a:gd name="csY26" fmla="*/ 548641 h 548641"/>
              <a:gd name="csX27" fmla="*/ 0 w 8055862"/>
              <a:gd name="csY27" fmla="*/ 548641 h 548641"/>
              <a:gd name="csX28" fmla="*/ 0 w 8055862"/>
              <a:gd name="csY28" fmla="*/ 0 h 54864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8055862" h="548641" extrusionOk="0">
                <a:moveTo>
                  <a:pt x="0" y="0"/>
                </a:moveTo>
                <a:cubicBezTo>
                  <a:pt x="284995" y="-9024"/>
                  <a:pt x="450725" y="-24909"/>
                  <a:pt x="590763" y="0"/>
                </a:cubicBezTo>
                <a:cubicBezTo>
                  <a:pt x="730801" y="24909"/>
                  <a:pt x="1012708" y="19955"/>
                  <a:pt x="1342644" y="0"/>
                </a:cubicBezTo>
                <a:cubicBezTo>
                  <a:pt x="1672580" y="-19955"/>
                  <a:pt x="1624760" y="7717"/>
                  <a:pt x="1852848" y="0"/>
                </a:cubicBezTo>
                <a:cubicBezTo>
                  <a:pt x="2080936" y="-7717"/>
                  <a:pt x="2287429" y="40404"/>
                  <a:pt x="2685287" y="0"/>
                </a:cubicBezTo>
                <a:cubicBezTo>
                  <a:pt x="3083145" y="-40404"/>
                  <a:pt x="3006532" y="-18672"/>
                  <a:pt x="3114933" y="0"/>
                </a:cubicBezTo>
                <a:cubicBezTo>
                  <a:pt x="3223334" y="18672"/>
                  <a:pt x="3413260" y="-6895"/>
                  <a:pt x="3544579" y="0"/>
                </a:cubicBezTo>
                <a:cubicBezTo>
                  <a:pt x="3675898" y="6895"/>
                  <a:pt x="3995061" y="-5530"/>
                  <a:pt x="4135342" y="0"/>
                </a:cubicBezTo>
                <a:cubicBezTo>
                  <a:pt x="4275623" y="5530"/>
                  <a:pt x="4424266" y="-15582"/>
                  <a:pt x="4564988" y="0"/>
                </a:cubicBezTo>
                <a:cubicBezTo>
                  <a:pt x="4705710" y="15582"/>
                  <a:pt x="4908253" y="-5025"/>
                  <a:pt x="4994634" y="0"/>
                </a:cubicBezTo>
                <a:cubicBezTo>
                  <a:pt x="5081015" y="5025"/>
                  <a:pt x="5306244" y="4415"/>
                  <a:pt x="5504839" y="0"/>
                </a:cubicBezTo>
                <a:cubicBezTo>
                  <a:pt x="5703434" y="-4415"/>
                  <a:pt x="5785128" y="-21312"/>
                  <a:pt x="5934485" y="0"/>
                </a:cubicBezTo>
                <a:cubicBezTo>
                  <a:pt x="6083842" y="21312"/>
                  <a:pt x="6277513" y="24822"/>
                  <a:pt x="6444690" y="0"/>
                </a:cubicBezTo>
                <a:cubicBezTo>
                  <a:pt x="6611868" y="-24822"/>
                  <a:pt x="6660680" y="-10968"/>
                  <a:pt x="6874336" y="0"/>
                </a:cubicBezTo>
                <a:cubicBezTo>
                  <a:pt x="7087992" y="10968"/>
                  <a:pt x="7727112" y="45175"/>
                  <a:pt x="8055862" y="0"/>
                </a:cubicBezTo>
                <a:cubicBezTo>
                  <a:pt x="8030680" y="110336"/>
                  <a:pt x="8048785" y="302101"/>
                  <a:pt x="8055862" y="548641"/>
                </a:cubicBezTo>
                <a:cubicBezTo>
                  <a:pt x="7935480" y="557516"/>
                  <a:pt x="7676070" y="549449"/>
                  <a:pt x="7465099" y="548641"/>
                </a:cubicBezTo>
                <a:cubicBezTo>
                  <a:pt x="7254128" y="547833"/>
                  <a:pt x="6933571" y="550553"/>
                  <a:pt x="6793777" y="548641"/>
                </a:cubicBezTo>
                <a:cubicBezTo>
                  <a:pt x="6653983" y="546729"/>
                  <a:pt x="6244837" y="570590"/>
                  <a:pt x="6041897" y="548641"/>
                </a:cubicBezTo>
                <a:cubicBezTo>
                  <a:pt x="5838957" y="526692"/>
                  <a:pt x="5705482" y="538752"/>
                  <a:pt x="5531692" y="548641"/>
                </a:cubicBezTo>
                <a:cubicBezTo>
                  <a:pt x="5357902" y="558530"/>
                  <a:pt x="5171437" y="544566"/>
                  <a:pt x="5021487" y="548641"/>
                </a:cubicBezTo>
                <a:cubicBezTo>
                  <a:pt x="4871537" y="552716"/>
                  <a:pt x="4619904" y="536003"/>
                  <a:pt x="4430724" y="548641"/>
                </a:cubicBezTo>
                <a:cubicBezTo>
                  <a:pt x="4241544" y="561279"/>
                  <a:pt x="3997402" y="547895"/>
                  <a:pt x="3678844" y="548641"/>
                </a:cubicBezTo>
                <a:cubicBezTo>
                  <a:pt x="3360286" y="549387"/>
                  <a:pt x="3320449" y="544945"/>
                  <a:pt x="3007522" y="548641"/>
                </a:cubicBezTo>
                <a:cubicBezTo>
                  <a:pt x="2694595" y="552337"/>
                  <a:pt x="2477968" y="584316"/>
                  <a:pt x="2175083" y="548641"/>
                </a:cubicBezTo>
                <a:cubicBezTo>
                  <a:pt x="1872198" y="512966"/>
                  <a:pt x="1754344" y="557803"/>
                  <a:pt x="1503761" y="548641"/>
                </a:cubicBezTo>
                <a:cubicBezTo>
                  <a:pt x="1253178" y="539479"/>
                  <a:pt x="987262" y="515517"/>
                  <a:pt x="832439" y="548641"/>
                </a:cubicBezTo>
                <a:cubicBezTo>
                  <a:pt x="677616" y="581765"/>
                  <a:pt x="290335" y="584753"/>
                  <a:pt x="0" y="548641"/>
                </a:cubicBezTo>
                <a:cubicBezTo>
                  <a:pt x="21599" y="389167"/>
                  <a:pt x="24047" y="153855"/>
                  <a:pt x="0" y="0"/>
                </a:cubicBezTo>
                <a:close/>
              </a:path>
            </a:pathLst>
          </a:custGeom>
          <a:noFill/>
          <a:ln w="28575">
            <a:solidFill>
              <a:srgbClr val="0F9EB0"/>
            </a:solidFill>
            <a:extLst>
              <a:ext uri="{C807C97D-BFC1-408E-A445-0C87EB9F89A2}">
                <ask:lineSketchStyleProps xmlns:ask="http://schemas.microsoft.com/office/drawing/2018/sketchyshapes" sd="357899831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kstvak 8">
            <a:extLst>
              <a:ext uri="{FF2B5EF4-FFF2-40B4-BE49-F238E27FC236}">
                <a16:creationId xmlns:a16="http://schemas.microsoft.com/office/drawing/2014/main" id="{7C77A435-3BB4-BE1B-E7FF-CBCC88E0B31C}"/>
              </a:ext>
            </a:extLst>
          </p:cNvPr>
          <p:cNvSpPr txBox="1"/>
          <p:nvPr/>
        </p:nvSpPr>
        <p:spPr>
          <a:xfrm>
            <a:off x="2109345" y="5662995"/>
            <a:ext cx="8014586" cy="1200329"/>
          </a:xfrm>
          <a:prstGeom prst="rect">
            <a:avLst/>
          </a:prstGeom>
          <a:noFill/>
        </p:spPr>
        <p:txBody>
          <a:bodyPr wrap="square" rtlCol="0">
            <a:spAutoFit/>
          </a:bodyPr>
          <a:lstStyle/>
          <a:p>
            <a:pPr algn="r"/>
            <a:r>
              <a:rPr lang="nl-BE" sz="2000" b="1" dirty="0">
                <a:solidFill>
                  <a:schemeClr val="accent4"/>
                </a:solidFill>
              </a:rPr>
              <a:t>Een object volgens de bepaalde </a:t>
            </a:r>
            <a:r>
              <a:rPr lang="nl-BE" sz="2000" b="1" dirty="0" err="1">
                <a:solidFill>
                  <a:schemeClr val="accent4"/>
                </a:solidFill>
              </a:rPr>
              <a:t>applicability</a:t>
            </a:r>
            <a:r>
              <a:rPr lang="nl-BE" sz="2000" b="1" dirty="0">
                <a:solidFill>
                  <a:schemeClr val="accent4"/>
                </a:solidFill>
              </a:rPr>
              <a:t> </a:t>
            </a:r>
            <a:r>
              <a:rPr lang="nl-BE" sz="2000" b="1" dirty="0">
                <a:solidFill>
                  <a:schemeClr val="accent2"/>
                </a:solidFill>
              </a:rPr>
              <a:t>mag niet</a:t>
            </a:r>
            <a:r>
              <a:rPr lang="nl-BE" sz="2000" b="1" dirty="0">
                <a:solidFill>
                  <a:schemeClr val="accent4"/>
                </a:solidFill>
              </a:rPr>
              <a:t> bestaan</a:t>
            </a:r>
          </a:p>
          <a:p>
            <a:pPr algn="r"/>
            <a:r>
              <a:rPr lang="nl-NL" sz="1600" i="1" dirty="0">
                <a:solidFill>
                  <a:schemeClr val="accent4"/>
                </a:solidFill>
              </a:rPr>
              <a:t>Bijvoorbeeld: </a:t>
            </a:r>
            <a:r>
              <a:rPr lang="nl-NL" sz="1600" i="1" dirty="0" err="1">
                <a:solidFill>
                  <a:schemeClr val="accent4"/>
                </a:solidFill>
              </a:rPr>
              <a:t>IfcBuildingElementProxy.Notdefined</a:t>
            </a:r>
            <a:r>
              <a:rPr lang="nl-NL" sz="1600" i="1" dirty="0">
                <a:solidFill>
                  <a:schemeClr val="accent4"/>
                </a:solidFill>
              </a:rPr>
              <a:t>-objecten niet toegelaten in het model.</a:t>
            </a:r>
          </a:p>
          <a:p>
            <a:pPr algn="r"/>
            <a:endParaRPr lang="nl-NL" sz="1600" i="1" dirty="0">
              <a:solidFill>
                <a:schemeClr val="accent4"/>
              </a:solidFill>
            </a:endParaRPr>
          </a:p>
          <a:p>
            <a:pPr algn="r"/>
            <a:endParaRPr lang="en-GB" sz="2000" b="1" i="1" dirty="0">
              <a:solidFill>
                <a:schemeClr val="accent4"/>
              </a:solidFill>
            </a:endParaRPr>
          </a:p>
        </p:txBody>
      </p:sp>
      <p:sp>
        <p:nvSpPr>
          <p:cNvPr id="3" name="Tekstvak 2">
            <a:extLst>
              <a:ext uri="{FF2B5EF4-FFF2-40B4-BE49-F238E27FC236}">
                <a16:creationId xmlns:a16="http://schemas.microsoft.com/office/drawing/2014/main" id="{DC8334FF-6FB6-72F8-7E17-1B5C145693B2}"/>
              </a:ext>
            </a:extLst>
          </p:cNvPr>
          <p:cNvSpPr txBox="1"/>
          <p:nvPr/>
        </p:nvSpPr>
        <p:spPr>
          <a:xfrm>
            <a:off x="4069207" y="5443920"/>
            <a:ext cx="6096000" cy="276999"/>
          </a:xfrm>
          <a:prstGeom prst="rect">
            <a:avLst/>
          </a:prstGeom>
          <a:noFill/>
        </p:spPr>
        <p:txBody>
          <a:bodyPr wrap="square">
            <a:spAutoFit/>
          </a:bodyPr>
          <a:lstStyle/>
          <a:p>
            <a:pPr algn="r"/>
            <a:r>
              <a:rPr lang="en-US" sz="1200" dirty="0"/>
              <a:t>© </a:t>
            </a:r>
            <a:r>
              <a:rPr lang="en-US" sz="1200" dirty="0" err="1"/>
              <a:t>buildingSMART</a:t>
            </a:r>
            <a:r>
              <a:rPr lang="en-US" sz="1200" dirty="0"/>
              <a:t> International – IDS User Manual (GitHub), CC BY-ND 4.0.</a:t>
            </a:r>
            <a:endParaRPr lang="nl-BE" sz="1200" dirty="0"/>
          </a:p>
        </p:txBody>
      </p:sp>
    </p:spTree>
    <p:extLst>
      <p:ext uri="{BB962C8B-B14F-4D97-AF65-F5344CB8AC3E}">
        <p14:creationId xmlns:p14="http://schemas.microsoft.com/office/powerpoint/2010/main" val="16360345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EF417-EF6D-B3BA-E44D-87196B2E72F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609D05E-F34F-7E2F-41E3-B766AEF07DED}"/>
              </a:ext>
            </a:extLst>
          </p:cNvPr>
          <p:cNvSpPr>
            <a:spLocks noGrp="1"/>
          </p:cNvSpPr>
          <p:nvPr>
            <p:ph type="title"/>
          </p:nvPr>
        </p:nvSpPr>
        <p:spPr/>
        <p:txBody>
          <a:bodyPr>
            <a:normAutofit/>
          </a:bodyPr>
          <a:lstStyle/>
          <a:p>
            <a:r>
              <a:rPr lang="nl-BE" dirty="0"/>
              <a:t>IDS </a:t>
            </a:r>
            <a:r>
              <a:rPr lang="nl-BE" dirty="0" err="1"/>
              <a:t>Structure</a:t>
            </a:r>
            <a:r>
              <a:rPr lang="nl-BE" dirty="0"/>
              <a:t> | </a:t>
            </a:r>
            <a:r>
              <a:rPr lang="nl-BE" dirty="0" err="1"/>
              <a:t>Cardinality</a:t>
            </a:r>
            <a:endParaRPr lang="nl-BE" dirty="0"/>
          </a:p>
        </p:txBody>
      </p:sp>
      <p:sp>
        <p:nvSpPr>
          <p:cNvPr id="7" name="Tijdelijke aanduiding voor inhoud 6">
            <a:extLst>
              <a:ext uri="{FF2B5EF4-FFF2-40B4-BE49-F238E27FC236}">
                <a16:creationId xmlns:a16="http://schemas.microsoft.com/office/drawing/2014/main" id="{1E91A31F-523A-29A3-575D-1F21E6DBCD9F}"/>
              </a:ext>
            </a:extLst>
          </p:cNvPr>
          <p:cNvSpPr>
            <a:spLocks noGrp="1"/>
          </p:cNvSpPr>
          <p:nvPr>
            <p:ph idx="1"/>
          </p:nvPr>
        </p:nvSpPr>
        <p:spPr/>
        <p:txBody>
          <a:bodyPr/>
          <a:lstStyle/>
          <a:p>
            <a:endParaRPr lang="nl-BE" dirty="0"/>
          </a:p>
        </p:txBody>
      </p:sp>
      <p:pic>
        <p:nvPicPr>
          <p:cNvPr id="8" name="Tijdelijke aanduiding voor inhoud 3">
            <a:extLst>
              <a:ext uri="{FF2B5EF4-FFF2-40B4-BE49-F238E27FC236}">
                <a16:creationId xmlns:a16="http://schemas.microsoft.com/office/drawing/2014/main" id="{0C8DDFB6-B76F-012C-064E-5216DD52257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68069" y="2498720"/>
            <a:ext cx="8035224" cy="3054361"/>
          </a:xfrm>
          <a:prstGeom prst="rect">
            <a:avLst/>
          </a:prstGeom>
        </p:spPr>
      </p:pic>
      <p:sp>
        <p:nvSpPr>
          <p:cNvPr id="9" name="Tekstvak 8">
            <a:extLst>
              <a:ext uri="{FF2B5EF4-FFF2-40B4-BE49-F238E27FC236}">
                <a16:creationId xmlns:a16="http://schemas.microsoft.com/office/drawing/2014/main" id="{9399985B-2BDA-60AE-DAB2-86058FEC541B}"/>
              </a:ext>
            </a:extLst>
          </p:cNvPr>
          <p:cNvSpPr txBox="1"/>
          <p:nvPr/>
        </p:nvSpPr>
        <p:spPr>
          <a:xfrm>
            <a:off x="7483404" y="2498720"/>
            <a:ext cx="2267464" cy="461665"/>
          </a:xfrm>
          <a:prstGeom prst="rect">
            <a:avLst/>
          </a:prstGeom>
          <a:noFill/>
        </p:spPr>
        <p:txBody>
          <a:bodyPr wrap="square" rtlCol="0">
            <a:spAutoFit/>
          </a:bodyPr>
          <a:lstStyle/>
          <a:p>
            <a:pPr algn="r"/>
            <a:r>
              <a:rPr lang="en-GB" sz="2400" b="1" dirty="0">
                <a:solidFill>
                  <a:schemeClr val="accent3"/>
                </a:solidFill>
                <a:latin typeface="Ink Free" panose="03080402000500000000" pitchFamily="66" charset="0"/>
                <a:cs typeface="Dreaming Outloud Script Pro" panose="020F0502020204030204" pitchFamily="66" charset="0"/>
              </a:rPr>
              <a:t>Requirements</a:t>
            </a:r>
          </a:p>
        </p:txBody>
      </p:sp>
      <p:sp>
        <p:nvSpPr>
          <p:cNvPr id="10" name="Tekstvak 9">
            <a:extLst>
              <a:ext uri="{FF2B5EF4-FFF2-40B4-BE49-F238E27FC236}">
                <a16:creationId xmlns:a16="http://schemas.microsoft.com/office/drawing/2014/main" id="{8E23B107-0A70-479B-5DA0-F563205DD993}"/>
              </a:ext>
            </a:extLst>
          </p:cNvPr>
          <p:cNvSpPr txBox="1"/>
          <p:nvPr/>
        </p:nvSpPr>
        <p:spPr>
          <a:xfrm>
            <a:off x="2109345" y="5662995"/>
            <a:ext cx="8014586" cy="1261884"/>
          </a:xfrm>
          <a:prstGeom prst="rect">
            <a:avLst/>
          </a:prstGeom>
          <a:noFill/>
        </p:spPr>
        <p:txBody>
          <a:bodyPr wrap="square" rtlCol="0">
            <a:spAutoFit/>
          </a:bodyPr>
          <a:lstStyle/>
          <a:p>
            <a:pPr algn="r"/>
            <a:r>
              <a:rPr lang="nl-NL" sz="2000" b="1" dirty="0">
                <a:solidFill>
                  <a:schemeClr val="accent3"/>
                </a:solidFill>
              </a:rPr>
              <a:t>Eigenschap </a:t>
            </a:r>
            <a:r>
              <a:rPr lang="nl-NL" sz="2000" b="1" dirty="0">
                <a:solidFill>
                  <a:schemeClr val="accent2"/>
                </a:solidFill>
              </a:rPr>
              <a:t>moet </a:t>
            </a:r>
            <a:r>
              <a:rPr lang="nl-NL" sz="2000" b="1" dirty="0">
                <a:solidFill>
                  <a:schemeClr val="accent3"/>
                </a:solidFill>
              </a:rPr>
              <a:t>ingevuld zijn volgens de </a:t>
            </a:r>
            <a:r>
              <a:rPr lang="nl-NL" sz="2000" b="1" dirty="0" err="1">
                <a:solidFill>
                  <a:schemeClr val="accent3"/>
                </a:solidFill>
              </a:rPr>
              <a:t>requirement</a:t>
            </a:r>
            <a:endParaRPr lang="nl-NL" sz="2000" b="1" dirty="0">
              <a:solidFill>
                <a:schemeClr val="accent3"/>
              </a:solidFill>
            </a:endParaRPr>
          </a:p>
          <a:p>
            <a:pPr algn="r"/>
            <a:r>
              <a:rPr lang="nl-NL" sz="1600" i="1" dirty="0">
                <a:solidFill>
                  <a:schemeClr val="accent3"/>
                </a:solidFill>
              </a:rPr>
              <a:t>Bijvoorbeeld: Elk </a:t>
            </a:r>
            <a:r>
              <a:rPr lang="nl-NL" sz="1600" i="1" dirty="0" err="1">
                <a:solidFill>
                  <a:schemeClr val="accent3"/>
                </a:solidFill>
              </a:rPr>
              <a:t>IfcWall</a:t>
            </a:r>
            <a:r>
              <a:rPr lang="nl-NL" sz="1600" i="1" dirty="0">
                <a:solidFill>
                  <a:schemeClr val="accent3"/>
                </a:solidFill>
              </a:rPr>
              <a:t>-element moet een </a:t>
            </a:r>
            <a:r>
              <a:rPr lang="nl-NL" sz="1600" i="1" dirty="0" err="1">
                <a:solidFill>
                  <a:schemeClr val="accent3"/>
                </a:solidFill>
              </a:rPr>
              <a:t>PredefinedType</a:t>
            </a:r>
            <a:r>
              <a:rPr lang="nl-NL" sz="1600" i="1" dirty="0">
                <a:solidFill>
                  <a:schemeClr val="accent3"/>
                </a:solidFill>
              </a:rPr>
              <a:t> hebben</a:t>
            </a:r>
          </a:p>
          <a:p>
            <a:pPr algn="r"/>
            <a:endParaRPr lang="nl-NL" sz="2000" b="1" dirty="0">
              <a:solidFill>
                <a:schemeClr val="accent3"/>
              </a:solidFill>
            </a:endParaRPr>
          </a:p>
          <a:p>
            <a:pPr algn="r"/>
            <a:endParaRPr lang="en-GB" sz="2000" b="1" i="1" dirty="0">
              <a:solidFill>
                <a:schemeClr val="accent4"/>
              </a:solidFill>
            </a:endParaRPr>
          </a:p>
        </p:txBody>
      </p:sp>
      <p:sp>
        <p:nvSpPr>
          <p:cNvPr id="11" name="Rechthoek 10">
            <a:extLst>
              <a:ext uri="{FF2B5EF4-FFF2-40B4-BE49-F238E27FC236}">
                <a16:creationId xmlns:a16="http://schemas.microsoft.com/office/drawing/2014/main" id="{448550A3-1415-BE71-2B79-5BBC8487B11A}"/>
              </a:ext>
            </a:extLst>
          </p:cNvPr>
          <p:cNvSpPr/>
          <p:nvPr/>
        </p:nvSpPr>
        <p:spPr>
          <a:xfrm>
            <a:off x="2060132" y="4054475"/>
            <a:ext cx="8055862" cy="548641"/>
          </a:xfrm>
          <a:custGeom>
            <a:avLst/>
            <a:gdLst>
              <a:gd name="csX0" fmla="*/ 0 w 8055862"/>
              <a:gd name="csY0" fmla="*/ 0 h 548641"/>
              <a:gd name="csX1" fmla="*/ 590763 w 8055862"/>
              <a:gd name="csY1" fmla="*/ 0 h 548641"/>
              <a:gd name="csX2" fmla="*/ 1342644 w 8055862"/>
              <a:gd name="csY2" fmla="*/ 0 h 548641"/>
              <a:gd name="csX3" fmla="*/ 1852848 w 8055862"/>
              <a:gd name="csY3" fmla="*/ 0 h 548641"/>
              <a:gd name="csX4" fmla="*/ 2685287 w 8055862"/>
              <a:gd name="csY4" fmla="*/ 0 h 548641"/>
              <a:gd name="csX5" fmla="*/ 3114933 w 8055862"/>
              <a:gd name="csY5" fmla="*/ 0 h 548641"/>
              <a:gd name="csX6" fmla="*/ 3544579 w 8055862"/>
              <a:gd name="csY6" fmla="*/ 0 h 548641"/>
              <a:gd name="csX7" fmla="*/ 4135342 w 8055862"/>
              <a:gd name="csY7" fmla="*/ 0 h 548641"/>
              <a:gd name="csX8" fmla="*/ 4564988 w 8055862"/>
              <a:gd name="csY8" fmla="*/ 0 h 548641"/>
              <a:gd name="csX9" fmla="*/ 4994634 w 8055862"/>
              <a:gd name="csY9" fmla="*/ 0 h 548641"/>
              <a:gd name="csX10" fmla="*/ 5504839 w 8055862"/>
              <a:gd name="csY10" fmla="*/ 0 h 548641"/>
              <a:gd name="csX11" fmla="*/ 5934485 w 8055862"/>
              <a:gd name="csY11" fmla="*/ 0 h 548641"/>
              <a:gd name="csX12" fmla="*/ 6444690 w 8055862"/>
              <a:gd name="csY12" fmla="*/ 0 h 548641"/>
              <a:gd name="csX13" fmla="*/ 6874336 w 8055862"/>
              <a:gd name="csY13" fmla="*/ 0 h 548641"/>
              <a:gd name="csX14" fmla="*/ 8055862 w 8055862"/>
              <a:gd name="csY14" fmla="*/ 0 h 548641"/>
              <a:gd name="csX15" fmla="*/ 8055862 w 8055862"/>
              <a:gd name="csY15" fmla="*/ 548641 h 548641"/>
              <a:gd name="csX16" fmla="*/ 7465099 w 8055862"/>
              <a:gd name="csY16" fmla="*/ 548641 h 548641"/>
              <a:gd name="csX17" fmla="*/ 6793777 w 8055862"/>
              <a:gd name="csY17" fmla="*/ 548641 h 548641"/>
              <a:gd name="csX18" fmla="*/ 6041897 w 8055862"/>
              <a:gd name="csY18" fmla="*/ 548641 h 548641"/>
              <a:gd name="csX19" fmla="*/ 5531692 w 8055862"/>
              <a:gd name="csY19" fmla="*/ 548641 h 548641"/>
              <a:gd name="csX20" fmla="*/ 5021487 w 8055862"/>
              <a:gd name="csY20" fmla="*/ 548641 h 548641"/>
              <a:gd name="csX21" fmla="*/ 4430724 w 8055862"/>
              <a:gd name="csY21" fmla="*/ 548641 h 548641"/>
              <a:gd name="csX22" fmla="*/ 3678844 w 8055862"/>
              <a:gd name="csY22" fmla="*/ 548641 h 548641"/>
              <a:gd name="csX23" fmla="*/ 3007522 w 8055862"/>
              <a:gd name="csY23" fmla="*/ 548641 h 548641"/>
              <a:gd name="csX24" fmla="*/ 2175083 w 8055862"/>
              <a:gd name="csY24" fmla="*/ 548641 h 548641"/>
              <a:gd name="csX25" fmla="*/ 1503761 w 8055862"/>
              <a:gd name="csY25" fmla="*/ 548641 h 548641"/>
              <a:gd name="csX26" fmla="*/ 832439 w 8055862"/>
              <a:gd name="csY26" fmla="*/ 548641 h 548641"/>
              <a:gd name="csX27" fmla="*/ 0 w 8055862"/>
              <a:gd name="csY27" fmla="*/ 548641 h 548641"/>
              <a:gd name="csX28" fmla="*/ 0 w 8055862"/>
              <a:gd name="csY28" fmla="*/ 0 h 54864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8055862" h="548641" extrusionOk="0">
                <a:moveTo>
                  <a:pt x="0" y="0"/>
                </a:moveTo>
                <a:cubicBezTo>
                  <a:pt x="284995" y="-9024"/>
                  <a:pt x="450725" y="-24909"/>
                  <a:pt x="590763" y="0"/>
                </a:cubicBezTo>
                <a:cubicBezTo>
                  <a:pt x="730801" y="24909"/>
                  <a:pt x="1012708" y="19955"/>
                  <a:pt x="1342644" y="0"/>
                </a:cubicBezTo>
                <a:cubicBezTo>
                  <a:pt x="1672580" y="-19955"/>
                  <a:pt x="1624760" y="7717"/>
                  <a:pt x="1852848" y="0"/>
                </a:cubicBezTo>
                <a:cubicBezTo>
                  <a:pt x="2080936" y="-7717"/>
                  <a:pt x="2287429" y="40404"/>
                  <a:pt x="2685287" y="0"/>
                </a:cubicBezTo>
                <a:cubicBezTo>
                  <a:pt x="3083145" y="-40404"/>
                  <a:pt x="3006532" y="-18672"/>
                  <a:pt x="3114933" y="0"/>
                </a:cubicBezTo>
                <a:cubicBezTo>
                  <a:pt x="3223334" y="18672"/>
                  <a:pt x="3413260" y="-6895"/>
                  <a:pt x="3544579" y="0"/>
                </a:cubicBezTo>
                <a:cubicBezTo>
                  <a:pt x="3675898" y="6895"/>
                  <a:pt x="3995061" y="-5530"/>
                  <a:pt x="4135342" y="0"/>
                </a:cubicBezTo>
                <a:cubicBezTo>
                  <a:pt x="4275623" y="5530"/>
                  <a:pt x="4424266" y="-15582"/>
                  <a:pt x="4564988" y="0"/>
                </a:cubicBezTo>
                <a:cubicBezTo>
                  <a:pt x="4705710" y="15582"/>
                  <a:pt x="4908253" y="-5025"/>
                  <a:pt x="4994634" y="0"/>
                </a:cubicBezTo>
                <a:cubicBezTo>
                  <a:pt x="5081015" y="5025"/>
                  <a:pt x="5306244" y="4415"/>
                  <a:pt x="5504839" y="0"/>
                </a:cubicBezTo>
                <a:cubicBezTo>
                  <a:pt x="5703434" y="-4415"/>
                  <a:pt x="5785128" y="-21312"/>
                  <a:pt x="5934485" y="0"/>
                </a:cubicBezTo>
                <a:cubicBezTo>
                  <a:pt x="6083842" y="21312"/>
                  <a:pt x="6277513" y="24822"/>
                  <a:pt x="6444690" y="0"/>
                </a:cubicBezTo>
                <a:cubicBezTo>
                  <a:pt x="6611868" y="-24822"/>
                  <a:pt x="6660680" y="-10968"/>
                  <a:pt x="6874336" y="0"/>
                </a:cubicBezTo>
                <a:cubicBezTo>
                  <a:pt x="7087992" y="10968"/>
                  <a:pt x="7727112" y="45175"/>
                  <a:pt x="8055862" y="0"/>
                </a:cubicBezTo>
                <a:cubicBezTo>
                  <a:pt x="8030680" y="110336"/>
                  <a:pt x="8048785" y="302101"/>
                  <a:pt x="8055862" y="548641"/>
                </a:cubicBezTo>
                <a:cubicBezTo>
                  <a:pt x="7935480" y="557516"/>
                  <a:pt x="7676070" y="549449"/>
                  <a:pt x="7465099" y="548641"/>
                </a:cubicBezTo>
                <a:cubicBezTo>
                  <a:pt x="7254128" y="547833"/>
                  <a:pt x="6933571" y="550553"/>
                  <a:pt x="6793777" y="548641"/>
                </a:cubicBezTo>
                <a:cubicBezTo>
                  <a:pt x="6653983" y="546729"/>
                  <a:pt x="6244837" y="570590"/>
                  <a:pt x="6041897" y="548641"/>
                </a:cubicBezTo>
                <a:cubicBezTo>
                  <a:pt x="5838957" y="526692"/>
                  <a:pt x="5705482" y="538752"/>
                  <a:pt x="5531692" y="548641"/>
                </a:cubicBezTo>
                <a:cubicBezTo>
                  <a:pt x="5357902" y="558530"/>
                  <a:pt x="5171437" y="544566"/>
                  <a:pt x="5021487" y="548641"/>
                </a:cubicBezTo>
                <a:cubicBezTo>
                  <a:pt x="4871537" y="552716"/>
                  <a:pt x="4619904" y="536003"/>
                  <a:pt x="4430724" y="548641"/>
                </a:cubicBezTo>
                <a:cubicBezTo>
                  <a:pt x="4241544" y="561279"/>
                  <a:pt x="3997402" y="547895"/>
                  <a:pt x="3678844" y="548641"/>
                </a:cubicBezTo>
                <a:cubicBezTo>
                  <a:pt x="3360286" y="549387"/>
                  <a:pt x="3320449" y="544945"/>
                  <a:pt x="3007522" y="548641"/>
                </a:cubicBezTo>
                <a:cubicBezTo>
                  <a:pt x="2694595" y="552337"/>
                  <a:pt x="2477968" y="584316"/>
                  <a:pt x="2175083" y="548641"/>
                </a:cubicBezTo>
                <a:cubicBezTo>
                  <a:pt x="1872198" y="512966"/>
                  <a:pt x="1754344" y="557803"/>
                  <a:pt x="1503761" y="548641"/>
                </a:cubicBezTo>
                <a:cubicBezTo>
                  <a:pt x="1253178" y="539479"/>
                  <a:pt x="987262" y="515517"/>
                  <a:pt x="832439" y="548641"/>
                </a:cubicBezTo>
                <a:cubicBezTo>
                  <a:pt x="677616" y="581765"/>
                  <a:pt x="290335" y="584753"/>
                  <a:pt x="0" y="548641"/>
                </a:cubicBezTo>
                <a:cubicBezTo>
                  <a:pt x="21599" y="389167"/>
                  <a:pt x="24047" y="153855"/>
                  <a:pt x="0" y="0"/>
                </a:cubicBezTo>
                <a:close/>
              </a:path>
            </a:pathLst>
          </a:custGeom>
          <a:noFill/>
          <a:ln w="28575">
            <a:solidFill>
              <a:schemeClr val="accent3"/>
            </a:solidFill>
            <a:extLst>
              <a:ext uri="{C807C97D-BFC1-408E-A445-0C87EB9F89A2}">
                <ask:lineSketchStyleProps xmlns:ask="http://schemas.microsoft.com/office/drawing/2018/sketchyshapes" sd="357899831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ekstvak 2">
            <a:extLst>
              <a:ext uri="{FF2B5EF4-FFF2-40B4-BE49-F238E27FC236}">
                <a16:creationId xmlns:a16="http://schemas.microsoft.com/office/drawing/2014/main" id="{F720BCAE-BF06-3367-5566-3E3E904AF556}"/>
              </a:ext>
            </a:extLst>
          </p:cNvPr>
          <p:cNvSpPr txBox="1"/>
          <p:nvPr/>
        </p:nvSpPr>
        <p:spPr>
          <a:xfrm>
            <a:off x="4069207" y="5443920"/>
            <a:ext cx="6096000" cy="276999"/>
          </a:xfrm>
          <a:prstGeom prst="rect">
            <a:avLst/>
          </a:prstGeom>
          <a:noFill/>
        </p:spPr>
        <p:txBody>
          <a:bodyPr wrap="square">
            <a:spAutoFit/>
          </a:bodyPr>
          <a:lstStyle/>
          <a:p>
            <a:pPr algn="r"/>
            <a:r>
              <a:rPr lang="en-US" sz="1200" dirty="0"/>
              <a:t>© </a:t>
            </a:r>
            <a:r>
              <a:rPr lang="en-US" sz="1200" dirty="0" err="1"/>
              <a:t>buildingSMART</a:t>
            </a:r>
            <a:r>
              <a:rPr lang="en-US" sz="1200" dirty="0"/>
              <a:t> International – IDS User Manual (GitHub), CC BY-ND 4.0.</a:t>
            </a:r>
            <a:endParaRPr lang="nl-BE" sz="1200" dirty="0"/>
          </a:p>
        </p:txBody>
      </p:sp>
    </p:spTree>
    <p:extLst>
      <p:ext uri="{BB962C8B-B14F-4D97-AF65-F5344CB8AC3E}">
        <p14:creationId xmlns:p14="http://schemas.microsoft.com/office/powerpoint/2010/main" val="28831220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8CB81-1E4F-437B-B766-22BA1AE51A3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96B255A-6B8B-A5FF-D300-1CF19A5B5F60}"/>
              </a:ext>
            </a:extLst>
          </p:cNvPr>
          <p:cNvSpPr>
            <a:spLocks noGrp="1"/>
          </p:cNvSpPr>
          <p:nvPr>
            <p:ph type="title"/>
          </p:nvPr>
        </p:nvSpPr>
        <p:spPr/>
        <p:txBody>
          <a:bodyPr>
            <a:normAutofit/>
          </a:bodyPr>
          <a:lstStyle/>
          <a:p>
            <a:r>
              <a:rPr lang="nl-BE" dirty="0"/>
              <a:t>IDS </a:t>
            </a:r>
            <a:r>
              <a:rPr lang="nl-BE" dirty="0" err="1"/>
              <a:t>Structure</a:t>
            </a:r>
            <a:r>
              <a:rPr lang="nl-BE" dirty="0"/>
              <a:t> | </a:t>
            </a:r>
            <a:r>
              <a:rPr lang="nl-BE" dirty="0" err="1"/>
              <a:t>Cardinality</a:t>
            </a:r>
            <a:endParaRPr lang="nl-BE" dirty="0"/>
          </a:p>
        </p:txBody>
      </p:sp>
      <p:sp>
        <p:nvSpPr>
          <p:cNvPr id="7" name="Tijdelijke aanduiding voor inhoud 6">
            <a:extLst>
              <a:ext uri="{FF2B5EF4-FFF2-40B4-BE49-F238E27FC236}">
                <a16:creationId xmlns:a16="http://schemas.microsoft.com/office/drawing/2014/main" id="{A2C23336-80D4-5BE4-CBCE-9FF2DA507A84}"/>
              </a:ext>
            </a:extLst>
          </p:cNvPr>
          <p:cNvSpPr>
            <a:spLocks noGrp="1"/>
          </p:cNvSpPr>
          <p:nvPr>
            <p:ph idx="1"/>
          </p:nvPr>
        </p:nvSpPr>
        <p:spPr/>
        <p:txBody>
          <a:bodyPr/>
          <a:lstStyle/>
          <a:p>
            <a:endParaRPr lang="nl-BE" dirty="0"/>
          </a:p>
        </p:txBody>
      </p:sp>
      <p:pic>
        <p:nvPicPr>
          <p:cNvPr id="8" name="Tijdelijke aanduiding voor inhoud 3">
            <a:extLst>
              <a:ext uri="{FF2B5EF4-FFF2-40B4-BE49-F238E27FC236}">
                <a16:creationId xmlns:a16="http://schemas.microsoft.com/office/drawing/2014/main" id="{076338A3-3DB0-D8C4-45C4-65F67AC053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68069" y="2498720"/>
            <a:ext cx="8035224" cy="3054361"/>
          </a:xfrm>
          <a:prstGeom prst="rect">
            <a:avLst/>
          </a:prstGeom>
        </p:spPr>
      </p:pic>
      <p:sp>
        <p:nvSpPr>
          <p:cNvPr id="9" name="Tekstvak 8">
            <a:extLst>
              <a:ext uri="{FF2B5EF4-FFF2-40B4-BE49-F238E27FC236}">
                <a16:creationId xmlns:a16="http://schemas.microsoft.com/office/drawing/2014/main" id="{68CE8177-ADA7-4B80-5432-0E5CC4ADE134}"/>
              </a:ext>
            </a:extLst>
          </p:cNvPr>
          <p:cNvSpPr txBox="1"/>
          <p:nvPr/>
        </p:nvSpPr>
        <p:spPr>
          <a:xfrm>
            <a:off x="7483404" y="2498720"/>
            <a:ext cx="2267464" cy="461665"/>
          </a:xfrm>
          <a:prstGeom prst="rect">
            <a:avLst/>
          </a:prstGeom>
          <a:noFill/>
        </p:spPr>
        <p:txBody>
          <a:bodyPr wrap="square" rtlCol="0">
            <a:spAutoFit/>
          </a:bodyPr>
          <a:lstStyle/>
          <a:p>
            <a:pPr algn="r"/>
            <a:r>
              <a:rPr lang="en-GB" sz="2400" b="1" dirty="0">
                <a:solidFill>
                  <a:schemeClr val="accent3"/>
                </a:solidFill>
                <a:latin typeface="Ink Free" panose="03080402000500000000" pitchFamily="66" charset="0"/>
                <a:cs typeface="Dreaming Outloud Script Pro" panose="020F0502020204030204" pitchFamily="66" charset="0"/>
              </a:rPr>
              <a:t>Requirements</a:t>
            </a:r>
          </a:p>
        </p:txBody>
      </p:sp>
      <p:sp>
        <p:nvSpPr>
          <p:cNvPr id="10" name="Tekstvak 9">
            <a:extLst>
              <a:ext uri="{FF2B5EF4-FFF2-40B4-BE49-F238E27FC236}">
                <a16:creationId xmlns:a16="http://schemas.microsoft.com/office/drawing/2014/main" id="{B54BE304-A806-456C-162F-B4901183D8FE}"/>
              </a:ext>
            </a:extLst>
          </p:cNvPr>
          <p:cNvSpPr txBox="1"/>
          <p:nvPr/>
        </p:nvSpPr>
        <p:spPr>
          <a:xfrm>
            <a:off x="2109345" y="5662995"/>
            <a:ext cx="8014586" cy="892552"/>
          </a:xfrm>
          <a:prstGeom prst="rect">
            <a:avLst/>
          </a:prstGeom>
          <a:noFill/>
        </p:spPr>
        <p:txBody>
          <a:bodyPr wrap="square" rtlCol="0">
            <a:spAutoFit/>
          </a:bodyPr>
          <a:lstStyle/>
          <a:p>
            <a:pPr algn="r"/>
            <a:r>
              <a:rPr lang="nl-NL" sz="2000" b="1" dirty="0">
                <a:solidFill>
                  <a:schemeClr val="accent3"/>
                </a:solidFill>
              </a:rPr>
              <a:t>Eigenschap </a:t>
            </a:r>
            <a:r>
              <a:rPr lang="nl-NL" sz="2000" b="1" dirty="0">
                <a:solidFill>
                  <a:schemeClr val="accent2"/>
                </a:solidFill>
              </a:rPr>
              <a:t>mag niet </a:t>
            </a:r>
            <a:r>
              <a:rPr lang="nl-NL" sz="2000" b="1" dirty="0">
                <a:solidFill>
                  <a:schemeClr val="accent3"/>
                </a:solidFill>
              </a:rPr>
              <a:t>ingevuld zijn volgens de </a:t>
            </a:r>
            <a:r>
              <a:rPr lang="nl-NL" sz="2000" b="1" dirty="0" err="1">
                <a:solidFill>
                  <a:schemeClr val="accent3"/>
                </a:solidFill>
              </a:rPr>
              <a:t>requirement</a:t>
            </a:r>
            <a:endParaRPr lang="nl-NL" sz="2000" b="1" dirty="0">
              <a:solidFill>
                <a:schemeClr val="accent3"/>
              </a:solidFill>
            </a:endParaRPr>
          </a:p>
          <a:p>
            <a:pPr algn="r"/>
            <a:r>
              <a:rPr lang="nl-NL" sz="1600" i="1" dirty="0">
                <a:solidFill>
                  <a:schemeClr val="accent3"/>
                </a:solidFill>
              </a:rPr>
              <a:t>Bijvoorbeeld: Een architectuurmodel mag geen </a:t>
            </a:r>
            <a:r>
              <a:rPr lang="nl-NL" sz="1600" i="1" dirty="0" err="1">
                <a:solidFill>
                  <a:schemeClr val="accent3"/>
                </a:solidFill>
              </a:rPr>
              <a:t>IfcWall</a:t>
            </a:r>
            <a:r>
              <a:rPr lang="nl-NL" sz="1600" i="1" dirty="0">
                <a:solidFill>
                  <a:schemeClr val="accent3"/>
                </a:solidFill>
              </a:rPr>
              <a:t>-elementen bevatten met </a:t>
            </a:r>
            <a:r>
              <a:rPr lang="nl-NL" sz="1600" i="1" dirty="0" err="1">
                <a:solidFill>
                  <a:schemeClr val="accent3"/>
                </a:solidFill>
              </a:rPr>
              <a:t>LoadBearing</a:t>
            </a:r>
            <a:r>
              <a:rPr lang="nl-NL" sz="1600" i="1" dirty="0">
                <a:solidFill>
                  <a:schemeClr val="accent3"/>
                </a:solidFill>
              </a:rPr>
              <a:t> = TRUE</a:t>
            </a:r>
          </a:p>
        </p:txBody>
      </p:sp>
      <p:sp>
        <p:nvSpPr>
          <p:cNvPr id="11" name="Rechthoek 10">
            <a:extLst>
              <a:ext uri="{FF2B5EF4-FFF2-40B4-BE49-F238E27FC236}">
                <a16:creationId xmlns:a16="http://schemas.microsoft.com/office/drawing/2014/main" id="{1165C726-1F22-3C70-F49B-AAC1DF09C5B1}"/>
              </a:ext>
            </a:extLst>
          </p:cNvPr>
          <p:cNvSpPr/>
          <p:nvPr/>
        </p:nvSpPr>
        <p:spPr>
          <a:xfrm>
            <a:off x="2060132" y="4521200"/>
            <a:ext cx="8055862" cy="548641"/>
          </a:xfrm>
          <a:custGeom>
            <a:avLst/>
            <a:gdLst>
              <a:gd name="csX0" fmla="*/ 0 w 8055862"/>
              <a:gd name="csY0" fmla="*/ 0 h 548641"/>
              <a:gd name="csX1" fmla="*/ 590763 w 8055862"/>
              <a:gd name="csY1" fmla="*/ 0 h 548641"/>
              <a:gd name="csX2" fmla="*/ 1342644 w 8055862"/>
              <a:gd name="csY2" fmla="*/ 0 h 548641"/>
              <a:gd name="csX3" fmla="*/ 1852848 w 8055862"/>
              <a:gd name="csY3" fmla="*/ 0 h 548641"/>
              <a:gd name="csX4" fmla="*/ 2685287 w 8055862"/>
              <a:gd name="csY4" fmla="*/ 0 h 548641"/>
              <a:gd name="csX5" fmla="*/ 3114933 w 8055862"/>
              <a:gd name="csY5" fmla="*/ 0 h 548641"/>
              <a:gd name="csX6" fmla="*/ 3544579 w 8055862"/>
              <a:gd name="csY6" fmla="*/ 0 h 548641"/>
              <a:gd name="csX7" fmla="*/ 4135342 w 8055862"/>
              <a:gd name="csY7" fmla="*/ 0 h 548641"/>
              <a:gd name="csX8" fmla="*/ 4564988 w 8055862"/>
              <a:gd name="csY8" fmla="*/ 0 h 548641"/>
              <a:gd name="csX9" fmla="*/ 4994634 w 8055862"/>
              <a:gd name="csY9" fmla="*/ 0 h 548641"/>
              <a:gd name="csX10" fmla="*/ 5504839 w 8055862"/>
              <a:gd name="csY10" fmla="*/ 0 h 548641"/>
              <a:gd name="csX11" fmla="*/ 5934485 w 8055862"/>
              <a:gd name="csY11" fmla="*/ 0 h 548641"/>
              <a:gd name="csX12" fmla="*/ 6444690 w 8055862"/>
              <a:gd name="csY12" fmla="*/ 0 h 548641"/>
              <a:gd name="csX13" fmla="*/ 6874336 w 8055862"/>
              <a:gd name="csY13" fmla="*/ 0 h 548641"/>
              <a:gd name="csX14" fmla="*/ 8055862 w 8055862"/>
              <a:gd name="csY14" fmla="*/ 0 h 548641"/>
              <a:gd name="csX15" fmla="*/ 8055862 w 8055862"/>
              <a:gd name="csY15" fmla="*/ 548641 h 548641"/>
              <a:gd name="csX16" fmla="*/ 7465099 w 8055862"/>
              <a:gd name="csY16" fmla="*/ 548641 h 548641"/>
              <a:gd name="csX17" fmla="*/ 6793777 w 8055862"/>
              <a:gd name="csY17" fmla="*/ 548641 h 548641"/>
              <a:gd name="csX18" fmla="*/ 6041897 w 8055862"/>
              <a:gd name="csY18" fmla="*/ 548641 h 548641"/>
              <a:gd name="csX19" fmla="*/ 5531692 w 8055862"/>
              <a:gd name="csY19" fmla="*/ 548641 h 548641"/>
              <a:gd name="csX20" fmla="*/ 5021487 w 8055862"/>
              <a:gd name="csY20" fmla="*/ 548641 h 548641"/>
              <a:gd name="csX21" fmla="*/ 4430724 w 8055862"/>
              <a:gd name="csY21" fmla="*/ 548641 h 548641"/>
              <a:gd name="csX22" fmla="*/ 3678844 w 8055862"/>
              <a:gd name="csY22" fmla="*/ 548641 h 548641"/>
              <a:gd name="csX23" fmla="*/ 3007522 w 8055862"/>
              <a:gd name="csY23" fmla="*/ 548641 h 548641"/>
              <a:gd name="csX24" fmla="*/ 2175083 w 8055862"/>
              <a:gd name="csY24" fmla="*/ 548641 h 548641"/>
              <a:gd name="csX25" fmla="*/ 1503761 w 8055862"/>
              <a:gd name="csY25" fmla="*/ 548641 h 548641"/>
              <a:gd name="csX26" fmla="*/ 832439 w 8055862"/>
              <a:gd name="csY26" fmla="*/ 548641 h 548641"/>
              <a:gd name="csX27" fmla="*/ 0 w 8055862"/>
              <a:gd name="csY27" fmla="*/ 548641 h 548641"/>
              <a:gd name="csX28" fmla="*/ 0 w 8055862"/>
              <a:gd name="csY28" fmla="*/ 0 h 54864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8055862" h="548641" extrusionOk="0">
                <a:moveTo>
                  <a:pt x="0" y="0"/>
                </a:moveTo>
                <a:cubicBezTo>
                  <a:pt x="284995" y="-9024"/>
                  <a:pt x="450725" y="-24909"/>
                  <a:pt x="590763" y="0"/>
                </a:cubicBezTo>
                <a:cubicBezTo>
                  <a:pt x="730801" y="24909"/>
                  <a:pt x="1012708" y="19955"/>
                  <a:pt x="1342644" y="0"/>
                </a:cubicBezTo>
                <a:cubicBezTo>
                  <a:pt x="1672580" y="-19955"/>
                  <a:pt x="1624760" y="7717"/>
                  <a:pt x="1852848" y="0"/>
                </a:cubicBezTo>
                <a:cubicBezTo>
                  <a:pt x="2080936" y="-7717"/>
                  <a:pt x="2287429" y="40404"/>
                  <a:pt x="2685287" y="0"/>
                </a:cubicBezTo>
                <a:cubicBezTo>
                  <a:pt x="3083145" y="-40404"/>
                  <a:pt x="3006532" y="-18672"/>
                  <a:pt x="3114933" y="0"/>
                </a:cubicBezTo>
                <a:cubicBezTo>
                  <a:pt x="3223334" y="18672"/>
                  <a:pt x="3413260" y="-6895"/>
                  <a:pt x="3544579" y="0"/>
                </a:cubicBezTo>
                <a:cubicBezTo>
                  <a:pt x="3675898" y="6895"/>
                  <a:pt x="3995061" y="-5530"/>
                  <a:pt x="4135342" y="0"/>
                </a:cubicBezTo>
                <a:cubicBezTo>
                  <a:pt x="4275623" y="5530"/>
                  <a:pt x="4424266" y="-15582"/>
                  <a:pt x="4564988" y="0"/>
                </a:cubicBezTo>
                <a:cubicBezTo>
                  <a:pt x="4705710" y="15582"/>
                  <a:pt x="4908253" y="-5025"/>
                  <a:pt x="4994634" y="0"/>
                </a:cubicBezTo>
                <a:cubicBezTo>
                  <a:pt x="5081015" y="5025"/>
                  <a:pt x="5306244" y="4415"/>
                  <a:pt x="5504839" y="0"/>
                </a:cubicBezTo>
                <a:cubicBezTo>
                  <a:pt x="5703434" y="-4415"/>
                  <a:pt x="5785128" y="-21312"/>
                  <a:pt x="5934485" y="0"/>
                </a:cubicBezTo>
                <a:cubicBezTo>
                  <a:pt x="6083842" y="21312"/>
                  <a:pt x="6277513" y="24822"/>
                  <a:pt x="6444690" y="0"/>
                </a:cubicBezTo>
                <a:cubicBezTo>
                  <a:pt x="6611868" y="-24822"/>
                  <a:pt x="6660680" y="-10968"/>
                  <a:pt x="6874336" y="0"/>
                </a:cubicBezTo>
                <a:cubicBezTo>
                  <a:pt x="7087992" y="10968"/>
                  <a:pt x="7727112" y="45175"/>
                  <a:pt x="8055862" y="0"/>
                </a:cubicBezTo>
                <a:cubicBezTo>
                  <a:pt x="8030680" y="110336"/>
                  <a:pt x="8048785" y="302101"/>
                  <a:pt x="8055862" y="548641"/>
                </a:cubicBezTo>
                <a:cubicBezTo>
                  <a:pt x="7935480" y="557516"/>
                  <a:pt x="7676070" y="549449"/>
                  <a:pt x="7465099" y="548641"/>
                </a:cubicBezTo>
                <a:cubicBezTo>
                  <a:pt x="7254128" y="547833"/>
                  <a:pt x="6933571" y="550553"/>
                  <a:pt x="6793777" y="548641"/>
                </a:cubicBezTo>
                <a:cubicBezTo>
                  <a:pt x="6653983" y="546729"/>
                  <a:pt x="6244837" y="570590"/>
                  <a:pt x="6041897" y="548641"/>
                </a:cubicBezTo>
                <a:cubicBezTo>
                  <a:pt x="5838957" y="526692"/>
                  <a:pt x="5705482" y="538752"/>
                  <a:pt x="5531692" y="548641"/>
                </a:cubicBezTo>
                <a:cubicBezTo>
                  <a:pt x="5357902" y="558530"/>
                  <a:pt x="5171437" y="544566"/>
                  <a:pt x="5021487" y="548641"/>
                </a:cubicBezTo>
                <a:cubicBezTo>
                  <a:pt x="4871537" y="552716"/>
                  <a:pt x="4619904" y="536003"/>
                  <a:pt x="4430724" y="548641"/>
                </a:cubicBezTo>
                <a:cubicBezTo>
                  <a:pt x="4241544" y="561279"/>
                  <a:pt x="3997402" y="547895"/>
                  <a:pt x="3678844" y="548641"/>
                </a:cubicBezTo>
                <a:cubicBezTo>
                  <a:pt x="3360286" y="549387"/>
                  <a:pt x="3320449" y="544945"/>
                  <a:pt x="3007522" y="548641"/>
                </a:cubicBezTo>
                <a:cubicBezTo>
                  <a:pt x="2694595" y="552337"/>
                  <a:pt x="2477968" y="584316"/>
                  <a:pt x="2175083" y="548641"/>
                </a:cubicBezTo>
                <a:cubicBezTo>
                  <a:pt x="1872198" y="512966"/>
                  <a:pt x="1754344" y="557803"/>
                  <a:pt x="1503761" y="548641"/>
                </a:cubicBezTo>
                <a:cubicBezTo>
                  <a:pt x="1253178" y="539479"/>
                  <a:pt x="987262" y="515517"/>
                  <a:pt x="832439" y="548641"/>
                </a:cubicBezTo>
                <a:cubicBezTo>
                  <a:pt x="677616" y="581765"/>
                  <a:pt x="290335" y="584753"/>
                  <a:pt x="0" y="548641"/>
                </a:cubicBezTo>
                <a:cubicBezTo>
                  <a:pt x="21599" y="389167"/>
                  <a:pt x="24047" y="153855"/>
                  <a:pt x="0" y="0"/>
                </a:cubicBezTo>
                <a:close/>
              </a:path>
            </a:pathLst>
          </a:custGeom>
          <a:noFill/>
          <a:ln w="28575">
            <a:solidFill>
              <a:schemeClr val="accent3"/>
            </a:solidFill>
            <a:extLst>
              <a:ext uri="{C807C97D-BFC1-408E-A445-0C87EB9F89A2}">
                <ask:lineSketchStyleProps xmlns:ask="http://schemas.microsoft.com/office/drawing/2018/sketchyshapes" sd="357899831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ekstvak 2">
            <a:extLst>
              <a:ext uri="{FF2B5EF4-FFF2-40B4-BE49-F238E27FC236}">
                <a16:creationId xmlns:a16="http://schemas.microsoft.com/office/drawing/2014/main" id="{B6EB9216-5955-4557-2721-549B266A5591}"/>
              </a:ext>
            </a:extLst>
          </p:cNvPr>
          <p:cNvSpPr txBox="1"/>
          <p:nvPr/>
        </p:nvSpPr>
        <p:spPr>
          <a:xfrm>
            <a:off x="4069207" y="5443920"/>
            <a:ext cx="6096000" cy="276999"/>
          </a:xfrm>
          <a:prstGeom prst="rect">
            <a:avLst/>
          </a:prstGeom>
          <a:noFill/>
        </p:spPr>
        <p:txBody>
          <a:bodyPr wrap="square">
            <a:spAutoFit/>
          </a:bodyPr>
          <a:lstStyle/>
          <a:p>
            <a:pPr algn="r"/>
            <a:r>
              <a:rPr lang="en-US" sz="1200" dirty="0"/>
              <a:t>© </a:t>
            </a:r>
            <a:r>
              <a:rPr lang="en-US" sz="1200" dirty="0" err="1"/>
              <a:t>buildingSMART</a:t>
            </a:r>
            <a:r>
              <a:rPr lang="en-US" sz="1200" dirty="0"/>
              <a:t> International – IDS User Manual (GitHub), CC BY-ND 4.0.</a:t>
            </a:r>
            <a:endParaRPr lang="nl-BE" sz="1200" dirty="0"/>
          </a:p>
        </p:txBody>
      </p:sp>
    </p:spTree>
    <p:extLst>
      <p:ext uri="{BB962C8B-B14F-4D97-AF65-F5344CB8AC3E}">
        <p14:creationId xmlns:p14="http://schemas.microsoft.com/office/powerpoint/2010/main" val="18375468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BE612-907B-49EC-72A6-8ADB1E4FED0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3864989-F9A2-AAB8-C7B5-6DA52E371DF3}"/>
              </a:ext>
            </a:extLst>
          </p:cNvPr>
          <p:cNvSpPr>
            <a:spLocks noGrp="1"/>
          </p:cNvSpPr>
          <p:nvPr>
            <p:ph type="title"/>
          </p:nvPr>
        </p:nvSpPr>
        <p:spPr/>
        <p:txBody>
          <a:bodyPr>
            <a:normAutofit/>
          </a:bodyPr>
          <a:lstStyle/>
          <a:p>
            <a:r>
              <a:rPr lang="nl-BE" dirty="0"/>
              <a:t>IDS </a:t>
            </a:r>
            <a:r>
              <a:rPr lang="nl-BE" dirty="0" err="1"/>
              <a:t>Structure</a:t>
            </a:r>
            <a:r>
              <a:rPr lang="nl-BE" dirty="0"/>
              <a:t> | </a:t>
            </a:r>
            <a:r>
              <a:rPr lang="nl-BE" dirty="0" err="1"/>
              <a:t>Cardinality</a:t>
            </a:r>
            <a:endParaRPr lang="nl-BE" dirty="0"/>
          </a:p>
        </p:txBody>
      </p:sp>
      <p:sp>
        <p:nvSpPr>
          <p:cNvPr id="7" name="Tijdelijke aanduiding voor inhoud 6">
            <a:extLst>
              <a:ext uri="{FF2B5EF4-FFF2-40B4-BE49-F238E27FC236}">
                <a16:creationId xmlns:a16="http://schemas.microsoft.com/office/drawing/2014/main" id="{5A0A9FFD-21F7-383E-C71E-6D3E5D3B319F}"/>
              </a:ext>
            </a:extLst>
          </p:cNvPr>
          <p:cNvSpPr>
            <a:spLocks noGrp="1"/>
          </p:cNvSpPr>
          <p:nvPr>
            <p:ph idx="1"/>
          </p:nvPr>
        </p:nvSpPr>
        <p:spPr/>
        <p:txBody>
          <a:bodyPr/>
          <a:lstStyle/>
          <a:p>
            <a:endParaRPr lang="nl-BE" dirty="0"/>
          </a:p>
        </p:txBody>
      </p:sp>
      <p:pic>
        <p:nvPicPr>
          <p:cNvPr id="8" name="Tijdelijke aanduiding voor inhoud 3">
            <a:extLst>
              <a:ext uri="{FF2B5EF4-FFF2-40B4-BE49-F238E27FC236}">
                <a16:creationId xmlns:a16="http://schemas.microsoft.com/office/drawing/2014/main" id="{0605150E-2AB6-E2F3-E81E-B36990F4121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68069" y="2498720"/>
            <a:ext cx="8035224" cy="3054361"/>
          </a:xfrm>
          <a:prstGeom prst="rect">
            <a:avLst/>
          </a:prstGeom>
        </p:spPr>
      </p:pic>
      <p:sp>
        <p:nvSpPr>
          <p:cNvPr id="9" name="Tekstvak 8">
            <a:extLst>
              <a:ext uri="{FF2B5EF4-FFF2-40B4-BE49-F238E27FC236}">
                <a16:creationId xmlns:a16="http://schemas.microsoft.com/office/drawing/2014/main" id="{12290DFE-3083-7E1F-36F1-4DCF23C39385}"/>
              </a:ext>
            </a:extLst>
          </p:cNvPr>
          <p:cNvSpPr txBox="1"/>
          <p:nvPr/>
        </p:nvSpPr>
        <p:spPr>
          <a:xfrm>
            <a:off x="7483404" y="2498720"/>
            <a:ext cx="2267464" cy="461665"/>
          </a:xfrm>
          <a:prstGeom prst="rect">
            <a:avLst/>
          </a:prstGeom>
          <a:noFill/>
        </p:spPr>
        <p:txBody>
          <a:bodyPr wrap="square" rtlCol="0">
            <a:spAutoFit/>
          </a:bodyPr>
          <a:lstStyle/>
          <a:p>
            <a:pPr algn="r"/>
            <a:r>
              <a:rPr lang="en-GB" sz="2400" b="1" dirty="0">
                <a:solidFill>
                  <a:schemeClr val="accent3"/>
                </a:solidFill>
                <a:latin typeface="Ink Free" panose="03080402000500000000" pitchFamily="66" charset="0"/>
                <a:cs typeface="Dreaming Outloud Script Pro" panose="020F0502020204030204" pitchFamily="66" charset="0"/>
              </a:rPr>
              <a:t>Requirements</a:t>
            </a:r>
          </a:p>
        </p:txBody>
      </p:sp>
      <p:sp>
        <p:nvSpPr>
          <p:cNvPr id="10" name="Tekstvak 9">
            <a:extLst>
              <a:ext uri="{FF2B5EF4-FFF2-40B4-BE49-F238E27FC236}">
                <a16:creationId xmlns:a16="http://schemas.microsoft.com/office/drawing/2014/main" id="{C8500B86-135B-37D8-17DB-9361D0DB7E98}"/>
              </a:ext>
            </a:extLst>
          </p:cNvPr>
          <p:cNvSpPr txBox="1"/>
          <p:nvPr/>
        </p:nvSpPr>
        <p:spPr>
          <a:xfrm>
            <a:off x="1895475" y="5662995"/>
            <a:ext cx="8228456" cy="1754326"/>
          </a:xfrm>
          <a:prstGeom prst="rect">
            <a:avLst/>
          </a:prstGeom>
          <a:noFill/>
        </p:spPr>
        <p:txBody>
          <a:bodyPr wrap="square" rtlCol="0">
            <a:spAutoFit/>
          </a:bodyPr>
          <a:lstStyle/>
          <a:p>
            <a:pPr algn="r"/>
            <a:r>
              <a:rPr lang="nl-NL" sz="2000" b="1" dirty="0">
                <a:solidFill>
                  <a:schemeClr val="accent3"/>
                </a:solidFill>
              </a:rPr>
              <a:t>Eigenschap </a:t>
            </a:r>
            <a:r>
              <a:rPr lang="nl-NL" sz="2000" b="1" dirty="0">
                <a:solidFill>
                  <a:schemeClr val="accent2"/>
                </a:solidFill>
              </a:rPr>
              <a:t>mag leeg zijn</a:t>
            </a:r>
            <a:r>
              <a:rPr lang="nl-NL" sz="2000" b="1" dirty="0">
                <a:solidFill>
                  <a:schemeClr val="accent3"/>
                </a:solidFill>
              </a:rPr>
              <a:t>, indien ingevuld is dit volgens de </a:t>
            </a:r>
            <a:r>
              <a:rPr lang="nl-NL" sz="2000" b="1" dirty="0" err="1">
                <a:solidFill>
                  <a:schemeClr val="accent3"/>
                </a:solidFill>
              </a:rPr>
              <a:t>requirement</a:t>
            </a:r>
            <a:endParaRPr lang="nl-NL" sz="2000" b="1" dirty="0">
              <a:solidFill>
                <a:schemeClr val="accent3"/>
              </a:solidFill>
            </a:endParaRPr>
          </a:p>
          <a:p>
            <a:pPr algn="r"/>
            <a:r>
              <a:rPr lang="nl-NL" sz="1600" i="1" dirty="0">
                <a:solidFill>
                  <a:schemeClr val="accent3"/>
                </a:solidFill>
              </a:rPr>
              <a:t>Bijvoorbeeld: Een </a:t>
            </a:r>
            <a:r>
              <a:rPr lang="nl-NL" sz="1600" i="1" dirty="0" err="1">
                <a:solidFill>
                  <a:schemeClr val="accent3"/>
                </a:solidFill>
              </a:rPr>
              <a:t>IfcWall</a:t>
            </a:r>
            <a:r>
              <a:rPr lang="nl-NL" sz="1600" i="1" dirty="0">
                <a:solidFill>
                  <a:schemeClr val="accent3"/>
                </a:solidFill>
              </a:rPr>
              <a:t> mag een </a:t>
            </a:r>
            <a:r>
              <a:rPr lang="nl-NL" sz="1600" i="1" dirty="0" err="1">
                <a:solidFill>
                  <a:schemeClr val="accent3"/>
                </a:solidFill>
              </a:rPr>
              <a:t>FireRating</a:t>
            </a:r>
            <a:r>
              <a:rPr lang="nl-NL" sz="1600" i="1" dirty="0">
                <a:solidFill>
                  <a:schemeClr val="accent3"/>
                </a:solidFill>
              </a:rPr>
              <a:t> property hebben.</a:t>
            </a:r>
          </a:p>
          <a:p>
            <a:pPr algn="r"/>
            <a:endParaRPr lang="nl-NL" sz="1600" b="1" dirty="0">
              <a:solidFill>
                <a:schemeClr val="accent3"/>
              </a:solidFill>
            </a:endParaRPr>
          </a:p>
          <a:p>
            <a:pPr algn="r"/>
            <a:endParaRPr lang="nl-NL" sz="1600" i="1" dirty="0">
              <a:solidFill>
                <a:schemeClr val="accent4"/>
              </a:solidFill>
            </a:endParaRPr>
          </a:p>
          <a:p>
            <a:pPr algn="r"/>
            <a:endParaRPr lang="nl-NL" sz="2000" b="1" dirty="0">
              <a:solidFill>
                <a:schemeClr val="accent3"/>
              </a:solidFill>
            </a:endParaRPr>
          </a:p>
          <a:p>
            <a:pPr algn="r"/>
            <a:endParaRPr lang="en-GB" sz="2000" b="1" i="1" dirty="0">
              <a:solidFill>
                <a:schemeClr val="accent4"/>
              </a:solidFill>
            </a:endParaRPr>
          </a:p>
        </p:txBody>
      </p:sp>
      <p:sp>
        <p:nvSpPr>
          <p:cNvPr id="11" name="Rechthoek 10">
            <a:extLst>
              <a:ext uri="{FF2B5EF4-FFF2-40B4-BE49-F238E27FC236}">
                <a16:creationId xmlns:a16="http://schemas.microsoft.com/office/drawing/2014/main" id="{F2E5AF8C-9DC9-0EEB-B33E-7E86309FADBD}"/>
              </a:ext>
            </a:extLst>
          </p:cNvPr>
          <p:cNvSpPr/>
          <p:nvPr/>
        </p:nvSpPr>
        <p:spPr>
          <a:xfrm>
            <a:off x="2060132" y="4987925"/>
            <a:ext cx="8055862" cy="548641"/>
          </a:xfrm>
          <a:custGeom>
            <a:avLst/>
            <a:gdLst>
              <a:gd name="csX0" fmla="*/ 0 w 8055862"/>
              <a:gd name="csY0" fmla="*/ 0 h 548641"/>
              <a:gd name="csX1" fmla="*/ 590763 w 8055862"/>
              <a:gd name="csY1" fmla="*/ 0 h 548641"/>
              <a:gd name="csX2" fmla="*/ 1342644 w 8055862"/>
              <a:gd name="csY2" fmla="*/ 0 h 548641"/>
              <a:gd name="csX3" fmla="*/ 1852848 w 8055862"/>
              <a:gd name="csY3" fmla="*/ 0 h 548641"/>
              <a:gd name="csX4" fmla="*/ 2685287 w 8055862"/>
              <a:gd name="csY4" fmla="*/ 0 h 548641"/>
              <a:gd name="csX5" fmla="*/ 3114933 w 8055862"/>
              <a:gd name="csY5" fmla="*/ 0 h 548641"/>
              <a:gd name="csX6" fmla="*/ 3544579 w 8055862"/>
              <a:gd name="csY6" fmla="*/ 0 h 548641"/>
              <a:gd name="csX7" fmla="*/ 4135342 w 8055862"/>
              <a:gd name="csY7" fmla="*/ 0 h 548641"/>
              <a:gd name="csX8" fmla="*/ 4564988 w 8055862"/>
              <a:gd name="csY8" fmla="*/ 0 h 548641"/>
              <a:gd name="csX9" fmla="*/ 4994634 w 8055862"/>
              <a:gd name="csY9" fmla="*/ 0 h 548641"/>
              <a:gd name="csX10" fmla="*/ 5504839 w 8055862"/>
              <a:gd name="csY10" fmla="*/ 0 h 548641"/>
              <a:gd name="csX11" fmla="*/ 5934485 w 8055862"/>
              <a:gd name="csY11" fmla="*/ 0 h 548641"/>
              <a:gd name="csX12" fmla="*/ 6444690 w 8055862"/>
              <a:gd name="csY12" fmla="*/ 0 h 548641"/>
              <a:gd name="csX13" fmla="*/ 6874336 w 8055862"/>
              <a:gd name="csY13" fmla="*/ 0 h 548641"/>
              <a:gd name="csX14" fmla="*/ 8055862 w 8055862"/>
              <a:gd name="csY14" fmla="*/ 0 h 548641"/>
              <a:gd name="csX15" fmla="*/ 8055862 w 8055862"/>
              <a:gd name="csY15" fmla="*/ 548641 h 548641"/>
              <a:gd name="csX16" fmla="*/ 7465099 w 8055862"/>
              <a:gd name="csY16" fmla="*/ 548641 h 548641"/>
              <a:gd name="csX17" fmla="*/ 6793777 w 8055862"/>
              <a:gd name="csY17" fmla="*/ 548641 h 548641"/>
              <a:gd name="csX18" fmla="*/ 6041897 w 8055862"/>
              <a:gd name="csY18" fmla="*/ 548641 h 548641"/>
              <a:gd name="csX19" fmla="*/ 5531692 w 8055862"/>
              <a:gd name="csY19" fmla="*/ 548641 h 548641"/>
              <a:gd name="csX20" fmla="*/ 5021487 w 8055862"/>
              <a:gd name="csY20" fmla="*/ 548641 h 548641"/>
              <a:gd name="csX21" fmla="*/ 4430724 w 8055862"/>
              <a:gd name="csY21" fmla="*/ 548641 h 548641"/>
              <a:gd name="csX22" fmla="*/ 3678844 w 8055862"/>
              <a:gd name="csY22" fmla="*/ 548641 h 548641"/>
              <a:gd name="csX23" fmla="*/ 3007522 w 8055862"/>
              <a:gd name="csY23" fmla="*/ 548641 h 548641"/>
              <a:gd name="csX24" fmla="*/ 2175083 w 8055862"/>
              <a:gd name="csY24" fmla="*/ 548641 h 548641"/>
              <a:gd name="csX25" fmla="*/ 1503761 w 8055862"/>
              <a:gd name="csY25" fmla="*/ 548641 h 548641"/>
              <a:gd name="csX26" fmla="*/ 832439 w 8055862"/>
              <a:gd name="csY26" fmla="*/ 548641 h 548641"/>
              <a:gd name="csX27" fmla="*/ 0 w 8055862"/>
              <a:gd name="csY27" fmla="*/ 548641 h 548641"/>
              <a:gd name="csX28" fmla="*/ 0 w 8055862"/>
              <a:gd name="csY28" fmla="*/ 0 h 54864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8055862" h="548641" extrusionOk="0">
                <a:moveTo>
                  <a:pt x="0" y="0"/>
                </a:moveTo>
                <a:cubicBezTo>
                  <a:pt x="284995" y="-9024"/>
                  <a:pt x="450725" y="-24909"/>
                  <a:pt x="590763" y="0"/>
                </a:cubicBezTo>
                <a:cubicBezTo>
                  <a:pt x="730801" y="24909"/>
                  <a:pt x="1012708" y="19955"/>
                  <a:pt x="1342644" y="0"/>
                </a:cubicBezTo>
                <a:cubicBezTo>
                  <a:pt x="1672580" y="-19955"/>
                  <a:pt x="1624760" y="7717"/>
                  <a:pt x="1852848" y="0"/>
                </a:cubicBezTo>
                <a:cubicBezTo>
                  <a:pt x="2080936" y="-7717"/>
                  <a:pt x="2287429" y="40404"/>
                  <a:pt x="2685287" y="0"/>
                </a:cubicBezTo>
                <a:cubicBezTo>
                  <a:pt x="3083145" y="-40404"/>
                  <a:pt x="3006532" y="-18672"/>
                  <a:pt x="3114933" y="0"/>
                </a:cubicBezTo>
                <a:cubicBezTo>
                  <a:pt x="3223334" y="18672"/>
                  <a:pt x="3413260" y="-6895"/>
                  <a:pt x="3544579" y="0"/>
                </a:cubicBezTo>
                <a:cubicBezTo>
                  <a:pt x="3675898" y="6895"/>
                  <a:pt x="3995061" y="-5530"/>
                  <a:pt x="4135342" y="0"/>
                </a:cubicBezTo>
                <a:cubicBezTo>
                  <a:pt x="4275623" y="5530"/>
                  <a:pt x="4424266" y="-15582"/>
                  <a:pt x="4564988" y="0"/>
                </a:cubicBezTo>
                <a:cubicBezTo>
                  <a:pt x="4705710" y="15582"/>
                  <a:pt x="4908253" y="-5025"/>
                  <a:pt x="4994634" y="0"/>
                </a:cubicBezTo>
                <a:cubicBezTo>
                  <a:pt x="5081015" y="5025"/>
                  <a:pt x="5306244" y="4415"/>
                  <a:pt x="5504839" y="0"/>
                </a:cubicBezTo>
                <a:cubicBezTo>
                  <a:pt x="5703434" y="-4415"/>
                  <a:pt x="5785128" y="-21312"/>
                  <a:pt x="5934485" y="0"/>
                </a:cubicBezTo>
                <a:cubicBezTo>
                  <a:pt x="6083842" y="21312"/>
                  <a:pt x="6277513" y="24822"/>
                  <a:pt x="6444690" y="0"/>
                </a:cubicBezTo>
                <a:cubicBezTo>
                  <a:pt x="6611868" y="-24822"/>
                  <a:pt x="6660680" y="-10968"/>
                  <a:pt x="6874336" y="0"/>
                </a:cubicBezTo>
                <a:cubicBezTo>
                  <a:pt x="7087992" y="10968"/>
                  <a:pt x="7727112" y="45175"/>
                  <a:pt x="8055862" y="0"/>
                </a:cubicBezTo>
                <a:cubicBezTo>
                  <a:pt x="8030680" y="110336"/>
                  <a:pt x="8048785" y="302101"/>
                  <a:pt x="8055862" y="548641"/>
                </a:cubicBezTo>
                <a:cubicBezTo>
                  <a:pt x="7935480" y="557516"/>
                  <a:pt x="7676070" y="549449"/>
                  <a:pt x="7465099" y="548641"/>
                </a:cubicBezTo>
                <a:cubicBezTo>
                  <a:pt x="7254128" y="547833"/>
                  <a:pt x="6933571" y="550553"/>
                  <a:pt x="6793777" y="548641"/>
                </a:cubicBezTo>
                <a:cubicBezTo>
                  <a:pt x="6653983" y="546729"/>
                  <a:pt x="6244837" y="570590"/>
                  <a:pt x="6041897" y="548641"/>
                </a:cubicBezTo>
                <a:cubicBezTo>
                  <a:pt x="5838957" y="526692"/>
                  <a:pt x="5705482" y="538752"/>
                  <a:pt x="5531692" y="548641"/>
                </a:cubicBezTo>
                <a:cubicBezTo>
                  <a:pt x="5357902" y="558530"/>
                  <a:pt x="5171437" y="544566"/>
                  <a:pt x="5021487" y="548641"/>
                </a:cubicBezTo>
                <a:cubicBezTo>
                  <a:pt x="4871537" y="552716"/>
                  <a:pt x="4619904" y="536003"/>
                  <a:pt x="4430724" y="548641"/>
                </a:cubicBezTo>
                <a:cubicBezTo>
                  <a:pt x="4241544" y="561279"/>
                  <a:pt x="3997402" y="547895"/>
                  <a:pt x="3678844" y="548641"/>
                </a:cubicBezTo>
                <a:cubicBezTo>
                  <a:pt x="3360286" y="549387"/>
                  <a:pt x="3320449" y="544945"/>
                  <a:pt x="3007522" y="548641"/>
                </a:cubicBezTo>
                <a:cubicBezTo>
                  <a:pt x="2694595" y="552337"/>
                  <a:pt x="2477968" y="584316"/>
                  <a:pt x="2175083" y="548641"/>
                </a:cubicBezTo>
                <a:cubicBezTo>
                  <a:pt x="1872198" y="512966"/>
                  <a:pt x="1754344" y="557803"/>
                  <a:pt x="1503761" y="548641"/>
                </a:cubicBezTo>
                <a:cubicBezTo>
                  <a:pt x="1253178" y="539479"/>
                  <a:pt x="987262" y="515517"/>
                  <a:pt x="832439" y="548641"/>
                </a:cubicBezTo>
                <a:cubicBezTo>
                  <a:pt x="677616" y="581765"/>
                  <a:pt x="290335" y="584753"/>
                  <a:pt x="0" y="548641"/>
                </a:cubicBezTo>
                <a:cubicBezTo>
                  <a:pt x="21599" y="389167"/>
                  <a:pt x="24047" y="153855"/>
                  <a:pt x="0" y="0"/>
                </a:cubicBezTo>
                <a:close/>
              </a:path>
            </a:pathLst>
          </a:custGeom>
          <a:noFill/>
          <a:ln w="28575">
            <a:solidFill>
              <a:schemeClr val="accent3"/>
            </a:solidFill>
            <a:extLst>
              <a:ext uri="{C807C97D-BFC1-408E-A445-0C87EB9F89A2}">
                <ask:lineSketchStyleProps xmlns:ask="http://schemas.microsoft.com/office/drawing/2018/sketchyshapes" sd="357899831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ekstvak 2">
            <a:extLst>
              <a:ext uri="{FF2B5EF4-FFF2-40B4-BE49-F238E27FC236}">
                <a16:creationId xmlns:a16="http://schemas.microsoft.com/office/drawing/2014/main" id="{F1E50A13-9BEA-F6FE-3537-D9719EDDB53A}"/>
              </a:ext>
            </a:extLst>
          </p:cNvPr>
          <p:cNvSpPr txBox="1"/>
          <p:nvPr/>
        </p:nvSpPr>
        <p:spPr>
          <a:xfrm>
            <a:off x="4069207" y="5443920"/>
            <a:ext cx="6096000" cy="276999"/>
          </a:xfrm>
          <a:prstGeom prst="rect">
            <a:avLst/>
          </a:prstGeom>
          <a:noFill/>
        </p:spPr>
        <p:txBody>
          <a:bodyPr wrap="square">
            <a:spAutoFit/>
          </a:bodyPr>
          <a:lstStyle/>
          <a:p>
            <a:pPr algn="r"/>
            <a:r>
              <a:rPr lang="en-US" sz="1200" dirty="0"/>
              <a:t>© </a:t>
            </a:r>
            <a:r>
              <a:rPr lang="en-US" sz="1200" dirty="0" err="1"/>
              <a:t>buildingSMART</a:t>
            </a:r>
            <a:r>
              <a:rPr lang="en-US" sz="1200" dirty="0"/>
              <a:t> International – IDS User Manual (GitHub), CC BY-ND 4.0.</a:t>
            </a:r>
            <a:endParaRPr lang="nl-BE" sz="1200" dirty="0"/>
          </a:p>
        </p:txBody>
      </p:sp>
    </p:spTree>
    <p:extLst>
      <p:ext uri="{BB962C8B-B14F-4D97-AF65-F5344CB8AC3E}">
        <p14:creationId xmlns:p14="http://schemas.microsoft.com/office/powerpoint/2010/main" val="13719752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8">
            <a:extLst>
              <a:ext uri="{FF2B5EF4-FFF2-40B4-BE49-F238E27FC236}">
                <a16:creationId xmlns:a16="http://schemas.microsoft.com/office/drawing/2014/main" id="{2DFCCA1F-3A7F-7B44-0933-3706B072D43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286280" y="2017631"/>
            <a:ext cx="4736210" cy="4742977"/>
          </a:xfrm>
          <a:prstGeom prst="rect">
            <a:avLst/>
          </a:prstGeom>
        </p:spPr>
      </p:pic>
      <p:sp>
        <p:nvSpPr>
          <p:cNvPr id="15" name="Titel 14">
            <a:extLst>
              <a:ext uri="{FF2B5EF4-FFF2-40B4-BE49-F238E27FC236}">
                <a16:creationId xmlns:a16="http://schemas.microsoft.com/office/drawing/2014/main" id="{8B56DA62-B8F9-C581-2933-FE1A1BA6EF75}"/>
              </a:ext>
            </a:extLst>
          </p:cNvPr>
          <p:cNvSpPr>
            <a:spLocks noGrp="1"/>
          </p:cNvSpPr>
          <p:nvPr>
            <p:ph type="title"/>
          </p:nvPr>
        </p:nvSpPr>
        <p:spPr/>
        <p:txBody>
          <a:bodyPr/>
          <a:lstStyle/>
          <a:p>
            <a:r>
              <a:rPr lang="nl-BE" dirty="0"/>
              <a:t>Voorbeeld</a:t>
            </a:r>
          </a:p>
        </p:txBody>
      </p:sp>
      <p:sp>
        <p:nvSpPr>
          <p:cNvPr id="16" name="Tijdelijke aanduiding voor inhoud 15">
            <a:extLst>
              <a:ext uri="{FF2B5EF4-FFF2-40B4-BE49-F238E27FC236}">
                <a16:creationId xmlns:a16="http://schemas.microsoft.com/office/drawing/2014/main" id="{7B6352B7-168D-56D9-728D-E4D66CF32878}"/>
              </a:ext>
            </a:extLst>
          </p:cNvPr>
          <p:cNvSpPr>
            <a:spLocks noGrp="1"/>
          </p:cNvSpPr>
          <p:nvPr>
            <p:ph idx="1"/>
          </p:nvPr>
        </p:nvSpPr>
        <p:spPr>
          <a:xfrm>
            <a:off x="640080" y="2633472"/>
            <a:ext cx="6646200" cy="3566160"/>
          </a:xfrm>
        </p:spPr>
        <p:txBody>
          <a:bodyPr/>
          <a:lstStyle/>
          <a:p>
            <a:pPr marL="0" indent="0">
              <a:buNone/>
            </a:pPr>
            <a:r>
              <a:rPr lang="nl-BE" dirty="0"/>
              <a:t>Voor alle niet-dragende wanden dient indien deze wand een brandwerende waarde heeft deze ingevuld te worden volgens de </a:t>
            </a:r>
            <a:r>
              <a:rPr lang="nl-NL" dirty="0"/>
              <a:t>Europese classificatie.</a:t>
            </a:r>
          </a:p>
          <a:p>
            <a:pPr marL="0" indent="0">
              <a:buNone/>
            </a:pPr>
            <a:r>
              <a:rPr lang="nl-NL" dirty="0"/>
              <a:t>De naamgeving van deze wanden volgt de </a:t>
            </a:r>
            <a:r>
              <a:rPr lang="nl-NL" dirty="0" err="1"/>
              <a:t>BERSnl</a:t>
            </a:r>
            <a:r>
              <a:rPr lang="nl-NL" dirty="0"/>
              <a:t>, het zelfde geldt voor de naamgeving van de materialen. </a:t>
            </a:r>
            <a:endParaRPr lang="nl-BE" dirty="0"/>
          </a:p>
        </p:txBody>
      </p:sp>
    </p:spTree>
    <p:extLst>
      <p:ext uri="{BB962C8B-B14F-4D97-AF65-F5344CB8AC3E}">
        <p14:creationId xmlns:p14="http://schemas.microsoft.com/office/powerpoint/2010/main" val="3837775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F3E07F-C4AF-34DF-5C98-91C2C4F448F4}"/>
              </a:ext>
            </a:extLst>
          </p:cNvPr>
          <p:cNvSpPr>
            <a:spLocks noGrp="1"/>
          </p:cNvSpPr>
          <p:nvPr>
            <p:ph type="title"/>
          </p:nvPr>
        </p:nvSpPr>
        <p:spPr/>
        <p:txBody>
          <a:bodyPr/>
          <a:lstStyle/>
          <a:p>
            <a:r>
              <a:rPr lang="nl-BE" dirty="0" err="1"/>
              <a:t>BIMcert</a:t>
            </a:r>
            <a:r>
              <a:rPr lang="nl-BE" dirty="0"/>
              <a:t> </a:t>
            </a:r>
            <a:r>
              <a:rPr lang="nl-BE" dirty="0" err="1"/>
              <a:t>Handbook</a:t>
            </a:r>
            <a:endParaRPr lang="nl-BE" dirty="0"/>
          </a:p>
        </p:txBody>
      </p:sp>
      <p:sp>
        <p:nvSpPr>
          <p:cNvPr id="3" name="Tijdelijke aanduiding voor inhoud 2">
            <a:extLst>
              <a:ext uri="{FF2B5EF4-FFF2-40B4-BE49-F238E27FC236}">
                <a16:creationId xmlns:a16="http://schemas.microsoft.com/office/drawing/2014/main" id="{C48EB61C-9029-A113-8F63-B3A2964751C3}"/>
              </a:ext>
            </a:extLst>
          </p:cNvPr>
          <p:cNvSpPr>
            <a:spLocks noGrp="1"/>
          </p:cNvSpPr>
          <p:nvPr>
            <p:ph idx="1"/>
          </p:nvPr>
        </p:nvSpPr>
        <p:spPr>
          <a:xfrm>
            <a:off x="640080" y="2633472"/>
            <a:ext cx="8075083" cy="3566160"/>
          </a:xfrm>
        </p:spPr>
        <p:txBody>
          <a:bodyPr/>
          <a:lstStyle/>
          <a:p>
            <a:pPr marL="0" indent="0">
              <a:buNone/>
            </a:pPr>
            <a:r>
              <a:rPr lang="nl-BE" dirty="0"/>
              <a:t>Referentiewerk rond </a:t>
            </a:r>
            <a:r>
              <a:rPr lang="nl-BE" dirty="0" err="1"/>
              <a:t>buildingSMART</a:t>
            </a:r>
            <a:r>
              <a:rPr lang="nl-BE" dirty="0"/>
              <a:t> en </a:t>
            </a:r>
            <a:r>
              <a:rPr lang="nl-BE" dirty="0" err="1"/>
              <a:t>OpenBIM</a:t>
            </a:r>
            <a:endParaRPr lang="nl-BE" dirty="0"/>
          </a:p>
          <a:p>
            <a:pPr marL="0" indent="0">
              <a:buNone/>
            </a:pPr>
            <a:endParaRPr lang="nl-BE" dirty="0">
              <a:solidFill>
                <a:schemeClr val="accent4"/>
              </a:solidFill>
            </a:endParaRPr>
          </a:p>
          <a:p>
            <a:pPr marL="0" indent="0">
              <a:buNone/>
            </a:pPr>
            <a:r>
              <a:rPr lang="nl-BE" dirty="0" err="1">
                <a:solidFill>
                  <a:schemeClr val="accent4"/>
                </a:solidFill>
              </a:rPr>
              <a:t>Webversie</a:t>
            </a:r>
            <a:r>
              <a:rPr lang="nl-BE" dirty="0">
                <a:solidFill>
                  <a:schemeClr val="accent4"/>
                </a:solidFill>
              </a:rPr>
              <a:t>: </a:t>
            </a:r>
          </a:p>
          <a:p>
            <a:r>
              <a:rPr lang="nl-BE" dirty="0"/>
              <a:t>https://openbim-knowledgebase.org/en/docs/bimcert-manual-2024/</a:t>
            </a:r>
          </a:p>
          <a:p>
            <a:pPr marL="0" indent="0">
              <a:buNone/>
            </a:pPr>
            <a:r>
              <a:rPr lang="nl-BE" dirty="0">
                <a:solidFill>
                  <a:schemeClr val="accent4"/>
                </a:solidFill>
              </a:rPr>
              <a:t>PDF-versie: </a:t>
            </a:r>
          </a:p>
          <a:p>
            <a:r>
              <a:rPr lang="nl-BE" dirty="0"/>
              <a:t>https://www.buildingsmart.co.at/downloads/</a:t>
            </a:r>
          </a:p>
        </p:txBody>
      </p:sp>
      <p:pic>
        <p:nvPicPr>
          <p:cNvPr id="5" name="Afbeelding 4" descr="Afbeelding met tekst, schermopname, Kleurrijkheid, plein&#10;&#10;Door AI gegenereerde inhoud is mogelijk onjuist.">
            <a:extLst>
              <a:ext uri="{FF2B5EF4-FFF2-40B4-BE49-F238E27FC236}">
                <a16:creationId xmlns:a16="http://schemas.microsoft.com/office/drawing/2014/main" id="{C640F842-6686-E79B-2EFF-7E30E144213B}"/>
              </a:ext>
            </a:extLst>
          </p:cNvPr>
          <p:cNvPicPr>
            <a:picLocks noChangeAspect="1"/>
          </p:cNvPicPr>
          <p:nvPr/>
        </p:nvPicPr>
        <p:blipFill>
          <a:blip r:embed="rId2"/>
          <a:stretch>
            <a:fillRect/>
          </a:stretch>
        </p:blipFill>
        <p:spPr>
          <a:xfrm>
            <a:off x="8715163" y="1920241"/>
            <a:ext cx="3476837" cy="49149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034900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schermopname, software&#10;&#10;Door AI gegenereerde inhoud is mogelijk onjuist.">
            <a:extLst>
              <a:ext uri="{FF2B5EF4-FFF2-40B4-BE49-F238E27FC236}">
                <a16:creationId xmlns:a16="http://schemas.microsoft.com/office/drawing/2014/main" id="{25DB5AC3-F240-85C0-E02D-399A52978764}"/>
              </a:ext>
            </a:extLst>
          </p:cNvPr>
          <p:cNvPicPr>
            <a:picLocks noChangeAspect="1"/>
          </p:cNvPicPr>
          <p:nvPr/>
        </p:nvPicPr>
        <p:blipFill>
          <a:blip r:embed="rId2"/>
          <a:stretch>
            <a:fillRect/>
          </a:stretch>
        </p:blipFill>
        <p:spPr>
          <a:xfrm>
            <a:off x="0" y="0"/>
            <a:ext cx="12192000" cy="5722644"/>
          </a:xfrm>
          <a:prstGeom prst="rect">
            <a:avLst/>
          </a:prstGeom>
        </p:spPr>
      </p:pic>
      <p:pic>
        <p:nvPicPr>
          <p:cNvPr id="5" name="Afbeelding 4" descr="Afbeelding met tekst, schermopname&#10;&#10;Door AI gegenereerde inhoud is mogelijk onjuist.">
            <a:extLst>
              <a:ext uri="{FF2B5EF4-FFF2-40B4-BE49-F238E27FC236}">
                <a16:creationId xmlns:a16="http://schemas.microsoft.com/office/drawing/2014/main" id="{7797D698-DE29-299E-8B2F-CED66494CAF9}"/>
              </a:ext>
            </a:extLst>
          </p:cNvPr>
          <p:cNvPicPr>
            <a:picLocks noChangeAspect="1"/>
          </p:cNvPicPr>
          <p:nvPr/>
        </p:nvPicPr>
        <p:blipFill>
          <a:blip r:embed="rId3"/>
          <a:srcRect t="59653" b="5727"/>
          <a:stretch>
            <a:fillRect/>
          </a:stretch>
        </p:blipFill>
        <p:spPr>
          <a:xfrm>
            <a:off x="0" y="5703594"/>
            <a:ext cx="12192000" cy="1981200"/>
          </a:xfrm>
          <a:prstGeom prst="rect">
            <a:avLst/>
          </a:prstGeom>
        </p:spPr>
      </p:pic>
    </p:spTree>
    <p:extLst>
      <p:ext uri="{BB962C8B-B14F-4D97-AF65-F5344CB8AC3E}">
        <p14:creationId xmlns:p14="http://schemas.microsoft.com/office/powerpoint/2010/main" val="42458016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4E69D-B5D0-A442-3690-25FFD5FC7275}"/>
            </a:ext>
          </a:extLst>
        </p:cNvPr>
        <p:cNvGrpSpPr/>
        <p:nvPr/>
      </p:nvGrpSpPr>
      <p:grpSpPr>
        <a:xfrm>
          <a:off x="0" y="0"/>
          <a:ext cx="0" cy="0"/>
          <a:chOff x="0" y="0"/>
          <a:chExt cx="0" cy="0"/>
        </a:xfrm>
      </p:grpSpPr>
      <p:pic>
        <p:nvPicPr>
          <p:cNvPr id="8" name="Afbeelding 8">
            <a:extLst>
              <a:ext uri="{FF2B5EF4-FFF2-40B4-BE49-F238E27FC236}">
                <a16:creationId xmlns:a16="http://schemas.microsoft.com/office/drawing/2014/main" id="{BD917E2A-0598-CF9E-D693-C82F4BF98E9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286280" y="2017631"/>
            <a:ext cx="4736210" cy="4742977"/>
          </a:xfrm>
          <a:prstGeom prst="rect">
            <a:avLst/>
          </a:prstGeom>
        </p:spPr>
      </p:pic>
      <p:sp>
        <p:nvSpPr>
          <p:cNvPr id="15" name="Titel 14">
            <a:extLst>
              <a:ext uri="{FF2B5EF4-FFF2-40B4-BE49-F238E27FC236}">
                <a16:creationId xmlns:a16="http://schemas.microsoft.com/office/drawing/2014/main" id="{F7E56A96-CB6A-E9DF-CC5F-BC26204A085E}"/>
              </a:ext>
            </a:extLst>
          </p:cNvPr>
          <p:cNvSpPr>
            <a:spLocks noGrp="1"/>
          </p:cNvSpPr>
          <p:nvPr>
            <p:ph type="title"/>
          </p:nvPr>
        </p:nvSpPr>
        <p:spPr/>
        <p:txBody>
          <a:bodyPr/>
          <a:lstStyle/>
          <a:p>
            <a:r>
              <a:rPr lang="nl-BE" dirty="0"/>
              <a:t>Voorbeeld</a:t>
            </a:r>
          </a:p>
        </p:txBody>
      </p:sp>
      <p:sp>
        <p:nvSpPr>
          <p:cNvPr id="16" name="Tijdelijke aanduiding voor inhoud 15">
            <a:extLst>
              <a:ext uri="{FF2B5EF4-FFF2-40B4-BE49-F238E27FC236}">
                <a16:creationId xmlns:a16="http://schemas.microsoft.com/office/drawing/2014/main" id="{12D3FF44-A8FC-F3CD-BF5E-41E87D296855}"/>
              </a:ext>
            </a:extLst>
          </p:cNvPr>
          <p:cNvSpPr>
            <a:spLocks noGrp="1"/>
          </p:cNvSpPr>
          <p:nvPr>
            <p:ph idx="1"/>
          </p:nvPr>
        </p:nvSpPr>
        <p:spPr>
          <a:xfrm>
            <a:off x="640080" y="2633472"/>
            <a:ext cx="6646200" cy="3566160"/>
          </a:xfrm>
        </p:spPr>
        <p:txBody>
          <a:bodyPr/>
          <a:lstStyle/>
          <a:p>
            <a:pPr marL="0" indent="0">
              <a:buNone/>
            </a:pPr>
            <a:r>
              <a:rPr lang="nl-BE" dirty="0"/>
              <a:t>Voor alle niet-dragende wanden dient indien deze wand een brandwerende waarde heeft deze ingevuld te worden volgens de </a:t>
            </a:r>
            <a:r>
              <a:rPr lang="nl-NL" dirty="0"/>
              <a:t>Europese classificatie.</a:t>
            </a:r>
          </a:p>
          <a:p>
            <a:pPr marL="0" indent="0">
              <a:buNone/>
            </a:pPr>
            <a:r>
              <a:rPr lang="nl-NL" dirty="0"/>
              <a:t>De naamgeving van deze wanden volgt de </a:t>
            </a:r>
            <a:r>
              <a:rPr lang="nl-NL" dirty="0" err="1"/>
              <a:t>BERSnl</a:t>
            </a:r>
            <a:r>
              <a:rPr lang="nl-NL" dirty="0"/>
              <a:t>, het zelfde geldt voor de naamgeving van de materialen. </a:t>
            </a:r>
            <a:endParaRPr lang="nl-BE" dirty="0"/>
          </a:p>
        </p:txBody>
      </p:sp>
      <p:sp>
        <p:nvSpPr>
          <p:cNvPr id="2" name="Tekstvak 1">
            <a:extLst>
              <a:ext uri="{FF2B5EF4-FFF2-40B4-BE49-F238E27FC236}">
                <a16:creationId xmlns:a16="http://schemas.microsoft.com/office/drawing/2014/main" id="{5B98E5D1-5846-49E4-999C-29362BE71A53}"/>
              </a:ext>
            </a:extLst>
          </p:cNvPr>
          <p:cNvSpPr txBox="1"/>
          <p:nvPr/>
        </p:nvSpPr>
        <p:spPr>
          <a:xfrm>
            <a:off x="4514850" y="5399903"/>
            <a:ext cx="5476875" cy="461665"/>
          </a:xfrm>
          <a:prstGeom prst="rect">
            <a:avLst/>
          </a:prstGeom>
          <a:noFill/>
        </p:spPr>
        <p:txBody>
          <a:bodyPr wrap="square" rtlCol="0">
            <a:spAutoFit/>
          </a:bodyPr>
          <a:lstStyle/>
          <a:p>
            <a:r>
              <a:rPr lang="en-GB" sz="2400" b="1" dirty="0">
                <a:solidFill>
                  <a:schemeClr val="accent1"/>
                </a:solidFill>
                <a:latin typeface="Ink Free" panose="03080402000500000000" pitchFamily="66" charset="0"/>
                <a:cs typeface="Dreaming Outloud Script Pro" panose="020F0502020204030204" pitchFamily="66" charset="0"/>
              </a:rPr>
              <a:t>Specification</a:t>
            </a:r>
          </a:p>
        </p:txBody>
      </p:sp>
      <p:sp>
        <p:nvSpPr>
          <p:cNvPr id="3" name="Rechthoek 2">
            <a:extLst>
              <a:ext uri="{FF2B5EF4-FFF2-40B4-BE49-F238E27FC236}">
                <a16:creationId xmlns:a16="http://schemas.microsoft.com/office/drawing/2014/main" id="{12DADA52-6AB6-543F-7BF2-8B5670046015}"/>
              </a:ext>
            </a:extLst>
          </p:cNvPr>
          <p:cNvSpPr/>
          <p:nvPr/>
        </p:nvSpPr>
        <p:spPr>
          <a:xfrm>
            <a:off x="664108" y="2705100"/>
            <a:ext cx="6479642" cy="2000250"/>
          </a:xfrm>
          <a:custGeom>
            <a:avLst/>
            <a:gdLst>
              <a:gd name="csX0" fmla="*/ 0 w 6479642"/>
              <a:gd name="csY0" fmla="*/ 0 h 2000250"/>
              <a:gd name="csX1" fmla="*/ 583168 w 6479642"/>
              <a:gd name="csY1" fmla="*/ 0 h 2000250"/>
              <a:gd name="csX2" fmla="*/ 1295928 w 6479642"/>
              <a:gd name="csY2" fmla="*/ 0 h 2000250"/>
              <a:gd name="csX3" fmla="*/ 1814300 w 6479642"/>
              <a:gd name="csY3" fmla="*/ 0 h 2000250"/>
              <a:gd name="csX4" fmla="*/ 2591857 w 6479642"/>
              <a:gd name="csY4" fmla="*/ 0 h 2000250"/>
              <a:gd name="csX5" fmla="*/ 3045432 w 6479642"/>
              <a:gd name="csY5" fmla="*/ 0 h 2000250"/>
              <a:gd name="csX6" fmla="*/ 3499007 w 6479642"/>
              <a:gd name="csY6" fmla="*/ 0 h 2000250"/>
              <a:gd name="csX7" fmla="*/ 4082174 w 6479642"/>
              <a:gd name="csY7" fmla="*/ 0 h 2000250"/>
              <a:gd name="csX8" fmla="*/ 4535749 w 6479642"/>
              <a:gd name="csY8" fmla="*/ 0 h 2000250"/>
              <a:gd name="csX9" fmla="*/ 4989324 w 6479642"/>
              <a:gd name="csY9" fmla="*/ 0 h 2000250"/>
              <a:gd name="csX10" fmla="*/ 5507696 w 6479642"/>
              <a:gd name="csY10" fmla="*/ 0 h 2000250"/>
              <a:gd name="csX11" fmla="*/ 6479642 w 6479642"/>
              <a:gd name="csY11" fmla="*/ 0 h 2000250"/>
              <a:gd name="csX12" fmla="*/ 6479642 w 6479642"/>
              <a:gd name="csY12" fmla="*/ 626745 h 2000250"/>
              <a:gd name="csX13" fmla="*/ 6479642 w 6479642"/>
              <a:gd name="csY13" fmla="*/ 1233488 h 2000250"/>
              <a:gd name="csX14" fmla="*/ 6479642 w 6479642"/>
              <a:gd name="csY14" fmla="*/ 2000250 h 2000250"/>
              <a:gd name="csX15" fmla="*/ 5702085 w 6479642"/>
              <a:gd name="csY15" fmla="*/ 2000250 h 2000250"/>
              <a:gd name="csX16" fmla="*/ 5054121 w 6479642"/>
              <a:gd name="csY16" fmla="*/ 2000250 h 2000250"/>
              <a:gd name="csX17" fmla="*/ 4406157 w 6479642"/>
              <a:gd name="csY17" fmla="*/ 2000250 h 2000250"/>
              <a:gd name="csX18" fmla="*/ 3693396 w 6479642"/>
              <a:gd name="csY18" fmla="*/ 2000250 h 2000250"/>
              <a:gd name="csX19" fmla="*/ 3175025 w 6479642"/>
              <a:gd name="csY19" fmla="*/ 2000250 h 2000250"/>
              <a:gd name="csX20" fmla="*/ 2656653 w 6479642"/>
              <a:gd name="csY20" fmla="*/ 2000250 h 2000250"/>
              <a:gd name="csX21" fmla="*/ 2073485 w 6479642"/>
              <a:gd name="csY21" fmla="*/ 2000250 h 2000250"/>
              <a:gd name="csX22" fmla="*/ 1360725 w 6479642"/>
              <a:gd name="csY22" fmla="*/ 2000250 h 2000250"/>
              <a:gd name="csX23" fmla="*/ 712761 w 6479642"/>
              <a:gd name="csY23" fmla="*/ 2000250 h 2000250"/>
              <a:gd name="csX24" fmla="*/ 0 w 6479642"/>
              <a:gd name="csY24" fmla="*/ 2000250 h 2000250"/>
              <a:gd name="csX25" fmla="*/ 0 w 6479642"/>
              <a:gd name="csY25" fmla="*/ 1333500 h 2000250"/>
              <a:gd name="csX26" fmla="*/ 0 w 6479642"/>
              <a:gd name="csY26" fmla="*/ 686753 h 2000250"/>
              <a:gd name="csX27" fmla="*/ 0 w 6479642"/>
              <a:gd name="csY27" fmla="*/ 0 h 20002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6479642" h="2000250" extrusionOk="0">
                <a:moveTo>
                  <a:pt x="0" y="0"/>
                </a:moveTo>
                <a:cubicBezTo>
                  <a:pt x="195598" y="15315"/>
                  <a:pt x="454986" y="7963"/>
                  <a:pt x="583168" y="0"/>
                </a:cubicBezTo>
                <a:cubicBezTo>
                  <a:pt x="711350" y="-7963"/>
                  <a:pt x="987041" y="-1479"/>
                  <a:pt x="1295928" y="0"/>
                </a:cubicBezTo>
                <a:cubicBezTo>
                  <a:pt x="1604815" y="1479"/>
                  <a:pt x="1706823" y="11113"/>
                  <a:pt x="1814300" y="0"/>
                </a:cubicBezTo>
                <a:cubicBezTo>
                  <a:pt x="1921777" y="-11113"/>
                  <a:pt x="2304292" y="-26616"/>
                  <a:pt x="2591857" y="0"/>
                </a:cubicBezTo>
                <a:cubicBezTo>
                  <a:pt x="2879422" y="26616"/>
                  <a:pt x="2896355" y="-22391"/>
                  <a:pt x="3045432" y="0"/>
                </a:cubicBezTo>
                <a:cubicBezTo>
                  <a:pt x="3194509" y="22391"/>
                  <a:pt x="3362832" y="-9665"/>
                  <a:pt x="3499007" y="0"/>
                </a:cubicBezTo>
                <a:cubicBezTo>
                  <a:pt x="3635182" y="9665"/>
                  <a:pt x="3821477" y="5297"/>
                  <a:pt x="4082174" y="0"/>
                </a:cubicBezTo>
                <a:cubicBezTo>
                  <a:pt x="4342871" y="-5297"/>
                  <a:pt x="4434829" y="1072"/>
                  <a:pt x="4535749" y="0"/>
                </a:cubicBezTo>
                <a:cubicBezTo>
                  <a:pt x="4636669" y="-1072"/>
                  <a:pt x="4894669" y="-12134"/>
                  <a:pt x="4989324" y="0"/>
                </a:cubicBezTo>
                <a:cubicBezTo>
                  <a:pt x="5083979" y="12134"/>
                  <a:pt x="5252491" y="-11463"/>
                  <a:pt x="5507696" y="0"/>
                </a:cubicBezTo>
                <a:cubicBezTo>
                  <a:pt x="5762901" y="11463"/>
                  <a:pt x="6041549" y="-7154"/>
                  <a:pt x="6479642" y="0"/>
                </a:cubicBezTo>
                <a:cubicBezTo>
                  <a:pt x="6484486" y="269212"/>
                  <a:pt x="6458517" y="411826"/>
                  <a:pt x="6479642" y="626745"/>
                </a:cubicBezTo>
                <a:cubicBezTo>
                  <a:pt x="6500767" y="841664"/>
                  <a:pt x="6507629" y="995544"/>
                  <a:pt x="6479642" y="1233488"/>
                </a:cubicBezTo>
                <a:cubicBezTo>
                  <a:pt x="6451655" y="1471432"/>
                  <a:pt x="6458915" y="1720423"/>
                  <a:pt x="6479642" y="2000250"/>
                </a:cubicBezTo>
                <a:cubicBezTo>
                  <a:pt x="6227287" y="2015148"/>
                  <a:pt x="5865133" y="2031703"/>
                  <a:pt x="5702085" y="2000250"/>
                </a:cubicBezTo>
                <a:cubicBezTo>
                  <a:pt x="5539037" y="1968797"/>
                  <a:pt x="5298168" y="2005885"/>
                  <a:pt x="5054121" y="2000250"/>
                </a:cubicBezTo>
                <a:cubicBezTo>
                  <a:pt x="4810074" y="1994615"/>
                  <a:pt x="4678642" y="2021396"/>
                  <a:pt x="4406157" y="2000250"/>
                </a:cubicBezTo>
                <a:cubicBezTo>
                  <a:pt x="4133672" y="1979104"/>
                  <a:pt x="3952177" y="1977337"/>
                  <a:pt x="3693396" y="2000250"/>
                </a:cubicBezTo>
                <a:cubicBezTo>
                  <a:pt x="3434615" y="2023163"/>
                  <a:pt x="3293004" y="2008708"/>
                  <a:pt x="3175025" y="2000250"/>
                </a:cubicBezTo>
                <a:cubicBezTo>
                  <a:pt x="3057046" y="1991792"/>
                  <a:pt x="2776284" y="1996038"/>
                  <a:pt x="2656653" y="2000250"/>
                </a:cubicBezTo>
                <a:cubicBezTo>
                  <a:pt x="2537022" y="2004462"/>
                  <a:pt x="2284510" y="2007718"/>
                  <a:pt x="2073485" y="2000250"/>
                </a:cubicBezTo>
                <a:cubicBezTo>
                  <a:pt x="1862460" y="1992782"/>
                  <a:pt x="1613153" y="1970496"/>
                  <a:pt x="1360725" y="2000250"/>
                </a:cubicBezTo>
                <a:cubicBezTo>
                  <a:pt x="1108297" y="2030004"/>
                  <a:pt x="899235" y="2009417"/>
                  <a:pt x="712761" y="2000250"/>
                </a:cubicBezTo>
                <a:cubicBezTo>
                  <a:pt x="526287" y="1991083"/>
                  <a:pt x="163687" y="2027502"/>
                  <a:pt x="0" y="2000250"/>
                </a:cubicBezTo>
                <a:cubicBezTo>
                  <a:pt x="7983" y="1825150"/>
                  <a:pt x="-25715" y="1571702"/>
                  <a:pt x="0" y="1333500"/>
                </a:cubicBezTo>
                <a:cubicBezTo>
                  <a:pt x="25715" y="1095298"/>
                  <a:pt x="-6207" y="825844"/>
                  <a:pt x="0" y="686753"/>
                </a:cubicBezTo>
                <a:cubicBezTo>
                  <a:pt x="6207" y="547662"/>
                  <a:pt x="29424" y="317240"/>
                  <a:pt x="0" y="0"/>
                </a:cubicBezTo>
                <a:close/>
              </a:path>
            </a:pathLst>
          </a:custGeom>
          <a:noFill/>
          <a:ln w="28575">
            <a:solidFill>
              <a:schemeClr val="accent1"/>
            </a:solidFill>
            <a:extLst>
              <a:ext uri="{C807C97D-BFC1-408E-A445-0C87EB9F89A2}">
                <ask:lineSketchStyleProps xmlns:ask="http://schemas.microsoft.com/office/drawing/2018/sketchyshapes" sd="357899831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accent4"/>
              </a:solidFill>
            </a:endParaRPr>
          </a:p>
        </p:txBody>
      </p:sp>
      <p:sp>
        <p:nvSpPr>
          <p:cNvPr id="4" name="Vrije vorm: vorm 3">
            <a:extLst>
              <a:ext uri="{FF2B5EF4-FFF2-40B4-BE49-F238E27FC236}">
                <a16:creationId xmlns:a16="http://schemas.microsoft.com/office/drawing/2014/main" id="{75193872-E556-5631-1B9B-41142A61CF6E}"/>
              </a:ext>
            </a:extLst>
          </p:cNvPr>
          <p:cNvSpPr/>
          <p:nvPr/>
        </p:nvSpPr>
        <p:spPr>
          <a:xfrm rot="19776556">
            <a:off x="2699378" y="4202729"/>
            <a:ext cx="1428041" cy="1919533"/>
          </a:xfrm>
          <a:custGeom>
            <a:avLst/>
            <a:gdLst>
              <a:gd name="connsiteX0" fmla="*/ 0 w 1930400"/>
              <a:gd name="connsiteY0" fmla="*/ 0 h 1358900"/>
              <a:gd name="connsiteX1" fmla="*/ 1930400 w 1930400"/>
              <a:gd name="connsiteY1" fmla="*/ 1358900 h 1358900"/>
            </a:gdLst>
            <a:ahLst/>
            <a:cxnLst>
              <a:cxn ang="0">
                <a:pos x="connsiteX0" y="connsiteY0"/>
              </a:cxn>
              <a:cxn ang="0">
                <a:pos x="connsiteX1" y="connsiteY1"/>
              </a:cxn>
            </a:cxnLst>
            <a:rect l="l" t="t" r="r" b="b"/>
            <a:pathLst>
              <a:path w="1930400" h="1358900">
                <a:moveTo>
                  <a:pt x="0" y="0"/>
                </a:moveTo>
                <a:cubicBezTo>
                  <a:pt x="736600" y="589491"/>
                  <a:pt x="1473200" y="1178983"/>
                  <a:pt x="1930400" y="1358900"/>
                </a:cubicBezTo>
              </a:path>
            </a:pathLst>
          </a:cu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7463162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85949-BDDA-D371-13AE-B7FF2BD86D12}"/>
            </a:ext>
          </a:extLst>
        </p:cNvPr>
        <p:cNvGrpSpPr/>
        <p:nvPr/>
      </p:nvGrpSpPr>
      <p:grpSpPr>
        <a:xfrm>
          <a:off x="0" y="0"/>
          <a:ext cx="0" cy="0"/>
          <a:chOff x="0" y="0"/>
          <a:chExt cx="0" cy="0"/>
        </a:xfrm>
      </p:grpSpPr>
      <p:pic>
        <p:nvPicPr>
          <p:cNvPr id="5" name="Afbeelding 4" descr="Afbeelding met tekst, software, nummer, Webpagina&#10;&#10;Door AI gegenereerde inhoud is mogelijk onjuist.">
            <a:extLst>
              <a:ext uri="{FF2B5EF4-FFF2-40B4-BE49-F238E27FC236}">
                <a16:creationId xmlns:a16="http://schemas.microsoft.com/office/drawing/2014/main" id="{7024D9EE-9AA1-1658-B813-691ADFECA485}"/>
              </a:ext>
            </a:extLst>
          </p:cNvPr>
          <p:cNvPicPr>
            <a:picLocks noChangeAspect="1"/>
          </p:cNvPicPr>
          <p:nvPr/>
        </p:nvPicPr>
        <p:blipFill>
          <a:blip r:embed="rId2"/>
          <a:stretch>
            <a:fillRect/>
          </a:stretch>
        </p:blipFill>
        <p:spPr>
          <a:xfrm>
            <a:off x="0" y="513800"/>
            <a:ext cx="12192000" cy="5830400"/>
          </a:xfrm>
          <a:prstGeom prst="rect">
            <a:avLst/>
          </a:prstGeom>
        </p:spPr>
      </p:pic>
      <p:sp>
        <p:nvSpPr>
          <p:cNvPr id="2" name="Rechthoek 1">
            <a:extLst>
              <a:ext uri="{FF2B5EF4-FFF2-40B4-BE49-F238E27FC236}">
                <a16:creationId xmlns:a16="http://schemas.microsoft.com/office/drawing/2014/main" id="{641B0442-221B-5BFE-818D-BF11A2879AB2}"/>
              </a:ext>
            </a:extLst>
          </p:cNvPr>
          <p:cNvSpPr/>
          <p:nvPr/>
        </p:nvSpPr>
        <p:spPr>
          <a:xfrm>
            <a:off x="1292757" y="3533774"/>
            <a:ext cx="9575267" cy="2810425"/>
          </a:xfrm>
          <a:custGeom>
            <a:avLst/>
            <a:gdLst>
              <a:gd name="csX0" fmla="*/ 0 w 9575267"/>
              <a:gd name="csY0" fmla="*/ 0 h 2810425"/>
              <a:gd name="csX1" fmla="*/ 588195 w 9575267"/>
              <a:gd name="csY1" fmla="*/ 0 h 2810425"/>
              <a:gd name="csX2" fmla="*/ 1367895 w 9575267"/>
              <a:gd name="csY2" fmla="*/ 0 h 2810425"/>
              <a:gd name="csX3" fmla="*/ 1860338 w 9575267"/>
              <a:gd name="csY3" fmla="*/ 0 h 2810425"/>
              <a:gd name="csX4" fmla="*/ 2735791 w 9575267"/>
              <a:gd name="csY4" fmla="*/ 0 h 2810425"/>
              <a:gd name="csX5" fmla="*/ 3132480 w 9575267"/>
              <a:gd name="csY5" fmla="*/ 0 h 2810425"/>
              <a:gd name="csX6" fmla="*/ 3529170 w 9575267"/>
              <a:gd name="csY6" fmla="*/ 0 h 2810425"/>
              <a:gd name="csX7" fmla="*/ 4117365 w 9575267"/>
              <a:gd name="csY7" fmla="*/ 0 h 2810425"/>
              <a:gd name="csX8" fmla="*/ 4514054 w 9575267"/>
              <a:gd name="csY8" fmla="*/ 0 h 2810425"/>
              <a:gd name="csX9" fmla="*/ 4910744 w 9575267"/>
              <a:gd name="csY9" fmla="*/ 0 h 2810425"/>
              <a:gd name="csX10" fmla="*/ 5403186 w 9575267"/>
              <a:gd name="csY10" fmla="*/ 0 h 2810425"/>
              <a:gd name="csX11" fmla="*/ 5799876 w 9575267"/>
              <a:gd name="csY11" fmla="*/ 0 h 2810425"/>
              <a:gd name="csX12" fmla="*/ 6292318 w 9575267"/>
              <a:gd name="csY12" fmla="*/ 0 h 2810425"/>
              <a:gd name="csX13" fmla="*/ 6689008 w 9575267"/>
              <a:gd name="csY13" fmla="*/ 0 h 2810425"/>
              <a:gd name="csX14" fmla="*/ 7468708 w 9575267"/>
              <a:gd name="csY14" fmla="*/ 0 h 2810425"/>
              <a:gd name="csX15" fmla="*/ 8152656 w 9575267"/>
              <a:gd name="csY15" fmla="*/ 0 h 2810425"/>
              <a:gd name="csX16" fmla="*/ 8549346 w 9575267"/>
              <a:gd name="csY16" fmla="*/ 0 h 2810425"/>
              <a:gd name="csX17" fmla="*/ 9575267 w 9575267"/>
              <a:gd name="csY17" fmla="*/ 0 h 2810425"/>
              <a:gd name="csX18" fmla="*/ 9575267 w 9575267"/>
              <a:gd name="csY18" fmla="*/ 533981 h 2810425"/>
              <a:gd name="csX19" fmla="*/ 9575267 w 9575267"/>
              <a:gd name="csY19" fmla="*/ 1096066 h 2810425"/>
              <a:gd name="csX20" fmla="*/ 9575267 w 9575267"/>
              <a:gd name="csY20" fmla="*/ 1601942 h 2810425"/>
              <a:gd name="csX21" fmla="*/ 9575267 w 9575267"/>
              <a:gd name="csY21" fmla="*/ 2135923 h 2810425"/>
              <a:gd name="csX22" fmla="*/ 9575267 w 9575267"/>
              <a:gd name="csY22" fmla="*/ 2810425 h 2810425"/>
              <a:gd name="csX23" fmla="*/ 8699814 w 9575267"/>
              <a:gd name="csY23" fmla="*/ 2810425 h 2810425"/>
              <a:gd name="csX24" fmla="*/ 7824361 w 9575267"/>
              <a:gd name="csY24" fmla="*/ 2810425 h 2810425"/>
              <a:gd name="csX25" fmla="*/ 7140413 w 9575267"/>
              <a:gd name="csY25" fmla="*/ 2810425 h 2810425"/>
              <a:gd name="csX26" fmla="*/ 6456466 w 9575267"/>
              <a:gd name="csY26" fmla="*/ 2810425 h 2810425"/>
              <a:gd name="csX27" fmla="*/ 5964023 w 9575267"/>
              <a:gd name="csY27" fmla="*/ 2810425 h 2810425"/>
              <a:gd name="csX28" fmla="*/ 5567334 w 9575267"/>
              <a:gd name="csY28" fmla="*/ 2810425 h 2810425"/>
              <a:gd name="csX29" fmla="*/ 4979139 w 9575267"/>
              <a:gd name="csY29" fmla="*/ 2810425 h 2810425"/>
              <a:gd name="csX30" fmla="*/ 4295191 w 9575267"/>
              <a:gd name="csY30" fmla="*/ 2810425 h 2810425"/>
              <a:gd name="csX31" fmla="*/ 3515491 w 9575267"/>
              <a:gd name="csY31" fmla="*/ 2810425 h 2810425"/>
              <a:gd name="csX32" fmla="*/ 2640038 w 9575267"/>
              <a:gd name="csY32" fmla="*/ 2810425 h 2810425"/>
              <a:gd name="csX33" fmla="*/ 2147596 w 9575267"/>
              <a:gd name="csY33" fmla="*/ 2810425 h 2810425"/>
              <a:gd name="csX34" fmla="*/ 1559401 w 9575267"/>
              <a:gd name="csY34" fmla="*/ 2810425 h 2810425"/>
              <a:gd name="csX35" fmla="*/ 683948 w 9575267"/>
              <a:gd name="csY35" fmla="*/ 2810425 h 2810425"/>
              <a:gd name="csX36" fmla="*/ 0 w 9575267"/>
              <a:gd name="csY36" fmla="*/ 2810425 h 2810425"/>
              <a:gd name="csX37" fmla="*/ 0 w 9575267"/>
              <a:gd name="csY37" fmla="*/ 2220236 h 2810425"/>
              <a:gd name="csX38" fmla="*/ 0 w 9575267"/>
              <a:gd name="csY38" fmla="*/ 1630047 h 2810425"/>
              <a:gd name="csX39" fmla="*/ 0 w 9575267"/>
              <a:gd name="csY39" fmla="*/ 1096066 h 2810425"/>
              <a:gd name="csX40" fmla="*/ 0 w 9575267"/>
              <a:gd name="csY40" fmla="*/ 533981 h 2810425"/>
              <a:gd name="csX41" fmla="*/ 0 w 9575267"/>
              <a:gd name="csY41" fmla="*/ 0 h 281042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Lst>
            <a:rect l="l" t="t" r="r" b="b"/>
            <a:pathLst>
              <a:path w="9575267" h="2810425" extrusionOk="0">
                <a:moveTo>
                  <a:pt x="0" y="0"/>
                </a:moveTo>
                <a:cubicBezTo>
                  <a:pt x="168554" y="-12150"/>
                  <a:pt x="373967" y="4589"/>
                  <a:pt x="588195" y="0"/>
                </a:cubicBezTo>
                <a:cubicBezTo>
                  <a:pt x="802424" y="-4589"/>
                  <a:pt x="1045354" y="-34132"/>
                  <a:pt x="1367895" y="0"/>
                </a:cubicBezTo>
                <a:cubicBezTo>
                  <a:pt x="1690436" y="34132"/>
                  <a:pt x="1665888" y="-22908"/>
                  <a:pt x="1860338" y="0"/>
                </a:cubicBezTo>
                <a:cubicBezTo>
                  <a:pt x="2054788" y="22908"/>
                  <a:pt x="2410298" y="-42828"/>
                  <a:pt x="2735791" y="0"/>
                </a:cubicBezTo>
                <a:cubicBezTo>
                  <a:pt x="3061284" y="42828"/>
                  <a:pt x="2968715" y="12209"/>
                  <a:pt x="3132480" y="0"/>
                </a:cubicBezTo>
                <a:cubicBezTo>
                  <a:pt x="3296245" y="-12209"/>
                  <a:pt x="3349873" y="-7789"/>
                  <a:pt x="3529170" y="0"/>
                </a:cubicBezTo>
                <a:cubicBezTo>
                  <a:pt x="3708467" y="7789"/>
                  <a:pt x="3930098" y="-29225"/>
                  <a:pt x="4117365" y="0"/>
                </a:cubicBezTo>
                <a:cubicBezTo>
                  <a:pt x="4304633" y="29225"/>
                  <a:pt x="4428101" y="-2599"/>
                  <a:pt x="4514054" y="0"/>
                </a:cubicBezTo>
                <a:cubicBezTo>
                  <a:pt x="4600007" y="2599"/>
                  <a:pt x="4794543" y="11619"/>
                  <a:pt x="4910744" y="0"/>
                </a:cubicBezTo>
                <a:cubicBezTo>
                  <a:pt x="5026945" y="-11619"/>
                  <a:pt x="5282339" y="-4448"/>
                  <a:pt x="5403186" y="0"/>
                </a:cubicBezTo>
                <a:cubicBezTo>
                  <a:pt x="5524033" y="4448"/>
                  <a:pt x="5628045" y="-16866"/>
                  <a:pt x="5799876" y="0"/>
                </a:cubicBezTo>
                <a:cubicBezTo>
                  <a:pt x="5971707" y="16866"/>
                  <a:pt x="6149249" y="13167"/>
                  <a:pt x="6292318" y="0"/>
                </a:cubicBezTo>
                <a:cubicBezTo>
                  <a:pt x="6435387" y="-13167"/>
                  <a:pt x="6584596" y="-19052"/>
                  <a:pt x="6689008" y="0"/>
                </a:cubicBezTo>
                <a:cubicBezTo>
                  <a:pt x="6793420" y="19052"/>
                  <a:pt x="7293126" y="-33808"/>
                  <a:pt x="7468708" y="0"/>
                </a:cubicBezTo>
                <a:cubicBezTo>
                  <a:pt x="7644290" y="33808"/>
                  <a:pt x="7884999" y="-25670"/>
                  <a:pt x="8152656" y="0"/>
                </a:cubicBezTo>
                <a:cubicBezTo>
                  <a:pt x="8420313" y="25670"/>
                  <a:pt x="8376956" y="11095"/>
                  <a:pt x="8549346" y="0"/>
                </a:cubicBezTo>
                <a:cubicBezTo>
                  <a:pt x="8721736" y="-11095"/>
                  <a:pt x="9081141" y="-4350"/>
                  <a:pt x="9575267" y="0"/>
                </a:cubicBezTo>
                <a:cubicBezTo>
                  <a:pt x="9567658" y="221581"/>
                  <a:pt x="9549886" y="356537"/>
                  <a:pt x="9575267" y="533981"/>
                </a:cubicBezTo>
                <a:cubicBezTo>
                  <a:pt x="9600648" y="711425"/>
                  <a:pt x="9592491" y="828862"/>
                  <a:pt x="9575267" y="1096066"/>
                </a:cubicBezTo>
                <a:cubicBezTo>
                  <a:pt x="9558043" y="1363271"/>
                  <a:pt x="9558319" y="1459578"/>
                  <a:pt x="9575267" y="1601942"/>
                </a:cubicBezTo>
                <a:cubicBezTo>
                  <a:pt x="9592215" y="1744306"/>
                  <a:pt x="9566903" y="2027707"/>
                  <a:pt x="9575267" y="2135923"/>
                </a:cubicBezTo>
                <a:cubicBezTo>
                  <a:pt x="9583631" y="2244139"/>
                  <a:pt x="9564646" y="2533304"/>
                  <a:pt x="9575267" y="2810425"/>
                </a:cubicBezTo>
                <a:cubicBezTo>
                  <a:pt x="9293854" y="2798737"/>
                  <a:pt x="9132112" y="2848967"/>
                  <a:pt x="8699814" y="2810425"/>
                </a:cubicBezTo>
                <a:cubicBezTo>
                  <a:pt x="8267516" y="2771883"/>
                  <a:pt x="8251436" y="2803783"/>
                  <a:pt x="7824361" y="2810425"/>
                </a:cubicBezTo>
                <a:cubicBezTo>
                  <a:pt x="7397286" y="2817067"/>
                  <a:pt x="7305288" y="2792062"/>
                  <a:pt x="7140413" y="2810425"/>
                </a:cubicBezTo>
                <a:cubicBezTo>
                  <a:pt x="6975538" y="2828788"/>
                  <a:pt x="6768259" y="2821838"/>
                  <a:pt x="6456466" y="2810425"/>
                </a:cubicBezTo>
                <a:cubicBezTo>
                  <a:pt x="6144673" y="2799012"/>
                  <a:pt x="6069306" y="2789772"/>
                  <a:pt x="5964023" y="2810425"/>
                </a:cubicBezTo>
                <a:cubicBezTo>
                  <a:pt x="5858740" y="2831078"/>
                  <a:pt x="5704179" y="2822284"/>
                  <a:pt x="5567334" y="2810425"/>
                </a:cubicBezTo>
                <a:cubicBezTo>
                  <a:pt x="5430489" y="2798566"/>
                  <a:pt x="5195288" y="2804225"/>
                  <a:pt x="4979139" y="2810425"/>
                </a:cubicBezTo>
                <a:cubicBezTo>
                  <a:pt x="4762991" y="2816625"/>
                  <a:pt x="4597411" y="2842536"/>
                  <a:pt x="4295191" y="2810425"/>
                </a:cubicBezTo>
                <a:cubicBezTo>
                  <a:pt x="3992971" y="2778314"/>
                  <a:pt x="3823292" y="2830917"/>
                  <a:pt x="3515491" y="2810425"/>
                </a:cubicBezTo>
                <a:cubicBezTo>
                  <a:pt x="3207690" y="2789933"/>
                  <a:pt x="3012137" y="2783857"/>
                  <a:pt x="2640038" y="2810425"/>
                </a:cubicBezTo>
                <a:cubicBezTo>
                  <a:pt x="2267939" y="2836993"/>
                  <a:pt x="2283926" y="2794731"/>
                  <a:pt x="2147596" y="2810425"/>
                </a:cubicBezTo>
                <a:cubicBezTo>
                  <a:pt x="2011266" y="2826119"/>
                  <a:pt x="1830224" y="2790183"/>
                  <a:pt x="1559401" y="2810425"/>
                </a:cubicBezTo>
                <a:cubicBezTo>
                  <a:pt x="1288578" y="2830667"/>
                  <a:pt x="975168" y="2847594"/>
                  <a:pt x="683948" y="2810425"/>
                </a:cubicBezTo>
                <a:cubicBezTo>
                  <a:pt x="392728" y="2773256"/>
                  <a:pt x="273354" y="2836832"/>
                  <a:pt x="0" y="2810425"/>
                </a:cubicBezTo>
                <a:cubicBezTo>
                  <a:pt x="9905" y="2667957"/>
                  <a:pt x="-10849" y="2431736"/>
                  <a:pt x="0" y="2220236"/>
                </a:cubicBezTo>
                <a:cubicBezTo>
                  <a:pt x="10849" y="2008736"/>
                  <a:pt x="22547" y="1874341"/>
                  <a:pt x="0" y="1630047"/>
                </a:cubicBezTo>
                <a:cubicBezTo>
                  <a:pt x="-22547" y="1385753"/>
                  <a:pt x="12146" y="1214663"/>
                  <a:pt x="0" y="1096066"/>
                </a:cubicBezTo>
                <a:cubicBezTo>
                  <a:pt x="-12146" y="977469"/>
                  <a:pt x="-7620" y="788958"/>
                  <a:pt x="0" y="533981"/>
                </a:cubicBezTo>
                <a:cubicBezTo>
                  <a:pt x="7620" y="279005"/>
                  <a:pt x="-1249" y="218117"/>
                  <a:pt x="0" y="0"/>
                </a:cubicBezTo>
                <a:close/>
              </a:path>
            </a:pathLst>
          </a:custGeom>
          <a:noFill/>
          <a:ln w="28575">
            <a:solidFill>
              <a:schemeClr val="accent1"/>
            </a:solidFill>
            <a:extLst>
              <a:ext uri="{C807C97D-BFC1-408E-A445-0C87EB9F89A2}">
                <ask:lineSketchStyleProps xmlns:ask="http://schemas.microsoft.com/office/drawing/2018/sketchyshapes" sd="357899831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accent4"/>
              </a:solidFill>
            </a:endParaRPr>
          </a:p>
        </p:txBody>
      </p:sp>
    </p:spTree>
    <p:extLst>
      <p:ext uri="{BB962C8B-B14F-4D97-AF65-F5344CB8AC3E}">
        <p14:creationId xmlns:p14="http://schemas.microsoft.com/office/powerpoint/2010/main" val="14870360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C5A91-4471-4FF0-8B94-D92736013C3B}"/>
            </a:ext>
          </a:extLst>
        </p:cNvPr>
        <p:cNvGrpSpPr/>
        <p:nvPr/>
      </p:nvGrpSpPr>
      <p:grpSpPr>
        <a:xfrm>
          <a:off x="0" y="0"/>
          <a:ext cx="0" cy="0"/>
          <a:chOff x="0" y="0"/>
          <a:chExt cx="0" cy="0"/>
        </a:xfrm>
      </p:grpSpPr>
      <p:pic>
        <p:nvPicPr>
          <p:cNvPr id="3" name="Afbeelding 2" descr="Afbeelding met tekst, schermopname, software&#10;&#10;Door AI gegenereerde inhoud is mogelijk onjuist.">
            <a:extLst>
              <a:ext uri="{FF2B5EF4-FFF2-40B4-BE49-F238E27FC236}">
                <a16:creationId xmlns:a16="http://schemas.microsoft.com/office/drawing/2014/main" id="{CDDBD9F1-4B3E-D4E9-EDFF-A9780DA850AD}"/>
              </a:ext>
            </a:extLst>
          </p:cNvPr>
          <p:cNvPicPr>
            <a:picLocks noChangeAspect="1"/>
          </p:cNvPicPr>
          <p:nvPr/>
        </p:nvPicPr>
        <p:blipFill>
          <a:blip r:embed="rId2"/>
          <a:stretch>
            <a:fillRect/>
          </a:stretch>
        </p:blipFill>
        <p:spPr>
          <a:xfrm>
            <a:off x="0" y="0"/>
            <a:ext cx="12192000" cy="5722644"/>
          </a:xfrm>
          <a:prstGeom prst="rect">
            <a:avLst/>
          </a:prstGeom>
        </p:spPr>
      </p:pic>
      <p:pic>
        <p:nvPicPr>
          <p:cNvPr id="5" name="Afbeelding 4" descr="Afbeelding met tekst, schermopname&#10;&#10;Door AI gegenereerde inhoud is mogelijk onjuist.">
            <a:extLst>
              <a:ext uri="{FF2B5EF4-FFF2-40B4-BE49-F238E27FC236}">
                <a16:creationId xmlns:a16="http://schemas.microsoft.com/office/drawing/2014/main" id="{490E3B25-5A8D-626A-92D1-9039328F117A}"/>
              </a:ext>
            </a:extLst>
          </p:cNvPr>
          <p:cNvPicPr>
            <a:picLocks noChangeAspect="1"/>
          </p:cNvPicPr>
          <p:nvPr/>
        </p:nvPicPr>
        <p:blipFill>
          <a:blip r:embed="rId3"/>
          <a:srcRect t="59653" b="5727"/>
          <a:stretch>
            <a:fillRect/>
          </a:stretch>
        </p:blipFill>
        <p:spPr>
          <a:xfrm>
            <a:off x="0" y="5703594"/>
            <a:ext cx="12192000" cy="1981200"/>
          </a:xfrm>
          <a:prstGeom prst="rect">
            <a:avLst/>
          </a:prstGeom>
        </p:spPr>
      </p:pic>
      <p:sp>
        <p:nvSpPr>
          <p:cNvPr id="2" name="Tekstvak 1">
            <a:extLst>
              <a:ext uri="{FF2B5EF4-FFF2-40B4-BE49-F238E27FC236}">
                <a16:creationId xmlns:a16="http://schemas.microsoft.com/office/drawing/2014/main" id="{49FE89BE-1AE1-ECC9-F16A-34CB5C89AE65}"/>
              </a:ext>
            </a:extLst>
          </p:cNvPr>
          <p:cNvSpPr txBox="1"/>
          <p:nvPr/>
        </p:nvSpPr>
        <p:spPr>
          <a:xfrm>
            <a:off x="9680810" y="986135"/>
            <a:ext cx="2444515" cy="461665"/>
          </a:xfrm>
          <a:prstGeom prst="rect">
            <a:avLst/>
          </a:prstGeom>
          <a:noFill/>
        </p:spPr>
        <p:txBody>
          <a:bodyPr wrap="square" rtlCol="0">
            <a:spAutoFit/>
          </a:bodyPr>
          <a:lstStyle/>
          <a:p>
            <a:pPr algn="r"/>
            <a:r>
              <a:rPr lang="en-GB" sz="2400" b="1" dirty="0">
                <a:solidFill>
                  <a:schemeClr val="accent2"/>
                </a:solidFill>
                <a:latin typeface="Ink Free" panose="03080402000500000000" pitchFamily="66" charset="0"/>
                <a:cs typeface="Dreaming Outloud Script Pro" panose="020F0502020204030204" pitchFamily="66" charset="0"/>
              </a:rPr>
              <a:t>IDS metadata</a:t>
            </a:r>
          </a:p>
        </p:txBody>
      </p:sp>
      <p:sp>
        <p:nvSpPr>
          <p:cNvPr id="4" name="Rechthoek 3">
            <a:extLst>
              <a:ext uri="{FF2B5EF4-FFF2-40B4-BE49-F238E27FC236}">
                <a16:creationId xmlns:a16="http://schemas.microsoft.com/office/drawing/2014/main" id="{5AC74E34-3794-8561-9497-BD3435C20EF8}"/>
              </a:ext>
            </a:extLst>
          </p:cNvPr>
          <p:cNvSpPr/>
          <p:nvPr/>
        </p:nvSpPr>
        <p:spPr>
          <a:xfrm>
            <a:off x="534168" y="304358"/>
            <a:ext cx="11591157" cy="1143442"/>
          </a:xfrm>
          <a:custGeom>
            <a:avLst/>
            <a:gdLst>
              <a:gd name="csX0" fmla="*/ 0 w 11591157"/>
              <a:gd name="csY0" fmla="*/ 0 h 1143442"/>
              <a:gd name="csX1" fmla="*/ 565921 w 11591157"/>
              <a:gd name="csY1" fmla="*/ 0 h 1143442"/>
              <a:gd name="csX2" fmla="*/ 1363666 w 11591157"/>
              <a:gd name="csY2" fmla="*/ 0 h 1143442"/>
              <a:gd name="csX3" fmla="*/ 1813675 w 11591157"/>
              <a:gd name="csY3" fmla="*/ 0 h 1143442"/>
              <a:gd name="csX4" fmla="*/ 2727331 w 11591157"/>
              <a:gd name="csY4" fmla="*/ 0 h 1143442"/>
              <a:gd name="csX5" fmla="*/ 3061429 w 11591157"/>
              <a:gd name="csY5" fmla="*/ 0 h 1143442"/>
              <a:gd name="csX6" fmla="*/ 3395527 w 11591157"/>
              <a:gd name="csY6" fmla="*/ 0 h 1143442"/>
              <a:gd name="csX7" fmla="*/ 3961448 w 11591157"/>
              <a:gd name="csY7" fmla="*/ 0 h 1143442"/>
              <a:gd name="csX8" fmla="*/ 4295546 w 11591157"/>
              <a:gd name="csY8" fmla="*/ 0 h 1143442"/>
              <a:gd name="csX9" fmla="*/ 4629644 w 11591157"/>
              <a:gd name="csY9" fmla="*/ 0 h 1143442"/>
              <a:gd name="csX10" fmla="*/ 5079654 w 11591157"/>
              <a:gd name="csY10" fmla="*/ 0 h 1143442"/>
              <a:gd name="csX11" fmla="*/ 5413752 w 11591157"/>
              <a:gd name="csY11" fmla="*/ 0 h 1143442"/>
              <a:gd name="csX12" fmla="*/ 5863762 w 11591157"/>
              <a:gd name="csY12" fmla="*/ 0 h 1143442"/>
              <a:gd name="csX13" fmla="*/ 6197860 w 11591157"/>
              <a:gd name="csY13" fmla="*/ 0 h 1143442"/>
              <a:gd name="csX14" fmla="*/ 6995604 w 11591157"/>
              <a:gd name="csY14" fmla="*/ 0 h 1143442"/>
              <a:gd name="csX15" fmla="*/ 7677437 w 11591157"/>
              <a:gd name="csY15" fmla="*/ 0 h 1143442"/>
              <a:gd name="csX16" fmla="*/ 8011535 w 11591157"/>
              <a:gd name="csY16" fmla="*/ 0 h 1143442"/>
              <a:gd name="csX17" fmla="*/ 8925191 w 11591157"/>
              <a:gd name="csY17" fmla="*/ 0 h 1143442"/>
              <a:gd name="csX18" fmla="*/ 9491112 w 11591157"/>
              <a:gd name="csY18" fmla="*/ 0 h 1143442"/>
              <a:gd name="csX19" fmla="*/ 9825210 w 11591157"/>
              <a:gd name="csY19" fmla="*/ 0 h 1143442"/>
              <a:gd name="csX20" fmla="*/ 10738866 w 11591157"/>
              <a:gd name="csY20" fmla="*/ 0 h 1143442"/>
              <a:gd name="csX21" fmla="*/ 11591157 w 11591157"/>
              <a:gd name="csY21" fmla="*/ 0 h 1143442"/>
              <a:gd name="csX22" fmla="*/ 11591157 w 11591157"/>
              <a:gd name="csY22" fmla="*/ 548852 h 1143442"/>
              <a:gd name="csX23" fmla="*/ 11591157 w 11591157"/>
              <a:gd name="csY23" fmla="*/ 1143442 h 1143442"/>
              <a:gd name="csX24" fmla="*/ 11025236 w 11591157"/>
              <a:gd name="csY24" fmla="*/ 1143442 h 1143442"/>
              <a:gd name="csX25" fmla="*/ 10343403 w 11591157"/>
              <a:gd name="csY25" fmla="*/ 1143442 h 1143442"/>
              <a:gd name="csX26" fmla="*/ 9661570 w 11591157"/>
              <a:gd name="csY26" fmla="*/ 1143442 h 1143442"/>
              <a:gd name="csX27" fmla="*/ 9211561 w 11591157"/>
              <a:gd name="csY27" fmla="*/ 1143442 h 1143442"/>
              <a:gd name="csX28" fmla="*/ 8877463 w 11591157"/>
              <a:gd name="csY28" fmla="*/ 1143442 h 1143442"/>
              <a:gd name="csX29" fmla="*/ 8311541 w 11591157"/>
              <a:gd name="csY29" fmla="*/ 1143442 h 1143442"/>
              <a:gd name="csX30" fmla="*/ 7629709 w 11591157"/>
              <a:gd name="csY30" fmla="*/ 1143442 h 1143442"/>
              <a:gd name="csX31" fmla="*/ 6831964 w 11591157"/>
              <a:gd name="csY31" fmla="*/ 1143442 h 1143442"/>
              <a:gd name="csX32" fmla="*/ 5918308 w 11591157"/>
              <a:gd name="csY32" fmla="*/ 1143442 h 1143442"/>
              <a:gd name="csX33" fmla="*/ 5468299 w 11591157"/>
              <a:gd name="csY33" fmla="*/ 1143442 h 1143442"/>
              <a:gd name="csX34" fmla="*/ 4902378 w 11591157"/>
              <a:gd name="csY34" fmla="*/ 1143442 h 1143442"/>
              <a:gd name="csX35" fmla="*/ 3988722 w 11591157"/>
              <a:gd name="csY35" fmla="*/ 1143442 h 1143442"/>
              <a:gd name="csX36" fmla="*/ 3538712 w 11591157"/>
              <a:gd name="csY36" fmla="*/ 1143442 h 1143442"/>
              <a:gd name="csX37" fmla="*/ 2740968 w 11591157"/>
              <a:gd name="csY37" fmla="*/ 1143442 h 1143442"/>
              <a:gd name="csX38" fmla="*/ 1827312 w 11591157"/>
              <a:gd name="csY38" fmla="*/ 1143442 h 1143442"/>
              <a:gd name="csX39" fmla="*/ 913656 w 11591157"/>
              <a:gd name="csY39" fmla="*/ 1143442 h 1143442"/>
              <a:gd name="csX40" fmla="*/ 0 w 11591157"/>
              <a:gd name="csY40" fmla="*/ 1143442 h 1143442"/>
              <a:gd name="csX41" fmla="*/ 0 w 11591157"/>
              <a:gd name="csY41" fmla="*/ 560287 h 1143442"/>
              <a:gd name="csX42" fmla="*/ 0 w 11591157"/>
              <a:gd name="csY42" fmla="*/ 0 h 114344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Lst>
            <a:rect l="l" t="t" r="r" b="b"/>
            <a:pathLst>
              <a:path w="11591157" h="1143442" extrusionOk="0">
                <a:moveTo>
                  <a:pt x="0" y="0"/>
                </a:moveTo>
                <a:cubicBezTo>
                  <a:pt x="169113" y="16926"/>
                  <a:pt x="417305" y="-22908"/>
                  <a:pt x="565921" y="0"/>
                </a:cubicBezTo>
                <a:cubicBezTo>
                  <a:pt x="714537" y="22908"/>
                  <a:pt x="989337" y="-20964"/>
                  <a:pt x="1363666" y="0"/>
                </a:cubicBezTo>
                <a:cubicBezTo>
                  <a:pt x="1737995" y="20964"/>
                  <a:pt x="1643389" y="18464"/>
                  <a:pt x="1813675" y="0"/>
                </a:cubicBezTo>
                <a:cubicBezTo>
                  <a:pt x="1983961" y="-18464"/>
                  <a:pt x="2380916" y="9187"/>
                  <a:pt x="2727331" y="0"/>
                </a:cubicBezTo>
                <a:cubicBezTo>
                  <a:pt x="3073746" y="-9187"/>
                  <a:pt x="2933053" y="16452"/>
                  <a:pt x="3061429" y="0"/>
                </a:cubicBezTo>
                <a:cubicBezTo>
                  <a:pt x="3189805" y="-16452"/>
                  <a:pt x="3261600" y="-7095"/>
                  <a:pt x="3395527" y="0"/>
                </a:cubicBezTo>
                <a:cubicBezTo>
                  <a:pt x="3529454" y="7095"/>
                  <a:pt x="3695764" y="-7616"/>
                  <a:pt x="3961448" y="0"/>
                </a:cubicBezTo>
                <a:cubicBezTo>
                  <a:pt x="4227132" y="7616"/>
                  <a:pt x="4189964" y="6220"/>
                  <a:pt x="4295546" y="0"/>
                </a:cubicBezTo>
                <a:cubicBezTo>
                  <a:pt x="4401128" y="-6220"/>
                  <a:pt x="4511139" y="-9912"/>
                  <a:pt x="4629644" y="0"/>
                </a:cubicBezTo>
                <a:cubicBezTo>
                  <a:pt x="4748149" y="9912"/>
                  <a:pt x="4940043" y="9147"/>
                  <a:pt x="5079654" y="0"/>
                </a:cubicBezTo>
                <a:cubicBezTo>
                  <a:pt x="5219265" y="-9147"/>
                  <a:pt x="5285204" y="816"/>
                  <a:pt x="5413752" y="0"/>
                </a:cubicBezTo>
                <a:cubicBezTo>
                  <a:pt x="5542300" y="-816"/>
                  <a:pt x="5749630" y="-2641"/>
                  <a:pt x="5863762" y="0"/>
                </a:cubicBezTo>
                <a:cubicBezTo>
                  <a:pt x="5977894" y="2641"/>
                  <a:pt x="6111938" y="-8449"/>
                  <a:pt x="6197860" y="0"/>
                </a:cubicBezTo>
                <a:cubicBezTo>
                  <a:pt x="6283782" y="8449"/>
                  <a:pt x="6661242" y="12855"/>
                  <a:pt x="6995604" y="0"/>
                </a:cubicBezTo>
                <a:cubicBezTo>
                  <a:pt x="7329966" y="-12855"/>
                  <a:pt x="7523315" y="6973"/>
                  <a:pt x="7677437" y="0"/>
                </a:cubicBezTo>
                <a:cubicBezTo>
                  <a:pt x="7831559" y="-6973"/>
                  <a:pt x="7920508" y="6500"/>
                  <a:pt x="8011535" y="0"/>
                </a:cubicBezTo>
                <a:cubicBezTo>
                  <a:pt x="8102562" y="-6500"/>
                  <a:pt x="8683146" y="6701"/>
                  <a:pt x="8925191" y="0"/>
                </a:cubicBezTo>
                <a:cubicBezTo>
                  <a:pt x="9167236" y="-6701"/>
                  <a:pt x="9240225" y="11093"/>
                  <a:pt x="9491112" y="0"/>
                </a:cubicBezTo>
                <a:cubicBezTo>
                  <a:pt x="9741999" y="-11093"/>
                  <a:pt x="9670072" y="-8418"/>
                  <a:pt x="9825210" y="0"/>
                </a:cubicBezTo>
                <a:cubicBezTo>
                  <a:pt x="9980348" y="8418"/>
                  <a:pt x="10356424" y="-36996"/>
                  <a:pt x="10738866" y="0"/>
                </a:cubicBezTo>
                <a:cubicBezTo>
                  <a:pt x="11121308" y="36996"/>
                  <a:pt x="11214677" y="-19454"/>
                  <a:pt x="11591157" y="0"/>
                </a:cubicBezTo>
                <a:cubicBezTo>
                  <a:pt x="11572496" y="219981"/>
                  <a:pt x="11613007" y="276963"/>
                  <a:pt x="11591157" y="548852"/>
                </a:cubicBezTo>
                <a:cubicBezTo>
                  <a:pt x="11569307" y="820741"/>
                  <a:pt x="11579890" y="1021731"/>
                  <a:pt x="11591157" y="1143442"/>
                </a:cubicBezTo>
                <a:cubicBezTo>
                  <a:pt x="11324063" y="1117224"/>
                  <a:pt x="11155386" y="1150229"/>
                  <a:pt x="11025236" y="1143442"/>
                </a:cubicBezTo>
                <a:cubicBezTo>
                  <a:pt x="10895086" y="1136655"/>
                  <a:pt x="10606182" y="1143450"/>
                  <a:pt x="10343403" y="1143442"/>
                </a:cubicBezTo>
                <a:cubicBezTo>
                  <a:pt x="10080624" y="1143434"/>
                  <a:pt x="9970330" y="1147233"/>
                  <a:pt x="9661570" y="1143442"/>
                </a:cubicBezTo>
                <a:cubicBezTo>
                  <a:pt x="9352810" y="1139651"/>
                  <a:pt x="9329701" y="1139182"/>
                  <a:pt x="9211561" y="1143442"/>
                </a:cubicBezTo>
                <a:cubicBezTo>
                  <a:pt x="9093421" y="1147702"/>
                  <a:pt x="8976582" y="1127071"/>
                  <a:pt x="8877463" y="1143442"/>
                </a:cubicBezTo>
                <a:cubicBezTo>
                  <a:pt x="8778344" y="1159813"/>
                  <a:pt x="8475051" y="1161830"/>
                  <a:pt x="8311541" y="1143442"/>
                </a:cubicBezTo>
                <a:cubicBezTo>
                  <a:pt x="8148031" y="1125054"/>
                  <a:pt x="7770989" y="1152377"/>
                  <a:pt x="7629709" y="1143442"/>
                </a:cubicBezTo>
                <a:cubicBezTo>
                  <a:pt x="7488429" y="1134507"/>
                  <a:pt x="7133181" y="1112452"/>
                  <a:pt x="6831964" y="1143442"/>
                </a:cubicBezTo>
                <a:cubicBezTo>
                  <a:pt x="6530748" y="1174432"/>
                  <a:pt x="6339491" y="1162109"/>
                  <a:pt x="5918308" y="1143442"/>
                </a:cubicBezTo>
                <a:cubicBezTo>
                  <a:pt x="5497125" y="1124775"/>
                  <a:pt x="5658681" y="1136707"/>
                  <a:pt x="5468299" y="1143442"/>
                </a:cubicBezTo>
                <a:cubicBezTo>
                  <a:pt x="5277917" y="1150177"/>
                  <a:pt x="5085569" y="1142529"/>
                  <a:pt x="4902378" y="1143442"/>
                </a:cubicBezTo>
                <a:cubicBezTo>
                  <a:pt x="4719187" y="1144355"/>
                  <a:pt x="4422389" y="1106113"/>
                  <a:pt x="3988722" y="1143442"/>
                </a:cubicBezTo>
                <a:cubicBezTo>
                  <a:pt x="3555055" y="1180771"/>
                  <a:pt x="3731049" y="1141868"/>
                  <a:pt x="3538712" y="1143442"/>
                </a:cubicBezTo>
                <a:cubicBezTo>
                  <a:pt x="3346375" y="1145017"/>
                  <a:pt x="2987258" y="1162231"/>
                  <a:pt x="2740968" y="1143442"/>
                </a:cubicBezTo>
                <a:cubicBezTo>
                  <a:pt x="2494678" y="1124653"/>
                  <a:pt x="2252116" y="1153310"/>
                  <a:pt x="1827312" y="1143442"/>
                </a:cubicBezTo>
                <a:cubicBezTo>
                  <a:pt x="1402508" y="1133574"/>
                  <a:pt x="1288496" y="1132267"/>
                  <a:pt x="913656" y="1143442"/>
                </a:cubicBezTo>
                <a:cubicBezTo>
                  <a:pt x="538816" y="1154617"/>
                  <a:pt x="186185" y="1118169"/>
                  <a:pt x="0" y="1143442"/>
                </a:cubicBezTo>
                <a:cubicBezTo>
                  <a:pt x="3974" y="930910"/>
                  <a:pt x="-9620" y="719356"/>
                  <a:pt x="0" y="560287"/>
                </a:cubicBezTo>
                <a:cubicBezTo>
                  <a:pt x="9620" y="401219"/>
                  <a:pt x="12010" y="215949"/>
                  <a:pt x="0" y="0"/>
                </a:cubicBezTo>
                <a:close/>
              </a:path>
            </a:pathLst>
          </a:custGeom>
          <a:noFill/>
          <a:ln w="28575">
            <a:solidFill>
              <a:schemeClr val="accent2"/>
            </a:solidFill>
            <a:extLst>
              <a:ext uri="{C807C97D-BFC1-408E-A445-0C87EB9F89A2}">
                <ask:lineSketchStyleProps xmlns:ask="http://schemas.microsoft.com/office/drawing/2018/sketchyshapes" sd="357899831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5024171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CCFF1-9AB9-0D48-92C6-9879F035A069}"/>
            </a:ext>
          </a:extLst>
        </p:cNvPr>
        <p:cNvGrpSpPr/>
        <p:nvPr/>
      </p:nvGrpSpPr>
      <p:grpSpPr>
        <a:xfrm>
          <a:off x="0" y="0"/>
          <a:ext cx="0" cy="0"/>
          <a:chOff x="0" y="0"/>
          <a:chExt cx="0" cy="0"/>
        </a:xfrm>
      </p:grpSpPr>
      <p:pic>
        <p:nvPicPr>
          <p:cNvPr id="3" name="Afbeelding 2" descr="Afbeelding met tekst, schermopname, software&#10;&#10;Door AI gegenereerde inhoud is mogelijk onjuist.">
            <a:extLst>
              <a:ext uri="{FF2B5EF4-FFF2-40B4-BE49-F238E27FC236}">
                <a16:creationId xmlns:a16="http://schemas.microsoft.com/office/drawing/2014/main" id="{A0AAC609-4B0C-C66A-9576-48ED5681C279}"/>
              </a:ext>
            </a:extLst>
          </p:cNvPr>
          <p:cNvPicPr>
            <a:picLocks noChangeAspect="1"/>
          </p:cNvPicPr>
          <p:nvPr/>
        </p:nvPicPr>
        <p:blipFill>
          <a:blip r:embed="rId2"/>
          <a:stretch>
            <a:fillRect/>
          </a:stretch>
        </p:blipFill>
        <p:spPr>
          <a:xfrm>
            <a:off x="0" y="-826794"/>
            <a:ext cx="12192000" cy="5722644"/>
          </a:xfrm>
          <a:prstGeom prst="rect">
            <a:avLst/>
          </a:prstGeom>
        </p:spPr>
      </p:pic>
      <p:pic>
        <p:nvPicPr>
          <p:cNvPr id="5" name="Afbeelding 4" descr="Afbeelding met tekst, schermopname&#10;&#10;Door AI gegenereerde inhoud is mogelijk onjuist.">
            <a:extLst>
              <a:ext uri="{FF2B5EF4-FFF2-40B4-BE49-F238E27FC236}">
                <a16:creationId xmlns:a16="http://schemas.microsoft.com/office/drawing/2014/main" id="{DC2C4938-432D-4865-B1DA-7E6FDF298CF0}"/>
              </a:ext>
            </a:extLst>
          </p:cNvPr>
          <p:cNvPicPr>
            <a:picLocks noChangeAspect="1"/>
          </p:cNvPicPr>
          <p:nvPr/>
        </p:nvPicPr>
        <p:blipFill>
          <a:blip r:embed="rId3"/>
          <a:srcRect t="59653" b="5727"/>
          <a:stretch>
            <a:fillRect/>
          </a:stretch>
        </p:blipFill>
        <p:spPr>
          <a:xfrm>
            <a:off x="0" y="4876800"/>
            <a:ext cx="12192000" cy="1981200"/>
          </a:xfrm>
          <a:prstGeom prst="rect">
            <a:avLst/>
          </a:prstGeom>
        </p:spPr>
      </p:pic>
      <p:sp>
        <p:nvSpPr>
          <p:cNvPr id="2" name="Tekstvak 1">
            <a:extLst>
              <a:ext uri="{FF2B5EF4-FFF2-40B4-BE49-F238E27FC236}">
                <a16:creationId xmlns:a16="http://schemas.microsoft.com/office/drawing/2014/main" id="{EA6BD3AD-2211-DB50-E32A-743289A795F0}"/>
              </a:ext>
            </a:extLst>
          </p:cNvPr>
          <p:cNvSpPr txBox="1"/>
          <p:nvPr/>
        </p:nvSpPr>
        <p:spPr>
          <a:xfrm>
            <a:off x="10202172" y="6222653"/>
            <a:ext cx="1885053" cy="461665"/>
          </a:xfrm>
          <a:prstGeom prst="rect">
            <a:avLst/>
          </a:prstGeom>
          <a:noFill/>
        </p:spPr>
        <p:txBody>
          <a:bodyPr wrap="square" rtlCol="0">
            <a:spAutoFit/>
          </a:bodyPr>
          <a:lstStyle/>
          <a:p>
            <a:pPr algn="ctr"/>
            <a:r>
              <a:rPr lang="en-GB" sz="2400" b="1" dirty="0">
                <a:solidFill>
                  <a:schemeClr val="accent1"/>
                </a:solidFill>
                <a:latin typeface="Ink Free" panose="03080402000500000000" pitchFamily="66" charset="0"/>
                <a:cs typeface="Dreaming Outloud Script Pro" panose="020F0502020204030204" pitchFamily="66" charset="0"/>
              </a:rPr>
              <a:t>Specification</a:t>
            </a:r>
          </a:p>
        </p:txBody>
      </p:sp>
      <p:sp>
        <p:nvSpPr>
          <p:cNvPr id="4" name="Rechthoek 3">
            <a:extLst>
              <a:ext uri="{FF2B5EF4-FFF2-40B4-BE49-F238E27FC236}">
                <a16:creationId xmlns:a16="http://schemas.microsoft.com/office/drawing/2014/main" id="{B706B961-FD72-1A41-2AC9-6339CE7E5D6F}"/>
              </a:ext>
            </a:extLst>
          </p:cNvPr>
          <p:cNvSpPr/>
          <p:nvPr/>
        </p:nvSpPr>
        <p:spPr>
          <a:xfrm>
            <a:off x="523875" y="590550"/>
            <a:ext cx="11563350" cy="6153150"/>
          </a:xfrm>
          <a:custGeom>
            <a:avLst/>
            <a:gdLst>
              <a:gd name="csX0" fmla="*/ 0 w 11563350"/>
              <a:gd name="csY0" fmla="*/ 0 h 6153150"/>
              <a:gd name="csX1" fmla="*/ 564564 w 11563350"/>
              <a:gd name="csY1" fmla="*/ 0 h 6153150"/>
              <a:gd name="csX2" fmla="*/ 1360394 w 11563350"/>
              <a:gd name="csY2" fmla="*/ 0 h 6153150"/>
              <a:gd name="csX3" fmla="*/ 1809324 w 11563350"/>
              <a:gd name="csY3" fmla="*/ 0 h 6153150"/>
              <a:gd name="csX4" fmla="*/ 2720788 w 11563350"/>
              <a:gd name="csY4" fmla="*/ 0 h 6153150"/>
              <a:gd name="csX5" fmla="*/ 3054085 w 11563350"/>
              <a:gd name="csY5" fmla="*/ 0 h 6153150"/>
              <a:gd name="csX6" fmla="*/ 3387381 w 11563350"/>
              <a:gd name="csY6" fmla="*/ 0 h 6153150"/>
              <a:gd name="csX7" fmla="*/ 3951945 w 11563350"/>
              <a:gd name="csY7" fmla="*/ 0 h 6153150"/>
              <a:gd name="csX8" fmla="*/ 4285241 w 11563350"/>
              <a:gd name="csY8" fmla="*/ 0 h 6153150"/>
              <a:gd name="csX9" fmla="*/ 4618538 w 11563350"/>
              <a:gd name="csY9" fmla="*/ 0 h 6153150"/>
              <a:gd name="csX10" fmla="*/ 5067468 w 11563350"/>
              <a:gd name="csY10" fmla="*/ 0 h 6153150"/>
              <a:gd name="csX11" fmla="*/ 5400765 w 11563350"/>
              <a:gd name="csY11" fmla="*/ 0 h 6153150"/>
              <a:gd name="csX12" fmla="*/ 5849695 w 11563350"/>
              <a:gd name="csY12" fmla="*/ 0 h 6153150"/>
              <a:gd name="csX13" fmla="*/ 6182991 w 11563350"/>
              <a:gd name="csY13" fmla="*/ 0 h 6153150"/>
              <a:gd name="csX14" fmla="*/ 6978822 w 11563350"/>
              <a:gd name="csY14" fmla="*/ 0 h 6153150"/>
              <a:gd name="csX15" fmla="*/ 7659019 w 11563350"/>
              <a:gd name="csY15" fmla="*/ 0 h 6153150"/>
              <a:gd name="csX16" fmla="*/ 7992315 w 11563350"/>
              <a:gd name="csY16" fmla="*/ 0 h 6153150"/>
              <a:gd name="csX17" fmla="*/ 8903780 w 11563350"/>
              <a:gd name="csY17" fmla="*/ 0 h 6153150"/>
              <a:gd name="csX18" fmla="*/ 9468343 w 11563350"/>
              <a:gd name="csY18" fmla="*/ 0 h 6153150"/>
              <a:gd name="csX19" fmla="*/ 9801640 w 11563350"/>
              <a:gd name="csY19" fmla="*/ 0 h 6153150"/>
              <a:gd name="csX20" fmla="*/ 10713104 w 11563350"/>
              <a:gd name="csY20" fmla="*/ 0 h 6153150"/>
              <a:gd name="csX21" fmla="*/ 11563350 w 11563350"/>
              <a:gd name="csY21" fmla="*/ 0 h 6153150"/>
              <a:gd name="csX22" fmla="*/ 11563350 w 11563350"/>
              <a:gd name="csY22" fmla="*/ 560620 h 6153150"/>
              <a:gd name="csX23" fmla="*/ 11563350 w 11563350"/>
              <a:gd name="csY23" fmla="*/ 1367367 h 6153150"/>
              <a:gd name="csX24" fmla="*/ 11563350 w 11563350"/>
              <a:gd name="csY24" fmla="*/ 1989518 h 6153150"/>
              <a:gd name="csX25" fmla="*/ 11563350 w 11563350"/>
              <a:gd name="csY25" fmla="*/ 2796265 h 6153150"/>
              <a:gd name="csX26" fmla="*/ 11563350 w 11563350"/>
              <a:gd name="csY26" fmla="*/ 3541480 h 6153150"/>
              <a:gd name="csX27" fmla="*/ 11563350 w 11563350"/>
              <a:gd name="csY27" fmla="*/ 4040568 h 6153150"/>
              <a:gd name="csX28" fmla="*/ 11563350 w 11563350"/>
              <a:gd name="csY28" fmla="*/ 4724252 h 6153150"/>
              <a:gd name="csX29" fmla="*/ 11563350 w 11563350"/>
              <a:gd name="csY29" fmla="*/ 5469467 h 6153150"/>
              <a:gd name="csX30" fmla="*/ 11563350 w 11563350"/>
              <a:gd name="csY30" fmla="*/ 6153150 h 6153150"/>
              <a:gd name="csX31" fmla="*/ 11114420 w 11563350"/>
              <a:gd name="csY31" fmla="*/ 6153150 h 6153150"/>
              <a:gd name="csX32" fmla="*/ 10202956 w 11563350"/>
              <a:gd name="csY32" fmla="*/ 6153150 h 6153150"/>
              <a:gd name="csX33" fmla="*/ 9754026 w 11563350"/>
              <a:gd name="csY33" fmla="*/ 6153150 h 6153150"/>
              <a:gd name="csX34" fmla="*/ 9189462 w 11563350"/>
              <a:gd name="csY34" fmla="*/ 6153150 h 6153150"/>
              <a:gd name="csX35" fmla="*/ 8277998 w 11563350"/>
              <a:gd name="csY35" fmla="*/ 6153150 h 6153150"/>
              <a:gd name="csX36" fmla="*/ 7829068 w 11563350"/>
              <a:gd name="csY36" fmla="*/ 6153150 h 6153150"/>
              <a:gd name="csX37" fmla="*/ 7033238 w 11563350"/>
              <a:gd name="csY37" fmla="*/ 6153150 h 6153150"/>
              <a:gd name="csX38" fmla="*/ 6121774 w 11563350"/>
              <a:gd name="csY38" fmla="*/ 6153150 h 6153150"/>
              <a:gd name="csX39" fmla="*/ 5210309 w 11563350"/>
              <a:gd name="csY39" fmla="*/ 6153150 h 6153150"/>
              <a:gd name="csX40" fmla="*/ 4645746 w 11563350"/>
              <a:gd name="csY40" fmla="*/ 6153150 h 6153150"/>
              <a:gd name="csX41" fmla="*/ 3849915 w 11563350"/>
              <a:gd name="csY41" fmla="*/ 6153150 h 6153150"/>
              <a:gd name="csX42" fmla="*/ 3400985 w 11563350"/>
              <a:gd name="csY42" fmla="*/ 6153150 h 6153150"/>
              <a:gd name="csX43" fmla="*/ 2489521 w 11563350"/>
              <a:gd name="csY43" fmla="*/ 6153150 h 6153150"/>
              <a:gd name="csX44" fmla="*/ 1924958 w 11563350"/>
              <a:gd name="csY44" fmla="*/ 6153150 h 6153150"/>
              <a:gd name="csX45" fmla="*/ 1013494 w 11563350"/>
              <a:gd name="csY45" fmla="*/ 6153150 h 6153150"/>
              <a:gd name="csX46" fmla="*/ 0 w 11563350"/>
              <a:gd name="csY46" fmla="*/ 6153150 h 6153150"/>
              <a:gd name="csX47" fmla="*/ 0 w 11563350"/>
              <a:gd name="csY47" fmla="*/ 5469467 h 6153150"/>
              <a:gd name="csX48" fmla="*/ 0 w 11563350"/>
              <a:gd name="csY48" fmla="*/ 4662720 h 6153150"/>
              <a:gd name="csX49" fmla="*/ 0 w 11563350"/>
              <a:gd name="csY49" fmla="*/ 4102100 h 6153150"/>
              <a:gd name="csX50" fmla="*/ 0 w 11563350"/>
              <a:gd name="csY50" fmla="*/ 3541480 h 6153150"/>
              <a:gd name="csX51" fmla="*/ 0 w 11563350"/>
              <a:gd name="csY51" fmla="*/ 2919328 h 6153150"/>
              <a:gd name="csX52" fmla="*/ 0 w 11563350"/>
              <a:gd name="csY52" fmla="*/ 2235644 h 6153150"/>
              <a:gd name="csX53" fmla="*/ 0 w 11563350"/>
              <a:gd name="csY53" fmla="*/ 1675024 h 6153150"/>
              <a:gd name="csX54" fmla="*/ 0 w 11563350"/>
              <a:gd name="csY54" fmla="*/ 991341 h 6153150"/>
              <a:gd name="csX55" fmla="*/ 0 w 11563350"/>
              <a:gd name="csY55" fmla="*/ 0 h 61531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Lst>
            <a:rect l="l" t="t" r="r" b="b"/>
            <a:pathLst>
              <a:path w="11563350" h="6153150" extrusionOk="0">
                <a:moveTo>
                  <a:pt x="0" y="0"/>
                </a:moveTo>
                <a:cubicBezTo>
                  <a:pt x="155765" y="20326"/>
                  <a:pt x="373092" y="27750"/>
                  <a:pt x="564564" y="0"/>
                </a:cubicBezTo>
                <a:cubicBezTo>
                  <a:pt x="756036" y="-27750"/>
                  <a:pt x="1119309" y="-20908"/>
                  <a:pt x="1360394" y="0"/>
                </a:cubicBezTo>
                <a:cubicBezTo>
                  <a:pt x="1601479" y="20908"/>
                  <a:pt x="1591504" y="7470"/>
                  <a:pt x="1809324" y="0"/>
                </a:cubicBezTo>
                <a:cubicBezTo>
                  <a:pt x="2027144" y="-7470"/>
                  <a:pt x="2538129" y="-33509"/>
                  <a:pt x="2720788" y="0"/>
                </a:cubicBezTo>
                <a:cubicBezTo>
                  <a:pt x="2903447" y="33509"/>
                  <a:pt x="2924098" y="-14839"/>
                  <a:pt x="3054085" y="0"/>
                </a:cubicBezTo>
                <a:cubicBezTo>
                  <a:pt x="3184072" y="14839"/>
                  <a:pt x="3235601" y="16275"/>
                  <a:pt x="3387381" y="0"/>
                </a:cubicBezTo>
                <a:cubicBezTo>
                  <a:pt x="3539161" y="-16275"/>
                  <a:pt x="3835848" y="-5758"/>
                  <a:pt x="3951945" y="0"/>
                </a:cubicBezTo>
                <a:cubicBezTo>
                  <a:pt x="4068042" y="5758"/>
                  <a:pt x="4124443" y="-4282"/>
                  <a:pt x="4285241" y="0"/>
                </a:cubicBezTo>
                <a:cubicBezTo>
                  <a:pt x="4446039" y="4282"/>
                  <a:pt x="4477643" y="9801"/>
                  <a:pt x="4618538" y="0"/>
                </a:cubicBezTo>
                <a:cubicBezTo>
                  <a:pt x="4759433" y="-9801"/>
                  <a:pt x="4855453" y="9140"/>
                  <a:pt x="5067468" y="0"/>
                </a:cubicBezTo>
                <a:cubicBezTo>
                  <a:pt x="5279483" y="-9140"/>
                  <a:pt x="5274199" y="14208"/>
                  <a:pt x="5400765" y="0"/>
                </a:cubicBezTo>
                <a:cubicBezTo>
                  <a:pt x="5527331" y="-14208"/>
                  <a:pt x="5759255" y="11331"/>
                  <a:pt x="5849695" y="0"/>
                </a:cubicBezTo>
                <a:cubicBezTo>
                  <a:pt x="5940135" y="-11331"/>
                  <a:pt x="6113424" y="4574"/>
                  <a:pt x="6182991" y="0"/>
                </a:cubicBezTo>
                <a:cubicBezTo>
                  <a:pt x="6252558" y="-4574"/>
                  <a:pt x="6652545" y="10178"/>
                  <a:pt x="6978822" y="0"/>
                </a:cubicBezTo>
                <a:cubicBezTo>
                  <a:pt x="7305099" y="-10178"/>
                  <a:pt x="7456798" y="-5522"/>
                  <a:pt x="7659019" y="0"/>
                </a:cubicBezTo>
                <a:cubicBezTo>
                  <a:pt x="7861240" y="5522"/>
                  <a:pt x="7844310" y="4524"/>
                  <a:pt x="7992315" y="0"/>
                </a:cubicBezTo>
                <a:cubicBezTo>
                  <a:pt x="8140320" y="-4524"/>
                  <a:pt x="8621332" y="32131"/>
                  <a:pt x="8903780" y="0"/>
                </a:cubicBezTo>
                <a:cubicBezTo>
                  <a:pt x="9186228" y="-32131"/>
                  <a:pt x="9308358" y="-10337"/>
                  <a:pt x="9468343" y="0"/>
                </a:cubicBezTo>
                <a:cubicBezTo>
                  <a:pt x="9628328" y="10337"/>
                  <a:pt x="9674410" y="6296"/>
                  <a:pt x="9801640" y="0"/>
                </a:cubicBezTo>
                <a:cubicBezTo>
                  <a:pt x="9928870" y="-6296"/>
                  <a:pt x="10327125" y="-19"/>
                  <a:pt x="10713104" y="0"/>
                </a:cubicBezTo>
                <a:cubicBezTo>
                  <a:pt x="11099083" y="19"/>
                  <a:pt x="11325643" y="-24922"/>
                  <a:pt x="11563350" y="0"/>
                </a:cubicBezTo>
                <a:cubicBezTo>
                  <a:pt x="11547198" y="166930"/>
                  <a:pt x="11556135" y="304162"/>
                  <a:pt x="11563350" y="560620"/>
                </a:cubicBezTo>
                <a:cubicBezTo>
                  <a:pt x="11570565" y="817078"/>
                  <a:pt x="11559964" y="1005090"/>
                  <a:pt x="11563350" y="1367367"/>
                </a:cubicBezTo>
                <a:cubicBezTo>
                  <a:pt x="11566736" y="1729644"/>
                  <a:pt x="11544272" y="1748977"/>
                  <a:pt x="11563350" y="1989518"/>
                </a:cubicBezTo>
                <a:cubicBezTo>
                  <a:pt x="11582428" y="2230059"/>
                  <a:pt x="11573536" y="2531408"/>
                  <a:pt x="11563350" y="2796265"/>
                </a:cubicBezTo>
                <a:cubicBezTo>
                  <a:pt x="11553164" y="3061122"/>
                  <a:pt x="11546756" y="3251796"/>
                  <a:pt x="11563350" y="3541480"/>
                </a:cubicBezTo>
                <a:cubicBezTo>
                  <a:pt x="11579944" y="3831164"/>
                  <a:pt x="11542417" y="3873568"/>
                  <a:pt x="11563350" y="4040568"/>
                </a:cubicBezTo>
                <a:cubicBezTo>
                  <a:pt x="11584283" y="4207568"/>
                  <a:pt x="11595953" y="4531932"/>
                  <a:pt x="11563350" y="4724252"/>
                </a:cubicBezTo>
                <a:cubicBezTo>
                  <a:pt x="11530747" y="4916572"/>
                  <a:pt x="11571063" y="5127172"/>
                  <a:pt x="11563350" y="5469467"/>
                </a:cubicBezTo>
                <a:cubicBezTo>
                  <a:pt x="11555637" y="5811762"/>
                  <a:pt x="11560262" y="6014865"/>
                  <a:pt x="11563350" y="6153150"/>
                </a:cubicBezTo>
                <a:cubicBezTo>
                  <a:pt x="11415633" y="6166431"/>
                  <a:pt x="11237678" y="6175207"/>
                  <a:pt x="11114420" y="6153150"/>
                </a:cubicBezTo>
                <a:cubicBezTo>
                  <a:pt x="10991162" y="6131094"/>
                  <a:pt x="10520215" y="6173210"/>
                  <a:pt x="10202956" y="6153150"/>
                </a:cubicBezTo>
                <a:cubicBezTo>
                  <a:pt x="9885697" y="6133090"/>
                  <a:pt x="9905274" y="6173096"/>
                  <a:pt x="9754026" y="6153150"/>
                </a:cubicBezTo>
                <a:cubicBezTo>
                  <a:pt x="9602778" y="6133205"/>
                  <a:pt x="9408489" y="6157872"/>
                  <a:pt x="9189462" y="6153150"/>
                </a:cubicBezTo>
                <a:cubicBezTo>
                  <a:pt x="8970435" y="6148428"/>
                  <a:pt x="8716882" y="6156242"/>
                  <a:pt x="8277998" y="6153150"/>
                </a:cubicBezTo>
                <a:cubicBezTo>
                  <a:pt x="7839114" y="6150058"/>
                  <a:pt x="7997145" y="6134136"/>
                  <a:pt x="7829068" y="6153150"/>
                </a:cubicBezTo>
                <a:cubicBezTo>
                  <a:pt x="7660991" y="6172165"/>
                  <a:pt x="7336764" y="6141299"/>
                  <a:pt x="7033238" y="6153150"/>
                </a:cubicBezTo>
                <a:cubicBezTo>
                  <a:pt x="6729712" y="6165002"/>
                  <a:pt x="6484214" y="6108578"/>
                  <a:pt x="6121774" y="6153150"/>
                </a:cubicBezTo>
                <a:cubicBezTo>
                  <a:pt x="5759334" y="6197722"/>
                  <a:pt x="5616339" y="6122016"/>
                  <a:pt x="5210309" y="6153150"/>
                </a:cubicBezTo>
                <a:cubicBezTo>
                  <a:pt x="4804280" y="6184284"/>
                  <a:pt x="4805240" y="6157326"/>
                  <a:pt x="4645746" y="6153150"/>
                </a:cubicBezTo>
                <a:cubicBezTo>
                  <a:pt x="4486252" y="6148974"/>
                  <a:pt x="4064736" y="6175130"/>
                  <a:pt x="3849915" y="6153150"/>
                </a:cubicBezTo>
                <a:cubicBezTo>
                  <a:pt x="3635094" y="6131170"/>
                  <a:pt x="3576063" y="6138146"/>
                  <a:pt x="3400985" y="6153150"/>
                </a:cubicBezTo>
                <a:cubicBezTo>
                  <a:pt x="3225907" y="6168155"/>
                  <a:pt x="2941951" y="6176233"/>
                  <a:pt x="2489521" y="6153150"/>
                </a:cubicBezTo>
                <a:cubicBezTo>
                  <a:pt x="2037091" y="6130067"/>
                  <a:pt x="2077778" y="6172759"/>
                  <a:pt x="1924958" y="6153150"/>
                </a:cubicBezTo>
                <a:cubicBezTo>
                  <a:pt x="1772138" y="6133541"/>
                  <a:pt x="1204810" y="6144549"/>
                  <a:pt x="1013494" y="6153150"/>
                </a:cubicBezTo>
                <a:cubicBezTo>
                  <a:pt x="822178" y="6161751"/>
                  <a:pt x="377455" y="6180723"/>
                  <a:pt x="0" y="6153150"/>
                </a:cubicBezTo>
                <a:cubicBezTo>
                  <a:pt x="-11094" y="5868552"/>
                  <a:pt x="19859" y="5673101"/>
                  <a:pt x="0" y="5469467"/>
                </a:cubicBezTo>
                <a:cubicBezTo>
                  <a:pt x="-19859" y="5265833"/>
                  <a:pt x="-37283" y="5048498"/>
                  <a:pt x="0" y="4662720"/>
                </a:cubicBezTo>
                <a:cubicBezTo>
                  <a:pt x="37283" y="4276942"/>
                  <a:pt x="27555" y="4337623"/>
                  <a:pt x="0" y="4102100"/>
                </a:cubicBezTo>
                <a:cubicBezTo>
                  <a:pt x="-27555" y="3866577"/>
                  <a:pt x="-13409" y="3688398"/>
                  <a:pt x="0" y="3541480"/>
                </a:cubicBezTo>
                <a:cubicBezTo>
                  <a:pt x="13409" y="3394562"/>
                  <a:pt x="7344" y="3155538"/>
                  <a:pt x="0" y="2919328"/>
                </a:cubicBezTo>
                <a:cubicBezTo>
                  <a:pt x="-7344" y="2683118"/>
                  <a:pt x="-4457" y="2514570"/>
                  <a:pt x="0" y="2235644"/>
                </a:cubicBezTo>
                <a:cubicBezTo>
                  <a:pt x="4457" y="1956718"/>
                  <a:pt x="8637" y="1932126"/>
                  <a:pt x="0" y="1675024"/>
                </a:cubicBezTo>
                <a:cubicBezTo>
                  <a:pt x="-8637" y="1417922"/>
                  <a:pt x="-755" y="1272410"/>
                  <a:pt x="0" y="991341"/>
                </a:cubicBezTo>
                <a:cubicBezTo>
                  <a:pt x="755" y="710272"/>
                  <a:pt x="28520" y="318247"/>
                  <a:pt x="0" y="0"/>
                </a:cubicBezTo>
                <a:close/>
              </a:path>
            </a:pathLst>
          </a:custGeom>
          <a:noFill/>
          <a:ln w="28575">
            <a:solidFill>
              <a:schemeClr val="accent1"/>
            </a:solidFill>
            <a:extLst>
              <a:ext uri="{C807C97D-BFC1-408E-A445-0C87EB9F89A2}">
                <ask:lineSketchStyleProps xmlns:ask="http://schemas.microsoft.com/office/drawing/2018/sketchyshapes" sd="357899831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8792003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E5CA0-7B3F-5A9F-ECE1-DDC71159B305}"/>
            </a:ext>
          </a:extLst>
        </p:cNvPr>
        <p:cNvGrpSpPr/>
        <p:nvPr/>
      </p:nvGrpSpPr>
      <p:grpSpPr>
        <a:xfrm>
          <a:off x="0" y="0"/>
          <a:ext cx="0" cy="0"/>
          <a:chOff x="0" y="0"/>
          <a:chExt cx="0" cy="0"/>
        </a:xfrm>
      </p:grpSpPr>
      <p:pic>
        <p:nvPicPr>
          <p:cNvPr id="3" name="Afbeelding 2" descr="Afbeelding met tekst, schermopname, software&#10;&#10;Door AI gegenereerde inhoud is mogelijk onjuist.">
            <a:extLst>
              <a:ext uri="{FF2B5EF4-FFF2-40B4-BE49-F238E27FC236}">
                <a16:creationId xmlns:a16="http://schemas.microsoft.com/office/drawing/2014/main" id="{CABFEE36-8F48-603F-02CB-B05D900F83EB}"/>
              </a:ext>
            </a:extLst>
          </p:cNvPr>
          <p:cNvPicPr>
            <a:picLocks noChangeAspect="1"/>
          </p:cNvPicPr>
          <p:nvPr/>
        </p:nvPicPr>
        <p:blipFill>
          <a:blip r:embed="rId2"/>
          <a:stretch>
            <a:fillRect/>
          </a:stretch>
        </p:blipFill>
        <p:spPr>
          <a:xfrm>
            <a:off x="0" y="-826794"/>
            <a:ext cx="12192000" cy="5722644"/>
          </a:xfrm>
          <a:prstGeom prst="rect">
            <a:avLst/>
          </a:prstGeom>
        </p:spPr>
      </p:pic>
      <p:pic>
        <p:nvPicPr>
          <p:cNvPr id="5" name="Afbeelding 4" descr="Afbeelding met tekst, schermopname&#10;&#10;Door AI gegenereerde inhoud is mogelijk onjuist.">
            <a:extLst>
              <a:ext uri="{FF2B5EF4-FFF2-40B4-BE49-F238E27FC236}">
                <a16:creationId xmlns:a16="http://schemas.microsoft.com/office/drawing/2014/main" id="{3484F561-60AF-805D-D445-07ADFA0FE875}"/>
              </a:ext>
            </a:extLst>
          </p:cNvPr>
          <p:cNvPicPr>
            <a:picLocks noChangeAspect="1"/>
          </p:cNvPicPr>
          <p:nvPr/>
        </p:nvPicPr>
        <p:blipFill>
          <a:blip r:embed="rId3"/>
          <a:srcRect t="59653" b="5727"/>
          <a:stretch>
            <a:fillRect/>
          </a:stretch>
        </p:blipFill>
        <p:spPr>
          <a:xfrm>
            <a:off x="0" y="4876800"/>
            <a:ext cx="12192000" cy="1981200"/>
          </a:xfrm>
          <a:prstGeom prst="rect">
            <a:avLst/>
          </a:prstGeom>
        </p:spPr>
      </p:pic>
      <p:sp>
        <p:nvSpPr>
          <p:cNvPr id="6" name="Tekstvak 5">
            <a:extLst>
              <a:ext uri="{FF2B5EF4-FFF2-40B4-BE49-F238E27FC236}">
                <a16:creationId xmlns:a16="http://schemas.microsoft.com/office/drawing/2014/main" id="{1962604F-5952-47D8-01F8-38A2C88BBC28}"/>
              </a:ext>
            </a:extLst>
          </p:cNvPr>
          <p:cNvSpPr txBox="1"/>
          <p:nvPr/>
        </p:nvSpPr>
        <p:spPr>
          <a:xfrm>
            <a:off x="8802487" y="866984"/>
            <a:ext cx="3605179" cy="461665"/>
          </a:xfrm>
          <a:prstGeom prst="rect">
            <a:avLst/>
          </a:prstGeom>
          <a:noFill/>
        </p:spPr>
        <p:txBody>
          <a:bodyPr wrap="square" rtlCol="0">
            <a:spAutoFit/>
          </a:bodyPr>
          <a:lstStyle/>
          <a:p>
            <a:pPr algn="ctr"/>
            <a:r>
              <a:rPr lang="en-GB" sz="2400" b="1" dirty="0">
                <a:solidFill>
                  <a:schemeClr val="accent1"/>
                </a:solidFill>
                <a:latin typeface="Ink Free" panose="03080402000500000000" pitchFamily="66" charset="0"/>
                <a:cs typeface="Dreaming Outloud Script Pro" panose="020F0502020204030204" pitchFamily="66" charset="0"/>
              </a:rPr>
              <a:t>Specification metadata</a:t>
            </a:r>
          </a:p>
        </p:txBody>
      </p:sp>
      <p:sp>
        <p:nvSpPr>
          <p:cNvPr id="7" name="Rechthoek 6">
            <a:extLst>
              <a:ext uri="{FF2B5EF4-FFF2-40B4-BE49-F238E27FC236}">
                <a16:creationId xmlns:a16="http://schemas.microsoft.com/office/drawing/2014/main" id="{157CAF60-9917-9878-6CB8-7C0B3169B1DC}"/>
              </a:ext>
            </a:extLst>
          </p:cNvPr>
          <p:cNvSpPr/>
          <p:nvPr/>
        </p:nvSpPr>
        <p:spPr>
          <a:xfrm>
            <a:off x="638176" y="666017"/>
            <a:ext cx="11487150" cy="172183"/>
          </a:xfrm>
          <a:custGeom>
            <a:avLst/>
            <a:gdLst>
              <a:gd name="csX0" fmla="*/ 0 w 11487150"/>
              <a:gd name="csY0" fmla="*/ 0 h 172183"/>
              <a:gd name="csX1" fmla="*/ 560843 w 11487150"/>
              <a:gd name="csY1" fmla="*/ 0 h 172183"/>
              <a:gd name="csX2" fmla="*/ 1351429 w 11487150"/>
              <a:gd name="csY2" fmla="*/ 0 h 172183"/>
              <a:gd name="csX3" fmla="*/ 1797401 w 11487150"/>
              <a:gd name="csY3" fmla="*/ 0 h 172183"/>
              <a:gd name="csX4" fmla="*/ 2702859 w 11487150"/>
              <a:gd name="csY4" fmla="*/ 0 h 172183"/>
              <a:gd name="csX5" fmla="*/ 3033959 w 11487150"/>
              <a:gd name="csY5" fmla="*/ 0 h 172183"/>
              <a:gd name="csX6" fmla="*/ 3365059 w 11487150"/>
              <a:gd name="csY6" fmla="*/ 0 h 172183"/>
              <a:gd name="csX7" fmla="*/ 3925902 w 11487150"/>
              <a:gd name="csY7" fmla="*/ 0 h 172183"/>
              <a:gd name="csX8" fmla="*/ 4257003 w 11487150"/>
              <a:gd name="csY8" fmla="*/ 0 h 172183"/>
              <a:gd name="csX9" fmla="*/ 4588103 w 11487150"/>
              <a:gd name="csY9" fmla="*/ 0 h 172183"/>
              <a:gd name="csX10" fmla="*/ 5034075 w 11487150"/>
              <a:gd name="csY10" fmla="*/ 0 h 172183"/>
              <a:gd name="csX11" fmla="*/ 5365175 w 11487150"/>
              <a:gd name="csY11" fmla="*/ 0 h 172183"/>
              <a:gd name="csX12" fmla="*/ 5811146 w 11487150"/>
              <a:gd name="csY12" fmla="*/ 0 h 172183"/>
              <a:gd name="csX13" fmla="*/ 6142247 w 11487150"/>
              <a:gd name="csY13" fmla="*/ 0 h 172183"/>
              <a:gd name="csX14" fmla="*/ 6932833 w 11487150"/>
              <a:gd name="csY14" fmla="*/ 0 h 172183"/>
              <a:gd name="csX15" fmla="*/ 7608548 w 11487150"/>
              <a:gd name="csY15" fmla="*/ 0 h 172183"/>
              <a:gd name="csX16" fmla="*/ 7939648 w 11487150"/>
              <a:gd name="csY16" fmla="*/ 0 h 172183"/>
              <a:gd name="csX17" fmla="*/ 8845106 w 11487150"/>
              <a:gd name="csY17" fmla="*/ 0 h 172183"/>
              <a:gd name="csX18" fmla="*/ 9405949 w 11487150"/>
              <a:gd name="csY18" fmla="*/ 0 h 172183"/>
              <a:gd name="csX19" fmla="*/ 9737049 w 11487150"/>
              <a:gd name="csY19" fmla="*/ 0 h 172183"/>
              <a:gd name="csX20" fmla="*/ 10642507 w 11487150"/>
              <a:gd name="csY20" fmla="*/ 0 h 172183"/>
              <a:gd name="csX21" fmla="*/ 11487150 w 11487150"/>
              <a:gd name="csY21" fmla="*/ 0 h 172183"/>
              <a:gd name="csX22" fmla="*/ 11487150 w 11487150"/>
              <a:gd name="csY22" fmla="*/ 172183 h 172183"/>
              <a:gd name="csX23" fmla="*/ 10581692 w 11487150"/>
              <a:gd name="csY23" fmla="*/ 172183 h 172183"/>
              <a:gd name="csX24" fmla="*/ 9676235 w 11487150"/>
              <a:gd name="csY24" fmla="*/ 172183 h 172183"/>
              <a:gd name="csX25" fmla="*/ 9000520 w 11487150"/>
              <a:gd name="csY25" fmla="*/ 172183 h 172183"/>
              <a:gd name="csX26" fmla="*/ 8324805 w 11487150"/>
              <a:gd name="csY26" fmla="*/ 172183 h 172183"/>
              <a:gd name="csX27" fmla="*/ 7878833 w 11487150"/>
              <a:gd name="csY27" fmla="*/ 172183 h 172183"/>
              <a:gd name="csX28" fmla="*/ 7547733 w 11487150"/>
              <a:gd name="csY28" fmla="*/ 172183 h 172183"/>
              <a:gd name="csX29" fmla="*/ 6986890 w 11487150"/>
              <a:gd name="csY29" fmla="*/ 172183 h 172183"/>
              <a:gd name="csX30" fmla="*/ 6311175 w 11487150"/>
              <a:gd name="csY30" fmla="*/ 172183 h 172183"/>
              <a:gd name="csX31" fmla="*/ 5520589 w 11487150"/>
              <a:gd name="csY31" fmla="*/ 172183 h 172183"/>
              <a:gd name="csX32" fmla="*/ 4615131 w 11487150"/>
              <a:gd name="csY32" fmla="*/ 172183 h 172183"/>
              <a:gd name="csX33" fmla="*/ 4169160 w 11487150"/>
              <a:gd name="csY33" fmla="*/ 172183 h 172183"/>
              <a:gd name="csX34" fmla="*/ 3608317 w 11487150"/>
              <a:gd name="csY34" fmla="*/ 172183 h 172183"/>
              <a:gd name="csX35" fmla="*/ 2702859 w 11487150"/>
              <a:gd name="csY35" fmla="*/ 172183 h 172183"/>
              <a:gd name="csX36" fmla="*/ 2256887 w 11487150"/>
              <a:gd name="csY36" fmla="*/ 172183 h 172183"/>
              <a:gd name="csX37" fmla="*/ 1466301 w 11487150"/>
              <a:gd name="csY37" fmla="*/ 172183 h 172183"/>
              <a:gd name="csX38" fmla="*/ 0 w 11487150"/>
              <a:gd name="csY38" fmla="*/ 172183 h 172183"/>
              <a:gd name="csX39" fmla="*/ 0 w 11487150"/>
              <a:gd name="csY39" fmla="*/ 0 h 1721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Lst>
            <a:rect l="l" t="t" r="r" b="b"/>
            <a:pathLst>
              <a:path w="11487150" h="172183" extrusionOk="0">
                <a:moveTo>
                  <a:pt x="0" y="0"/>
                </a:moveTo>
                <a:cubicBezTo>
                  <a:pt x="267073" y="27464"/>
                  <a:pt x="359341" y="-14264"/>
                  <a:pt x="560843" y="0"/>
                </a:cubicBezTo>
                <a:cubicBezTo>
                  <a:pt x="762345" y="14264"/>
                  <a:pt x="1069534" y="-1847"/>
                  <a:pt x="1351429" y="0"/>
                </a:cubicBezTo>
                <a:cubicBezTo>
                  <a:pt x="1633324" y="1847"/>
                  <a:pt x="1600447" y="13329"/>
                  <a:pt x="1797401" y="0"/>
                </a:cubicBezTo>
                <a:cubicBezTo>
                  <a:pt x="1994355" y="-13329"/>
                  <a:pt x="2474057" y="-33197"/>
                  <a:pt x="2702859" y="0"/>
                </a:cubicBezTo>
                <a:cubicBezTo>
                  <a:pt x="2931661" y="33197"/>
                  <a:pt x="2914502" y="-8177"/>
                  <a:pt x="3033959" y="0"/>
                </a:cubicBezTo>
                <a:cubicBezTo>
                  <a:pt x="3153416" y="8177"/>
                  <a:pt x="3270251" y="-12076"/>
                  <a:pt x="3365059" y="0"/>
                </a:cubicBezTo>
                <a:cubicBezTo>
                  <a:pt x="3459867" y="12076"/>
                  <a:pt x="3716425" y="5228"/>
                  <a:pt x="3925902" y="0"/>
                </a:cubicBezTo>
                <a:cubicBezTo>
                  <a:pt x="4135379" y="-5228"/>
                  <a:pt x="4141881" y="15401"/>
                  <a:pt x="4257003" y="0"/>
                </a:cubicBezTo>
                <a:cubicBezTo>
                  <a:pt x="4372125" y="-15401"/>
                  <a:pt x="4457982" y="-1125"/>
                  <a:pt x="4588103" y="0"/>
                </a:cubicBezTo>
                <a:cubicBezTo>
                  <a:pt x="4718224" y="1125"/>
                  <a:pt x="4843133" y="12586"/>
                  <a:pt x="5034075" y="0"/>
                </a:cubicBezTo>
                <a:cubicBezTo>
                  <a:pt x="5225017" y="-12586"/>
                  <a:pt x="5209883" y="5328"/>
                  <a:pt x="5365175" y="0"/>
                </a:cubicBezTo>
                <a:cubicBezTo>
                  <a:pt x="5520467" y="-5328"/>
                  <a:pt x="5651649" y="7209"/>
                  <a:pt x="5811146" y="0"/>
                </a:cubicBezTo>
                <a:cubicBezTo>
                  <a:pt x="5970643" y="-7209"/>
                  <a:pt x="5987462" y="-12236"/>
                  <a:pt x="6142247" y="0"/>
                </a:cubicBezTo>
                <a:cubicBezTo>
                  <a:pt x="6297032" y="12236"/>
                  <a:pt x="6675405" y="36852"/>
                  <a:pt x="6932833" y="0"/>
                </a:cubicBezTo>
                <a:cubicBezTo>
                  <a:pt x="7190261" y="-36852"/>
                  <a:pt x="7355359" y="6993"/>
                  <a:pt x="7608548" y="0"/>
                </a:cubicBezTo>
                <a:cubicBezTo>
                  <a:pt x="7861737" y="-6993"/>
                  <a:pt x="7804806" y="10125"/>
                  <a:pt x="7939648" y="0"/>
                </a:cubicBezTo>
                <a:cubicBezTo>
                  <a:pt x="8074490" y="-10125"/>
                  <a:pt x="8559412" y="33788"/>
                  <a:pt x="8845106" y="0"/>
                </a:cubicBezTo>
                <a:cubicBezTo>
                  <a:pt x="9130800" y="-33788"/>
                  <a:pt x="9147300" y="-18496"/>
                  <a:pt x="9405949" y="0"/>
                </a:cubicBezTo>
                <a:cubicBezTo>
                  <a:pt x="9664598" y="18496"/>
                  <a:pt x="9646108" y="-16070"/>
                  <a:pt x="9737049" y="0"/>
                </a:cubicBezTo>
                <a:cubicBezTo>
                  <a:pt x="9827990" y="16070"/>
                  <a:pt x="10311033" y="-20948"/>
                  <a:pt x="10642507" y="0"/>
                </a:cubicBezTo>
                <a:cubicBezTo>
                  <a:pt x="10973981" y="20948"/>
                  <a:pt x="11227088" y="-40156"/>
                  <a:pt x="11487150" y="0"/>
                </a:cubicBezTo>
                <a:cubicBezTo>
                  <a:pt x="11489210" y="66949"/>
                  <a:pt x="11479162" y="125263"/>
                  <a:pt x="11487150" y="172183"/>
                </a:cubicBezTo>
                <a:cubicBezTo>
                  <a:pt x="11035234" y="182734"/>
                  <a:pt x="10986898" y="159419"/>
                  <a:pt x="10581692" y="172183"/>
                </a:cubicBezTo>
                <a:cubicBezTo>
                  <a:pt x="10176486" y="184947"/>
                  <a:pt x="9977723" y="172904"/>
                  <a:pt x="9676235" y="172183"/>
                </a:cubicBezTo>
                <a:cubicBezTo>
                  <a:pt x="9374747" y="171462"/>
                  <a:pt x="9336619" y="203460"/>
                  <a:pt x="9000520" y="172183"/>
                </a:cubicBezTo>
                <a:cubicBezTo>
                  <a:pt x="8664422" y="140906"/>
                  <a:pt x="8604279" y="179149"/>
                  <a:pt x="8324805" y="172183"/>
                </a:cubicBezTo>
                <a:cubicBezTo>
                  <a:pt x="8045332" y="165217"/>
                  <a:pt x="8036953" y="150697"/>
                  <a:pt x="7878833" y="172183"/>
                </a:cubicBezTo>
                <a:cubicBezTo>
                  <a:pt x="7720713" y="193669"/>
                  <a:pt x="7666552" y="186707"/>
                  <a:pt x="7547733" y="172183"/>
                </a:cubicBezTo>
                <a:cubicBezTo>
                  <a:pt x="7428914" y="157659"/>
                  <a:pt x="7184606" y="197236"/>
                  <a:pt x="6986890" y="172183"/>
                </a:cubicBezTo>
                <a:cubicBezTo>
                  <a:pt x="6789174" y="147130"/>
                  <a:pt x="6586803" y="173612"/>
                  <a:pt x="6311175" y="172183"/>
                </a:cubicBezTo>
                <a:cubicBezTo>
                  <a:pt x="6035547" y="170754"/>
                  <a:pt x="5794353" y="196270"/>
                  <a:pt x="5520589" y="172183"/>
                </a:cubicBezTo>
                <a:cubicBezTo>
                  <a:pt x="5246825" y="148096"/>
                  <a:pt x="5047074" y="174562"/>
                  <a:pt x="4615131" y="172183"/>
                </a:cubicBezTo>
                <a:cubicBezTo>
                  <a:pt x="4183188" y="169804"/>
                  <a:pt x="4319292" y="156816"/>
                  <a:pt x="4169160" y="172183"/>
                </a:cubicBezTo>
                <a:cubicBezTo>
                  <a:pt x="4019028" y="187550"/>
                  <a:pt x="3751063" y="162907"/>
                  <a:pt x="3608317" y="172183"/>
                </a:cubicBezTo>
                <a:cubicBezTo>
                  <a:pt x="3465571" y="181459"/>
                  <a:pt x="2900148" y="211332"/>
                  <a:pt x="2702859" y="172183"/>
                </a:cubicBezTo>
                <a:cubicBezTo>
                  <a:pt x="2505570" y="133034"/>
                  <a:pt x="2407102" y="171723"/>
                  <a:pt x="2256887" y="172183"/>
                </a:cubicBezTo>
                <a:cubicBezTo>
                  <a:pt x="2106672" y="172643"/>
                  <a:pt x="1703689" y="197517"/>
                  <a:pt x="1466301" y="172183"/>
                </a:cubicBezTo>
                <a:cubicBezTo>
                  <a:pt x="1228913" y="146849"/>
                  <a:pt x="374531" y="152475"/>
                  <a:pt x="0" y="172183"/>
                </a:cubicBezTo>
                <a:cubicBezTo>
                  <a:pt x="-5895" y="98536"/>
                  <a:pt x="-4798" y="74196"/>
                  <a:pt x="0" y="0"/>
                </a:cubicBezTo>
                <a:close/>
              </a:path>
            </a:pathLst>
          </a:custGeom>
          <a:noFill/>
          <a:ln w="28575">
            <a:solidFill>
              <a:schemeClr val="accent1"/>
            </a:solidFill>
            <a:extLst>
              <a:ext uri="{C807C97D-BFC1-408E-A445-0C87EB9F89A2}">
                <ask:lineSketchStyleProps xmlns:ask="http://schemas.microsoft.com/office/drawing/2018/sketchyshapes" sd="357899831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9880249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1F340-6ECF-265C-FEFF-B7804F9492BB}"/>
            </a:ext>
          </a:extLst>
        </p:cNvPr>
        <p:cNvGrpSpPr/>
        <p:nvPr/>
      </p:nvGrpSpPr>
      <p:grpSpPr>
        <a:xfrm>
          <a:off x="0" y="0"/>
          <a:ext cx="0" cy="0"/>
          <a:chOff x="0" y="0"/>
          <a:chExt cx="0" cy="0"/>
        </a:xfrm>
      </p:grpSpPr>
      <p:pic>
        <p:nvPicPr>
          <p:cNvPr id="8" name="Afbeelding 8">
            <a:extLst>
              <a:ext uri="{FF2B5EF4-FFF2-40B4-BE49-F238E27FC236}">
                <a16:creationId xmlns:a16="http://schemas.microsoft.com/office/drawing/2014/main" id="{1065E853-3F35-918C-427D-7550AA2EB10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286280" y="2017631"/>
            <a:ext cx="4736210" cy="4742977"/>
          </a:xfrm>
          <a:prstGeom prst="rect">
            <a:avLst/>
          </a:prstGeom>
        </p:spPr>
      </p:pic>
      <p:sp>
        <p:nvSpPr>
          <p:cNvPr id="15" name="Titel 14">
            <a:extLst>
              <a:ext uri="{FF2B5EF4-FFF2-40B4-BE49-F238E27FC236}">
                <a16:creationId xmlns:a16="http://schemas.microsoft.com/office/drawing/2014/main" id="{E3AC53D0-C14A-1EB3-0F15-5249A4AC56CE}"/>
              </a:ext>
            </a:extLst>
          </p:cNvPr>
          <p:cNvSpPr>
            <a:spLocks noGrp="1"/>
          </p:cNvSpPr>
          <p:nvPr>
            <p:ph type="title"/>
          </p:nvPr>
        </p:nvSpPr>
        <p:spPr/>
        <p:txBody>
          <a:bodyPr/>
          <a:lstStyle/>
          <a:p>
            <a:r>
              <a:rPr lang="nl-BE" dirty="0"/>
              <a:t>Voorbeeld</a:t>
            </a:r>
          </a:p>
        </p:txBody>
      </p:sp>
      <p:sp>
        <p:nvSpPr>
          <p:cNvPr id="16" name="Tijdelijke aanduiding voor inhoud 15">
            <a:extLst>
              <a:ext uri="{FF2B5EF4-FFF2-40B4-BE49-F238E27FC236}">
                <a16:creationId xmlns:a16="http://schemas.microsoft.com/office/drawing/2014/main" id="{E174FFE3-33B3-B9C3-2A25-8CF75DBD0708}"/>
              </a:ext>
            </a:extLst>
          </p:cNvPr>
          <p:cNvSpPr>
            <a:spLocks noGrp="1"/>
          </p:cNvSpPr>
          <p:nvPr>
            <p:ph idx="1"/>
          </p:nvPr>
        </p:nvSpPr>
        <p:spPr>
          <a:xfrm>
            <a:off x="640080" y="2633472"/>
            <a:ext cx="6646200" cy="3566160"/>
          </a:xfrm>
        </p:spPr>
        <p:txBody>
          <a:bodyPr/>
          <a:lstStyle/>
          <a:p>
            <a:pPr marL="0" indent="0">
              <a:buNone/>
            </a:pPr>
            <a:r>
              <a:rPr lang="nl-BE" dirty="0"/>
              <a:t>Voor alle niet-dragende wanden dient indien deze wand een brandwerende waarde heeft deze ingevuld te worden volgens de </a:t>
            </a:r>
            <a:r>
              <a:rPr lang="nl-NL" dirty="0"/>
              <a:t>Europese classificatie.</a:t>
            </a:r>
          </a:p>
          <a:p>
            <a:pPr marL="0" indent="0">
              <a:buNone/>
            </a:pPr>
            <a:r>
              <a:rPr lang="nl-NL" dirty="0"/>
              <a:t>De naamgeving van deze wanden volgt de </a:t>
            </a:r>
            <a:r>
              <a:rPr lang="nl-NL" dirty="0" err="1"/>
              <a:t>BERSnl</a:t>
            </a:r>
            <a:r>
              <a:rPr lang="nl-NL" dirty="0"/>
              <a:t>, het zelfde geldt voor de naamgeving van de materialen.  </a:t>
            </a:r>
            <a:endParaRPr lang="nl-BE" dirty="0"/>
          </a:p>
        </p:txBody>
      </p:sp>
      <p:sp>
        <p:nvSpPr>
          <p:cNvPr id="2" name="Tekstvak 1">
            <a:extLst>
              <a:ext uri="{FF2B5EF4-FFF2-40B4-BE49-F238E27FC236}">
                <a16:creationId xmlns:a16="http://schemas.microsoft.com/office/drawing/2014/main" id="{D7001AAC-9354-0AC4-1BC6-C1CB83E78A5D}"/>
              </a:ext>
            </a:extLst>
          </p:cNvPr>
          <p:cNvSpPr txBox="1"/>
          <p:nvPr/>
        </p:nvSpPr>
        <p:spPr>
          <a:xfrm>
            <a:off x="5229571" y="1555966"/>
            <a:ext cx="5476875" cy="461665"/>
          </a:xfrm>
          <a:prstGeom prst="rect">
            <a:avLst/>
          </a:prstGeom>
          <a:noFill/>
        </p:spPr>
        <p:txBody>
          <a:bodyPr wrap="square" rtlCol="0">
            <a:spAutoFit/>
          </a:bodyPr>
          <a:lstStyle/>
          <a:p>
            <a:r>
              <a:rPr lang="en-GB" sz="2400" b="1" dirty="0">
                <a:solidFill>
                  <a:schemeClr val="accent4"/>
                </a:solidFill>
                <a:latin typeface="Ink Free" panose="03080402000500000000" pitchFamily="66" charset="0"/>
                <a:cs typeface="Dreaming Outloud Script Pro" panose="020F0502020204030204" pitchFamily="66" charset="0"/>
              </a:rPr>
              <a:t>Specification applicability</a:t>
            </a:r>
          </a:p>
        </p:txBody>
      </p:sp>
      <p:sp>
        <p:nvSpPr>
          <p:cNvPr id="3" name="Rechthoek 2">
            <a:extLst>
              <a:ext uri="{FF2B5EF4-FFF2-40B4-BE49-F238E27FC236}">
                <a16:creationId xmlns:a16="http://schemas.microsoft.com/office/drawing/2014/main" id="{08457307-2B12-2110-BA02-B0807AA8180F}"/>
              </a:ext>
            </a:extLst>
          </p:cNvPr>
          <p:cNvSpPr/>
          <p:nvPr/>
        </p:nvSpPr>
        <p:spPr>
          <a:xfrm>
            <a:off x="664108" y="2705100"/>
            <a:ext cx="3650717" cy="361950"/>
          </a:xfrm>
          <a:custGeom>
            <a:avLst/>
            <a:gdLst>
              <a:gd name="csX0" fmla="*/ 0 w 3650717"/>
              <a:gd name="csY0" fmla="*/ 0 h 361950"/>
              <a:gd name="csX1" fmla="*/ 571946 w 3650717"/>
              <a:gd name="csY1" fmla="*/ 0 h 361950"/>
              <a:gd name="csX2" fmla="*/ 1216906 w 3650717"/>
              <a:gd name="csY2" fmla="*/ 0 h 361950"/>
              <a:gd name="csX3" fmla="*/ 1752344 w 3650717"/>
              <a:gd name="csY3" fmla="*/ 0 h 361950"/>
              <a:gd name="csX4" fmla="*/ 2433811 w 3650717"/>
              <a:gd name="csY4" fmla="*/ 0 h 361950"/>
              <a:gd name="csX5" fmla="*/ 2932743 w 3650717"/>
              <a:gd name="csY5" fmla="*/ 0 h 361950"/>
              <a:gd name="csX6" fmla="*/ 3650717 w 3650717"/>
              <a:gd name="csY6" fmla="*/ 0 h 361950"/>
              <a:gd name="csX7" fmla="*/ 3650717 w 3650717"/>
              <a:gd name="csY7" fmla="*/ 361950 h 361950"/>
              <a:gd name="csX8" fmla="*/ 3042264 w 3650717"/>
              <a:gd name="csY8" fmla="*/ 361950 h 361950"/>
              <a:gd name="csX9" fmla="*/ 2543333 w 3650717"/>
              <a:gd name="csY9" fmla="*/ 361950 h 361950"/>
              <a:gd name="csX10" fmla="*/ 1971387 w 3650717"/>
              <a:gd name="csY10" fmla="*/ 361950 h 361950"/>
              <a:gd name="csX11" fmla="*/ 1362934 w 3650717"/>
              <a:gd name="csY11" fmla="*/ 361950 h 361950"/>
              <a:gd name="csX12" fmla="*/ 754482 w 3650717"/>
              <a:gd name="csY12" fmla="*/ 361950 h 361950"/>
              <a:gd name="csX13" fmla="*/ 0 w 3650717"/>
              <a:gd name="csY13" fmla="*/ 361950 h 361950"/>
              <a:gd name="csX14" fmla="*/ 0 w 3650717"/>
              <a:gd name="csY14" fmla="*/ 0 h 3619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3650717" h="361950" extrusionOk="0">
                <a:moveTo>
                  <a:pt x="0" y="0"/>
                </a:moveTo>
                <a:cubicBezTo>
                  <a:pt x="246037" y="-20231"/>
                  <a:pt x="304648" y="-11140"/>
                  <a:pt x="571946" y="0"/>
                </a:cubicBezTo>
                <a:cubicBezTo>
                  <a:pt x="839244" y="11140"/>
                  <a:pt x="896853" y="11531"/>
                  <a:pt x="1216906" y="0"/>
                </a:cubicBezTo>
                <a:cubicBezTo>
                  <a:pt x="1536959" y="-11531"/>
                  <a:pt x="1641337" y="-8331"/>
                  <a:pt x="1752344" y="0"/>
                </a:cubicBezTo>
                <a:cubicBezTo>
                  <a:pt x="1863351" y="8331"/>
                  <a:pt x="2177309" y="19564"/>
                  <a:pt x="2433811" y="0"/>
                </a:cubicBezTo>
                <a:cubicBezTo>
                  <a:pt x="2690313" y="-19564"/>
                  <a:pt x="2696502" y="1197"/>
                  <a:pt x="2932743" y="0"/>
                </a:cubicBezTo>
                <a:cubicBezTo>
                  <a:pt x="3168984" y="-1197"/>
                  <a:pt x="3343080" y="19435"/>
                  <a:pt x="3650717" y="0"/>
                </a:cubicBezTo>
                <a:cubicBezTo>
                  <a:pt x="3651055" y="160244"/>
                  <a:pt x="3659582" y="257005"/>
                  <a:pt x="3650717" y="361950"/>
                </a:cubicBezTo>
                <a:cubicBezTo>
                  <a:pt x="3474407" y="349273"/>
                  <a:pt x="3279924" y="377190"/>
                  <a:pt x="3042264" y="361950"/>
                </a:cubicBezTo>
                <a:cubicBezTo>
                  <a:pt x="2804604" y="346710"/>
                  <a:pt x="2745428" y="367064"/>
                  <a:pt x="2543333" y="361950"/>
                </a:cubicBezTo>
                <a:cubicBezTo>
                  <a:pt x="2341238" y="356836"/>
                  <a:pt x="2182041" y="372990"/>
                  <a:pt x="1971387" y="361950"/>
                </a:cubicBezTo>
                <a:cubicBezTo>
                  <a:pt x="1760733" y="350910"/>
                  <a:pt x="1567312" y="338879"/>
                  <a:pt x="1362934" y="361950"/>
                </a:cubicBezTo>
                <a:cubicBezTo>
                  <a:pt x="1158556" y="385021"/>
                  <a:pt x="998981" y="371871"/>
                  <a:pt x="754482" y="361950"/>
                </a:cubicBezTo>
                <a:cubicBezTo>
                  <a:pt x="509983" y="352029"/>
                  <a:pt x="240848" y="397212"/>
                  <a:pt x="0" y="361950"/>
                </a:cubicBezTo>
                <a:cubicBezTo>
                  <a:pt x="-12566" y="243529"/>
                  <a:pt x="928" y="95336"/>
                  <a:pt x="0" y="0"/>
                </a:cubicBezTo>
                <a:close/>
              </a:path>
            </a:pathLst>
          </a:custGeom>
          <a:noFill/>
          <a:ln w="28575">
            <a:solidFill>
              <a:schemeClr val="accent4"/>
            </a:solidFill>
            <a:extLst>
              <a:ext uri="{C807C97D-BFC1-408E-A445-0C87EB9F89A2}">
                <ask:lineSketchStyleProps xmlns:ask="http://schemas.microsoft.com/office/drawing/2018/sketchyshapes" sd="357899831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accent4"/>
              </a:solidFill>
            </a:endParaRPr>
          </a:p>
        </p:txBody>
      </p:sp>
      <p:sp>
        <p:nvSpPr>
          <p:cNvPr id="4" name="Vrije vorm: vorm 3">
            <a:extLst>
              <a:ext uri="{FF2B5EF4-FFF2-40B4-BE49-F238E27FC236}">
                <a16:creationId xmlns:a16="http://schemas.microsoft.com/office/drawing/2014/main" id="{FF2B5D7B-BA83-4B83-110C-5149B42A5C38}"/>
              </a:ext>
            </a:extLst>
          </p:cNvPr>
          <p:cNvSpPr/>
          <p:nvPr/>
        </p:nvSpPr>
        <p:spPr>
          <a:xfrm rot="1823444" flipV="1">
            <a:off x="3154665" y="1227140"/>
            <a:ext cx="1672630" cy="2044654"/>
          </a:xfrm>
          <a:custGeom>
            <a:avLst/>
            <a:gdLst>
              <a:gd name="connsiteX0" fmla="*/ 0 w 1930400"/>
              <a:gd name="connsiteY0" fmla="*/ 0 h 1358900"/>
              <a:gd name="connsiteX1" fmla="*/ 1930400 w 1930400"/>
              <a:gd name="connsiteY1" fmla="*/ 1358900 h 1358900"/>
            </a:gdLst>
            <a:ahLst/>
            <a:cxnLst>
              <a:cxn ang="0">
                <a:pos x="connsiteX0" y="connsiteY0"/>
              </a:cxn>
              <a:cxn ang="0">
                <a:pos x="connsiteX1" y="connsiteY1"/>
              </a:cxn>
            </a:cxnLst>
            <a:rect l="l" t="t" r="r" b="b"/>
            <a:pathLst>
              <a:path w="1930400" h="1358900">
                <a:moveTo>
                  <a:pt x="0" y="0"/>
                </a:moveTo>
                <a:cubicBezTo>
                  <a:pt x="736600" y="589491"/>
                  <a:pt x="1473200" y="1178983"/>
                  <a:pt x="1930400" y="1358900"/>
                </a:cubicBezTo>
              </a:path>
            </a:pathLst>
          </a:custGeom>
          <a:ln w="38100" cap="flat" cmpd="sng" algn="ctr">
            <a:solidFill>
              <a:srgbClr val="009EB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9344953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E2F49-138B-0954-589A-75871AF76650}"/>
            </a:ext>
          </a:extLst>
        </p:cNvPr>
        <p:cNvGrpSpPr/>
        <p:nvPr/>
      </p:nvGrpSpPr>
      <p:grpSpPr>
        <a:xfrm>
          <a:off x="0" y="0"/>
          <a:ext cx="0" cy="0"/>
          <a:chOff x="0" y="0"/>
          <a:chExt cx="0" cy="0"/>
        </a:xfrm>
      </p:grpSpPr>
      <p:pic>
        <p:nvPicPr>
          <p:cNvPr id="8" name="Afbeelding 8">
            <a:extLst>
              <a:ext uri="{FF2B5EF4-FFF2-40B4-BE49-F238E27FC236}">
                <a16:creationId xmlns:a16="http://schemas.microsoft.com/office/drawing/2014/main" id="{AA883E8D-66DD-1782-5687-94CD3C175A6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286280" y="2017631"/>
            <a:ext cx="4736210" cy="4742977"/>
          </a:xfrm>
          <a:prstGeom prst="rect">
            <a:avLst/>
          </a:prstGeom>
        </p:spPr>
      </p:pic>
      <p:sp>
        <p:nvSpPr>
          <p:cNvPr id="15" name="Titel 14">
            <a:extLst>
              <a:ext uri="{FF2B5EF4-FFF2-40B4-BE49-F238E27FC236}">
                <a16:creationId xmlns:a16="http://schemas.microsoft.com/office/drawing/2014/main" id="{39965C73-1FC8-6DBB-2D56-8E92D5B0A623}"/>
              </a:ext>
            </a:extLst>
          </p:cNvPr>
          <p:cNvSpPr>
            <a:spLocks noGrp="1"/>
          </p:cNvSpPr>
          <p:nvPr>
            <p:ph type="title"/>
          </p:nvPr>
        </p:nvSpPr>
        <p:spPr/>
        <p:txBody>
          <a:bodyPr/>
          <a:lstStyle/>
          <a:p>
            <a:r>
              <a:rPr lang="nl-BE" dirty="0"/>
              <a:t>Voorbeeld</a:t>
            </a:r>
          </a:p>
        </p:txBody>
      </p:sp>
      <p:sp>
        <p:nvSpPr>
          <p:cNvPr id="16" name="Tijdelijke aanduiding voor inhoud 15">
            <a:extLst>
              <a:ext uri="{FF2B5EF4-FFF2-40B4-BE49-F238E27FC236}">
                <a16:creationId xmlns:a16="http://schemas.microsoft.com/office/drawing/2014/main" id="{652D4D22-F87D-DAFB-1307-BFE85433F929}"/>
              </a:ext>
            </a:extLst>
          </p:cNvPr>
          <p:cNvSpPr>
            <a:spLocks noGrp="1"/>
          </p:cNvSpPr>
          <p:nvPr>
            <p:ph idx="1"/>
          </p:nvPr>
        </p:nvSpPr>
        <p:spPr>
          <a:xfrm>
            <a:off x="640080" y="2633472"/>
            <a:ext cx="6646200" cy="3566160"/>
          </a:xfrm>
        </p:spPr>
        <p:txBody>
          <a:bodyPr/>
          <a:lstStyle/>
          <a:p>
            <a:pPr marL="0" indent="0">
              <a:buNone/>
            </a:pPr>
            <a:r>
              <a:rPr lang="nl-BE" dirty="0"/>
              <a:t>Voor alle niet-dragende wanden dient indien deze wand een brandwerende waarde heeft deze ingevuld te worden volgens de </a:t>
            </a:r>
            <a:r>
              <a:rPr lang="nl-NL" dirty="0"/>
              <a:t>Europese classificatie.</a:t>
            </a:r>
          </a:p>
          <a:p>
            <a:pPr marL="0" indent="0">
              <a:buNone/>
            </a:pPr>
            <a:r>
              <a:rPr lang="nl-NL" dirty="0"/>
              <a:t>De naamgeving van deze wanden volgt de </a:t>
            </a:r>
            <a:r>
              <a:rPr lang="nl-NL" dirty="0" err="1"/>
              <a:t>BERSnl</a:t>
            </a:r>
            <a:r>
              <a:rPr lang="nl-NL" dirty="0"/>
              <a:t>, het zelfde geldt voor de naamgeving van de materialen. </a:t>
            </a:r>
            <a:endParaRPr lang="nl-BE" dirty="0"/>
          </a:p>
        </p:txBody>
      </p:sp>
      <p:sp>
        <p:nvSpPr>
          <p:cNvPr id="2" name="Tekstvak 1">
            <a:extLst>
              <a:ext uri="{FF2B5EF4-FFF2-40B4-BE49-F238E27FC236}">
                <a16:creationId xmlns:a16="http://schemas.microsoft.com/office/drawing/2014/main" id="{8E14702C-2292-C17E-2F5B-DC8EB41C8C44}"/>
              </a:ext>
            </a:extLst>
          </p:cNvPr>
          <p:cNvSpPr txBox="1"/>
          <p:nvPr/>
        </p:nvSpPr>
        <p:spPr>
          <a:xfrm>
            <a:off x="5229571" y="1555966"/>
            <a:ext cx="5476875" cy="830997"/>
          </a:xfrm>
          <a:prstGeom prst="rect">
            <a:avLst/>
          </a:prstGeom>
          <a:noFill/>
        </p:spPr>
        <p:txBody>
          <a:bodyPr wrap="square" rtlCol="0">
            <a:spAutoFit/>
          </a:bodyPr>
          <a:lstStyle/>
          <a:p>
            <a:r>
              <a:rPr lang="en-GB" sz="2400" b="1" dirty="0">
                <a:solidFill>
                  <a:schemeClr val="accent4"/>
                </a:solidFill>
                <a:latin typeface="Ink Free" panose="03080402000500000000" pitchFamily="66" charset="0"/>
                <a:cs typeface="Dreaming Outloud Script Pro" panose="020F0502020204030204" pitchFamily="66" charset="0"/>
              </a:rPr>
              <a:t>Specification applicability</a:t>
            </a:r>
          </a:p>
          <a:p>
            <a:r>
              <a:rPr lang="en-GB" sz="2400" dirty="0">
                <a:solidFill>
                  <a:schemeClr val="accent4"/>
                </a:solidFill>
                <a:latin typeface="Ink Free" panose="03080402000500000000" pitchFamily="66" charset="0"/>
                <a:cs typeface="Dreaming Outloud Script Pro" panose="020F0502020204030204" pitchFamily="66" charset="0"/>
              </a:rPr>
              <a:t>Facet = Entity</a:t>
            </a:r>
          </a:p>
        </p:txBody>
      </p:sp>
      <p:sp>
        <p:nvSpPr>
          <p:cNvPr id="3" name="Rechthoek 2">
            <a:extLst>
              <a:ext uri="{FF2B5EF4-FFF2-40B4-BE49-F238E27FC236}">
                <a16:creationId xmlns:a16="http://schemas.microsoft.com/office/drawing/2014/main" id="{890D39B4-8921-4AE2-3E40-3CC093AAC6F4}"/>
              </a:ext>
            </a:extLst>
          </p:cNvPr>
          <p:cNvSpPr/>
          <p:nvPr/>
        </p:nvSpPr>
        <p:spPr>
          <a:xfrm>
            <a:off x="3381375" y="2705100"/>
            <a:ext cx="933450" cy="361950"/>
          </a:xfrm>
          <a:custGeom>
            <a:avLst/>
            <a:gdLst>
              <a:gd name="csX0" fmla="*/ 0 w 933450"/>
              <a:gd name="csY0" fmla="*/ 0 h 361950"/>
              <a:gd name="csX1" fmla="*/ 457391 w 933450"/>
              <a:gd name="csY1" fmla="*/ 0 h 361950"/>
              <a:gd name="csX2" fmla="*/ 933450 w 933450"/>
              <a:gd name="csY2" fmla="*/ 0 h 361950"/>
              <a:gd name="csX3" fmla="*/ 933450 w 933450"/>
              <a:gd name="csY3" fmla="*/ 361950 h 361950"/>
              <a:gd name="csX4" fmla="*/ 466725 w 933450"/>
              <a:gd name="csY4" fmla="*/ 361950 h 361950"/>
              <a:gd name="csX5" fmla="*/ 0 w 933450"/>
              <a:gd name="csY5" fmla="*/ 361950 h 361950"/>
              <a:gd name="csX6" fmla="*/ 0 w 933450"/>
              <a:gd name="csY6" fmla="*/ 0 h 36195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933450" h="361950" extrusionOk="0">
                <a:moveTo>
                  <a:pt x="0" y="0"/>
                </a:moveTo>
                <a:cubicBezTo>
                  <a:pt x="105919" y="-19150"/>
                  <a:pt x="243996" y="15142"/>
                  <a:pt x="457391" y="0"/>
                </a:cubicBezTo>
                <a:cubicBezTo>
                  <a:pt x="670786" y="-15142"/>
                  <a:pt x="725968" y="2157"/>
                  <a:pt x="933450" y="0"/>
                </a:cubicBezTo>
                <a:cubicBezTo>
                  <a:pt x="943675" y="89831"/>
                  <a:pt x="950438" y="236932"/>
                  <a:pt x="933450" y="361950"/>
                </a:cubicBezTo>
                <a:cubicBezTo>
                  <a:pt x="761577" y="371548"/>
                  <a:pt x="649445" y="355814"/>
                  <a:pt x="466725" y="361950"/>
                </a:cubicBezTo>
                <a:cubicBezTo>
                  <a:pt x="284005" y="368086"/>
                  <a:pt x="150102" y="374078"/>
                  <a:pt x="0" y="361950"/>
                </a:cubicBezTo>
                <a:cubicBezTo>
                  <a:pt x="-14642" y="240165"/>
                  <a:pt x="-16832" y="167557"/>
                  <a:pt x="0" y="0"/>
                </a:cubicBezTo>
                <a:close/>
              </a:path>
            </a:pathLst>
          </a:custGeom>
          <a:noFill/>
          <a:ln w="28575">
            <a:solidFill>
              <a:schemeClr val="accent4"/>
            </a:solidFill>
            <a:extLst>
              <a:ext uri="{C807C97D-BFC1-408E-A445-0C87EB9F89A2}">
                <ask:lineSketchStyleProps xmlns:ask="http://schemas.microsoft.com/office/drawing/2018/sketchyshapes" sd="357899831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accent4"/>
              </a:solidFill>
            </a:endParaRPr>
          </a:p>
        </p:txBody>
      </p:sp>
      <p:sp>
        <p:nvSpPr>
          <p:cNvPr id="4" name="Vrije vorm: vorm 3">
            <a:extLst>
              <a:ext uri="{FF2B5EF4-FFF2-40B4-BE49-F238E27FC236}">
                <a16:creationId xmlns:a16="http://schemas.microsoft.com/office/drawing/2014/main" id="{72FF6DA6-2F22-4167-5149-84855A0AF9A9}"/>
              </a:ext>
            </a:extLst>
          </p:cNvPr>
          <p:cNvSpPr/>
          <p:nvPr/>
        </p:nvSpPr>
        <p:spPr>
          <a:xfrm rot="1823444" flipV="1">
            <a:off x="4209787" y="1513719"/>
            <a:ext cx="696196" cy="1468362"/>
          </a:xfrm>
          <a:custGeom>
            <a:avLst/>
            <a:gdLst>
              <a:gd name="connsiteX0" fmla="*/ 0 w 1930400"/>
              <a:gd name="connsiteY0" fmla="*/ 0 h 1358900"/>
              <a:gd name="connsiteX1" fmla="*/ 1930400 w 1930400"/>
              <a:gd name="connsiteY1" fmla="*/ 1358900 h 1358900"/>
            </a:gdLst>
            <a:ahLst/>
            <a:cxnLst>
              <a:cxn ang="0">
                <a:pos x="connsiteX0" y="connsiteY0"/>
              </a:cxn>
              <a:cxn ang="0">
                <a:pos x="connsiteX1" y="connsiteY1"/>
              </a:cxn>
            </a:cxnLst>
            <a:rect l="l" t="t" r="r" b="b"/>
            <a:pathLst>
              <a:path w="1930400" h="1358900">
                <a:moveTo>
                  <a:pt x="0" y="0"/>
                </a:moveTo>
                <a:cubicBezTo>
                  <a:pt x="736600" y="589491"/>
                  <a:pt x="1473200" y="1178983"/>
                  <a:pt x="1930400" y="1358900"/>
                </a:cubicBezTo>
              </a:path>
            </a:pathLst>
          </a:custGeom>
          <a:ln w="38100" cap="flat" cmpd="sng" algn="ctr">
            <a:solidFill>
              <a:srgbClr val="009EB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3312565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E03DA-4215-B4E3-56F9-17752008096B}"/>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750C7C44-7967-4C63-41DE-3CCE911C507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513800"/>
            <a:ext cx="12192000" cy="5830399"/>
          </a:xfrm>
          <a:prstGeom prst="rect">
            <a:avLst/>
          </a:prstGeom>
        </p:spPr>
      </p:pic>
      <p:sp>
        <p:nvSpPr>
          <p:cNvPr id="2" name="Rechthoek 1">
            <a:extLst>
              <a:ext uri="{FF2B5EF4-FFF2-40B4-BE49-F238E27FC236}">
                <a16:creationId xmlns:a16="http://schemas.microsoft.com/office/drawing/2014/main" id="{37D508B5-97C6-2E2A-1A59-6A4B80FBC06B}"/>
              </a:ext>
            </a:extLst>
          </p:cNvPr>
          <p:cNvSpPr/>
          <p:nvPr/>
        </p:nvSpPr>
        <p:spPr>
          <a:xfrm>
            <a:off x="1524000" y="4410075"/>
            <a:ext cx="4476750" cy="628650"/>
          </a:xfrm>
          <a:custGeom>
            <a:avLst/>
            <a:gdLst>
              <a:gd name="csX0" fmla="*/ 0 w 4476750"/>
              <a:gd name="csY0" fmla="*/ 0 h 628650"/>
              <a:gd name="csX1" fmla="*/ 594768 w 4476750"/>
              <a:gd name="csY1" fmla="*/ 0 h 628650"/>
              <a:gd name="csX2" fmla="*/ 1279071 w 4476750"/>
              <a:gd name="csY2" fmla="*/ 0 h 628650"/>
              <a:gd name="csX3" fmla="*/ 1829072 w 4476750"/>
              <a:gd name="csY3" fmla="*/ 0 h 628650"/>
              <a:gd name="csX4" fmla="*/ 2558143 w 4476750"/>
              <a:gd name="csY4" fmla="*/ 0 h 628650"/>
              <a:gd name="csX5" fmla="*/ 3063376 w 4476750"/>
              <a:gd name="csY5" fmla="*/ 0 h 628650"/>
              <a:gd name="csX6" fmla="*/ 3568609 w 4476750"/>
              <a:gd name="csY6" fmla="*/ 0 h 628650"/>
              <a:gd name="csX7" fmla="*/ 4476750 w 4476750"/>
              <a:gd name="csY7" fmla="*/ 0 h 628650"/>
              <a:gd name="csX8" fmla="*/ 4476750 w 4476750"/>
              <a:gd name="csY8" fmla="*/ 628650 h 628650"/>
              <a:gd name="csX9" fmla="*/ 3792447 w 4476750"/>
              <a:gd name="csY9" fmla="*/ 628650 h 628650"/>
              <a:gd name="csX10" fmla="*/ 3197679 w 4476750"/>
              <a:gd name="csY10" fmla="*/ 628650 h 628650"/>
              <a:gd name="csX11" fmla="*/ 2558143 w 4476750"/>
              <a:gd name="csY11" fmla="*/ 628650 h 628650"/>
              <a:gd name="csX12" fmla="*/ 1918607 w 4476750"/>
              <a:gd name="csY12" fmla="*/ 628650 h 628650"/>
              <a:gd name="csX13" fmla="*/ 1189536 w 4476750"/>
              <a:gd name="csY13" fmla="*/ 628650 h 628650"/>
              <a:gd name="csX14" fmla="*/ 550001 w 4476750"/>
              <a:gd name="csY14" fmla="*/ 628650 h 628650"/>
              <a:gd name="csX15" fmla="*/ 0 w 4476750"/>
              <a:gd name="csY15" fmla="*/ 628650 h 628650"/>
              <a:gd name="csX16" fmla="*/ 0 w 4476750"/>
              <a:gd name="csY16" fmla="*/ 0 h 6286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476750" h="628650" extrusionOk="0">
                <a:moveTo>
                  <a:pt x="0" y="0"/>
                </a:moveTo>
                <a:cubicBezTo>
                  <a:pt x="225121" y="22410"/>
                  <a:pt x="446647" y="-1260"/>
                  <a:pt x="594768" y="0"/>
                </a:cubicBezTo>
                <a:cubicBezTo>
                  <a:pt x="742889" y="1260"/>
                  <a:pt x="1136390" y="-21546"/>
                  <a:pt x="1279071" y="0"/>
                </a:cubicBezTo>
                <a:cubicBezTo>
                  <a:pt x="1421752" y="21546"/>
                  <a:pt x="1587174" y="22931"/>
                  <a:pt x="1829072" y="0"/>
                </a:cubicBezTo>
                <a:cubicBezTo>
                  <a:pt x="2070970" y="-22931"/>
                  <a:pt x="2216237" y="22897"/>
                  <a:pt x="2558143" y="0"/>
                </a:cubicBezTo>
                <a:cubicBezTo>
                  <a:pt x="2900049" y="-22897"/>
                  <a:pt x="2951893" y="-24369"/>
                  <a:pt x="3063376" y="0"/>
                </a:cubicBezTo>
                <a:cubicBezTo>
                  <a:pt x="3174859" y="24369"/>
                  <a:pt x="3395490" y="-11234"/>
                  <a:pt x="3568609" y="0"/>
                </a:cubicBezTo>
                <a:cubicBezTo>
                  <a:pt x="3741728" y="11234"/>
                  <a:pt x="4260313" y="37675"/>
                  <a:pt x="4476750" y="0"/>
                </a:cubicBezTo>
                <a:cubicBezTo>
                  <a:pt x="4503107" y="152728"/>
                  <a:pt x="4501113" y="384779"/>
                  <a:pt x="4476750" y="628650"/>
                </a:cubicBezTo>
                <a:cubicBezTo>
                  <a:pt x="4230817" y="642814"/>
                  <a:pt x="4032444" y="642258"/>
                  <a:pt x="3792447" y="628650"/>
                </a:cubicBezTo>
                <a:cubicBezTo>
                  <a:pt x="3552450" y="615042"/>
                  <a:pt x="3423287" y="649779"/>
                  <a:pt x="3197679" y="628650"/>
                </a:cubicBezTo>
                <a:cubicBezTo>
                  <a:pt x="2972071" y="607521"/>
                  <a:pt x="2804354" y="649753"/>
                  <a:pt x="2558143" y="628650"/>
                </a:cubicBezTo>
                <a:cubicBezTo>
                  <a:pt x="2311932" y="607547"/>
                  <a:pt x="2208444" y="643120"/>
                  <a:pt x="1918607" y="628650"/>
                </a:cubicBezTo>
                <a:cubicBezTo>
                  <a:pt x="1628770" y="614180"/>
                  <a:pt x="1345099" y="622833"/>
                  <a:pt x="1189536" y="628650"/>
                </a:cubicBezTo>
                <a:cubicBezTo>
                  <a:pt x="1033973" y="634467"/>
                  <a:pt x="846197" y="601453"/>
                  <a:pt x="550001" y="628650"/>
                </a:cubicBezTo>
                <a:cubicBezTo>
                  <a:pt x="253805" y="655847"/>
                  <a:pt x="160286" y="601377"/>
                  <a:pt x="0" y="628650"/>
                </a:cubicBezTo>
                <a:cubicBezTo>
                  <a:pt x="2938" y="343757"/>
                  <a:pt x="-13720" y="165306"/>
                  <a:pt x="0" y="0"/>
                </a:cubicBezTo>
                <a:close/>
              </a:path>
            </a:pathLst>
          </a:custGeom>
          <a:noFill/>
          <a:ln w="28575">
            <a:solidFill>
              <a:schemeClr val="accent4"/>
            </a:solidFill>
            <a:extLst>
              <a:ext uri="{C807C97D-BFC1-408E-A445-0C87EB9F89A2}">
                <ask:lineSketchStyleProps xmlns:ask="http://schemas.microsoft.com/office/drawing/2018/sketchyshapes" sd="357899831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accent4"/>
              </a:solidFill>
            </a:endParaRPr>
          </a:p>
        </p:txBody>
      </p:sp>
    </p:spTree>
    <p:extLst>
      <p:ext uri="{BB962C8B-B14F-4D97-AF65-F5344CB8AC3E}">
        <p14:creationId xmlns:p14="http://schemas.microsoft.com/office/powerpoint/2010/main" val="27506902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F186D-624D-BE2C-1DC6-7BA0EDFDB324}"/>
            </a:ext>
          </a:extLst>
        </p:cNvPr>
        <p:cNvGrpSpPr/>
        <p:nvPr/>
      </p:nvGrpSpPr>
      <p:grpSpPr>
        <a:xfrm>
          <a:off x="0" y="0"/>
          <a:ext cx="0" cy="0"/>
          <a:chOff x="0" y="0"/>
          <a:chExt cx="0" cy="0"/>
        </a:xfrm>
      </p:grpSpPr>
      <p:pic>
        <p:nvPicPr>
          <p:cNvPr id="8" name="Afbeelding 8">
            <a:extLst>
              <a:ext uri="{FF2B5EF4-FFF2-40B4-BE49-F238E27FC236}">
                <a16:creationId xmlns:a16="http://schemas.microsoft.com/office/drawing/2014/main" id="{D3100683-0E1B-1AE4-B9B9-587FF29CF28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286280" y="2017631"/>
            <a:ext cx="4736210" cy="4742977"/>
          </a:xfrm>
          <a:prstGeom prst="rect">
            <a:avLst/>
          </a:prstGeom>
        </p:spPr>
      </p:pic>
      <p:sp>
        <p:nvSpPr>
          <p:cNvPr id="15" name="Titel 14">
            <a:extLst>
              <a:ext uri="{FF2B5EF4-FFF2-40B4-BE49-F238E27FC236}">
                <a16:creationId xmlns:a16="http://schemas.microsoft.com/office/drawing/2014/main" id="{F25AA81A-7821-9E80-703D-6931756D0892}"/>
              </a:ext>
            </a:extLst>
          </p:cNvPr>
          <p:cNvSpPr>
            <a:spLocks noGrp="1"/>
          </p:cNvSpPr>
          <p:nvPr>
            <p:ph type="title"/>
          </p:nvPr>
        </p:nvSpPr>
        <p:spPr/>
        <p:txBody>
          <a:bodyPr/>
          <a:lstStyle/>
          <a:p>
            <a:r>
              <a:rPr lang="nl-BE" dirty="0"/>
              <a:t>Voorbeeld</a:t>
            </a:r>
          </a:p>
        </p:txBody>
      </p:sp>
      <p:sp>
        <p:nvSpPr>
          <p:cNvPr id="16" name="Tijdelijke aanduiding voor inhoud 15">
            <a:extLst>
              <a:ext uri="{FF2B5EF4-FFF2-40B4-BE49-F238E27FC236}">
                <a16:creationId xmlns:a16="http://schemas.microsoft.com/office/drawing/2014/main" id="{AC994F6C-64C0-5F06-F8FD-79D1178E2639}"/>
              </a:ext>
            </a:extLst>
          </p:cNvPr>
          <p:cNvSpPr>
            <a:spLocks noGrp="1"/>
          </p:cNvSpPr>
          <p:nvPr>
            <p:ph idx="1"/>
          </p:nvPr>
        </p:nvSpPr>
        <p:spPr>
          <a:xfrm>
            <a:off x="640080" y="2633472"/>
            <a:ext cx="6646200" cy="3566160"/>
          </a:xfrm>
        </p:spPr>
        <p:txBody>
          <a:bodyPr/>
          <a:lstStyle/>
          <a:p>
            <a:pPr marL="0" indent="0">
              <a:buNone/>
            </a:pPr>
            <a:r>
              <a:rPr lang="nl-BE" dirty="0"/>
              <a:t>Voor alle niet-dragende wanden dient indien deze wand een brandwerende waarde heeft deze ingevuld te worden volgens de </a:t>
            </a:r>
            <a:r>
              <a:rPr lang="nl-NL" dirty="0"/>
              <a:t>Europese classificatie.</a:t>
            </a:r>
          </a:p>
          <a:p>
            <a:pPr marL="0" indent="0">
              <a:buNone/>
            </a:pPr>
            <a:r>
              <a:rPr lang="nl-NL" dirty="0"/>
              <a:t>De naamgeving van deze wanden volgt de </a:t>
            </a:r>
            <a:r>
              <a:rPr lang="nl-NL" dirty="0" err="1"/>
              <a:t>BERSnl</a:t>
            </a:r>
            <a:r>
              <a:rPr lang="nl-NL" dirty="0"/>
              <a:t>, het zelfde geldt voor de naamgeving van de materialen.</a:t>
            </a:r>
            <a:endParaRPr lang="nl-BE" dirty="0"/>
          </a:p>
        </p:txBody>
      </p:sp>
      <p:sp>
        <p:nvSpPr>
          <p:cNvPr id="2" name="Tekstvak 1">
            <a:extLst>
              <a:ext uri="{FF2B5EF4-FFF2-40B4-BE49-F238E27FC236}">
                <a16:creationId xmlns:a16="http://schemas.microsoft.com/office/drawing/2014/main" id="{DC02D0AB-7B9F-2670-7307-5C22FE820016}"/>
              </a:ext>
            </a:extLst>
          </p:cNvPr>
          <p:cNvSpPr txBox="1"/>
          <p:nvPr/>
        </p:nvSpPr>
        <p:spPr>
          <a:xfrm>
            <a:off x="5229571" y="1555966"/>
            <a:ext cx="5476875" cy="830997"/>
          </a:xfrm>
          <a:prstGeom prst="rect">
            <a:avLst/>
          </a:prstGeom>
          <a:noFill/>
        </p:spPr>
        <p:txBody>
          <a:bodyPr wrap="square" rtlCol="0">
            <a:spAutoFit/>
          </a:bodyPr>
          <a:lstStyle/>
          <a:p>
            <a:r>
              <a:rPr lang="en-GB" sz="2400" b="1" dirty="0">
                <a:solidFill>
                  <a:schemeClr val="accent4"/>
                </a:solidFill>
                <a:latin typeface="Ink Free" panose="03080402000500000000" pitchFamily="66" charset="0"/>
                <a:cs typeface="Dreaming Outloud Script Pro" panose="020F0502020204030204" pitchFamily="66" charset="0"/>
              </a:rPr>
              <a:t>Specification applicability</a:t>
            </a:r>
          </a:p>
          <a:p>
            <a:r>
              <a:rPr lang="en-GB" sz="2400" dirty="0">
                <a:solidFill>
                  <a:schemeClr val="accent4"/>
                </a:solidFill>
                <a:latin typeface="Ink Free" panose="03080402000500000000" pitchFamily="66" charset="0"/>
                <a:cs typeface="Dreaming Outloud Script Pro" panose="020F0502020204030204" pitchFamily="66" charset="0"/>
              </a:rPr>
              <a:t>Facet = Property</a:t>
            </a:r>
          </a:p>
        </p:txBody>
      </p:sp>
      <p:sp>
        <p:nvSpPr>
          <p:cNvPr id="3" name="Rechthoek 2">
            <a:extLst>
              <a:ext uri="{FF2B5EF4-FFF2-40B4-BE49-F238E27FC236}">
                <a16:creationId xmlns:a16="http://schemas.microsoft.com/office/drawing/2014/main" id="{9C143A63-236C-732F-2B74-2A191B85CA0F}"/>
              </a:ext>
            </a:extLst>
          </p:cNvPr>
          <p:cNvSpPr/>
          <p:nvPr/>
        </p:nvSpPr>
        <p:spPr>
          <a:xfrm>
            <a:off x="1743075" y="2705100"/>
            <a:ext cx="1666875" cy="361950"/>
          </a:xfrm>
          <a:custGeom>
            <a:avLst/>
            <a:gdLst>
              <a:gd name="csX0" fmla="*/ 0 w 1666875"/>
              <a:gd name="csY0" fmla="*/ 0 h 361950"/>
              <a:gd name="csX1" fmla="*/ 538956 w 1666875"/>
              <a:gd name="csY1" fmla="*/ 0 h 361950"/>
              <a:gd name="csX2" fmla="*/ 1111250 w 1666875"/>
              <a:gd name="csY2" fmla="*/ 0 h 361950"/>
              <a:gd name="csX3" fmla="*/ 1666875 w 1666875"/>
              <a:gd name="csY3" fmla="*/ 0 h 361950"/>
              <a:gd name="csX4" fmla="*/ 1666875 w 1666875"/>
              <a:gd name="csY4" fmla="*/ 361950 h 361950"/>
              <a:gd name="csX5" fmla="*/ 1161256 w 1666875"/>
              <a:gd name="csY5" fmla="*/ 361950 h 361950"/>
              <a:gd name="csX6" fmla="*/ 655638 w 1666875"/>
              <a:gd name="csY6" fmla="*/ 361950 h 361950"/>
              <a:gd name="csX7" fmla="*/ 0 w 1666875"/>
              <a:gd name="csY7" fmla="*/ 361950 h 361950"/>
              <a:gd name="csX8" fmla="*/ 0 w 1666875"/>
              <a:gd name="csY8" fmla="*/ 0 h 3619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666875" h="361950" extrusionOk="0">
                <a:moveTo>
                  <a:pt x="0" y="0"/>
                </a:moveTo>
                <a:cubicBezTo>
                  <a:pt x="128587" y="7008"/>
                  <a:pt x="306654" y="-25683"/>
                  <a:pt x="538956" y="0"/>
                </a:cubicBezTo>
                <a:cubicBezTo>
                  <a:pt x="771258" y="25683"/>
                  <a:pt x="995559" y="21534"/>
                  <a:pt x="1111250" y="0"/>
                </a:cubicBezTo>
                <a:cubicBezTo>
                  <a:pt x="1226941" y="-21534"/>
                  <a:pt x="1532660" y="-19591"/>
                  <a:pt x="1666875" y="0"/>
                </a:cubicBezTo>
                <a:cubicBezTo>
                  <a:pt x="1683761" y="114826"/>
                  <a:pt x="1661710" y="244645"/>
                  <a:pt x="1666875" y="361950"/>
                </a:cubicBezTo>
                <a:cubicBezTo>
                  <a:pt x="1483588" y="368174"/>
                  <a:pt x="1330615" y="357197"/>
                  <a:pt x="1161256" y="361950"/>
                </a:cubicBezTo>
                <a:cubicBezTo>
                  <a:pt x="991897" y="366703"/>
                  <a:pt x="811302" y="369243"/>
                  <a:pt x="655638" y="361950"/>
                </a:cubicBezTo>
                <a:cubicBezTo>
                  <a:pt x="499974" y="354657"/>
                  <a:pt x="176697" y="387317"/>
                  <a:pt x="0" y="361950"/>
                </a:cubicBezTo>
                <a:cubicBezTo>
                  <a:pt x="6894" y="274236"/>
                  <a:pt x="-1481" y="123823"/>
                  <a:pt x="0" y="0"/>
                </a:cubicBezTo>
                <a:close/>
              </a:path>
            </a:pathLst>
          </a:custGeom>
          <a:noFill/>
          <a:ln w="28575">
            <a:solidFill>
              <a:schemeClr val="accent4"/>
            </a:solidFill>
            <a:extLst>
              <a:ext uri="{C807C97D-BFC1-408E-A445-0C87EB9F89A2}">
                <ask:lineSketchStyleProps xmlns:ask="http://schemas.microsoft.com/office/drawing/2018/sketchyshapes" sd="357899831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accent4"/>
              </a:solidFill>
            </a:endParaRPr>
          </a:p>
        </p:txBody>
      </p:sp>
      <p:sp>
        <p:nvSpPr>
          <p:cNvPr id="4" name="Vrije vorm: vorm 3">
            <a:extLst>
              <a:ext uri="{FF2B5EF4-FFF2-40B4-BE49-F238E27FC236}">
                <a16:creationId xmlns:a16="http://schemas.microsoft.com/office/drawing/2014/main" id="{D4C6843B-620A-97BF-EFED-60CB7DF636E4}"/>
              </a:ext>
            </a:extLst>
          </p:cNvPr>
          <p:cNvSpPr/>
          <p:nvPr/>
        </p:nvSpPr>
        <p:spPr>
          <a:xfrm rot="1823444" flipV="1">
            <a:off x="3615458" y="1352295"/>
            <a:ext cx="1246682" cy="1791210"/>
          </a:xfrm>
          <a:custGeom>
            <a:avLst/>
            <a:gdLst>
              <a:gd name="connsiteX0" fmla="*/ 0 w 1930400"/>
              <a:gd name="connsiteY0" fmla="*/ 0 h 1358900"/>
              <a:gd name="connsiteX1" fmla="*/ 1930400 w 1930400"/>
              <a:gd name="connsiteY1" fmla="*/ 1358900 h 1358900"/>
            </a:gdLst>
            <a:ahLst/>
            <a:cxnLst>
              <a:cxn ang="0">
                <a:pos x="connsiteX0" y="connsiteY0"/>
              </a:cxn>
              <a:cxn ang="0">
                <a:pos x="connsiteX1" y="connsiteY1"/>
              </a:cxn>
            </a:cxnLst>
            <a:rect l="l" t="t" r="r" b="b"/>
            <a:pathLst>
              <a:path w="1930400" h="1358900">
                <a:moveTo>
                  <a:pt x="0" y="0"/>
                </a:moveTo>
                <a:cubicBezTo>
                  <a:pt x="736600" y="589491"/>
                  <a:pt x="1473200" y="1178983"/>
                  <a:pt x="1930400" y="1358900"/>
                </a:cubicBezTo>
              </a:path>
            </a:pathLst>
          </a:custGeom>
          <a:ln w="38100" cap="flat" cmpd="sng" algn="ctr">
            <a:solidFill>
              <a:srgbClr val="009EB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94413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DAF2D-FA43-3014-E5A6-2FA143C06422}"/>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CC5EE954-A268-5261-11AC-ABA7D425BDB8}"/>
              </a:ext>
            </a:extLst>
          </p:cNvPr>
          <p:cNvSpPr>
            <a:spLocks noGrp="1"/>
          </p:cNvSpPr>
          <p:nvPr>
            <p:ph type="title"/>
          </p:nvPr>
        </p:nvSpPr>
        <p:spPr/>
        <p:txBody>
          <a:bodyPr/>
          <a:lstStyle/>
          <a:p>
            <a:r>
              <a:rPr lang="nl-BE" dirty="0"/>
              <a:t>Introductie IDS</a:t>
            </a:r>
          </a:p>
        </p:txBody>
      </p:sp>
      <p:pic>
        <p:nvPicPr>
          <p:cNvPr id="6" name="Picture 2">
            <a:extLst>
              <a:ext uri="{FF2B5EF4-FFF2-40B4-BE49-F238E27FC236}">
                <a16:creationId xmlns:a16="http://schemas.microsoft.com/office/drawing/2014/main" id="{A69D0FAE-7712-2323-B2C4-102F7E8058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40079" y="4891087"/>
            <a:ext cx="2381250" cy="11906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DS Diagram">
            <a:extLst>
              <a:ext uri="{FF2B5EF4-FFF2-40B4-BE49-F238E27FC236}">
                <a16:creationId xmlns:a16="http://schemas.microsoft.com/office/drawing/2014/main" id="{8ECF9C6E-F546-8AA8-C484-9870C12197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0" y="2528888"/>
            <a:ext cx="5715000" cy="1800225"/>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B12384B5-3F54-0EAC-4472-F638C07CAB92}"/>
              </a:ext>
            </a:extLst>
          </p:cNvPr>
          <p:cNvSpPr txBox="1"/>
          <p:nvPr/>
        </p:nvSpPr>
        <p:spPr>
          <a:xfrm>
            <a:off x="7381875" y="5897045"/>
            <a:ext cx="4541521" cy="646331"/>
          </a:xfrm>
          <a:prstGeom prst="rect">
            <a:avLst/>
          </a:prstGeom>
          <a:noFill/>
        </p:spPr>
        <p:txBody>
          <a:bodyPr wrap="square">
            <a:spAutoFit/>
          </a:bodyPr>
          <a:lstStyle/>
          <a:p>
            <a:pPr algn="r"/>
            <a:r>
              <a:rPr lang="nl-BE" dirty="0"/>
              <a:t>https://github.com/buildingSMART/IDS/tree/development/Documentation/UserManual</a:t>
            </a:r>
          </a:p>
        </p:txBody>
      </p:sp>
      <p:pic>
        <p:nvPicPr>
          <p:cNvPr id="9" name="Graphic 8" descr="Cursor silhouet">
            <a:extLst>
              <a:ext uri="{FF2B5EF4-FFF2-40B4-BE49-F238E27FC236}">
                <a16:creationId xmlns:a16="http://schemas.microsoft.com/office/drawing/2014/main" id="{56948C6F-B5C7-37F0-03B2-CAEC9B8BF3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35183" y="5943301"/>
            <a:ext cx="600075" cy="600075"/>
          </a:xfrm>
          <a:prstGeom prst="rect">
            <a:avLst/>
          </a:prstGeom>
        </p:spPr>
      </p:pic>
      <p:sp>
        <p:nvSpPr>
          <p:cNvPr id="3" name="Tekstvak 2">
            <a:extLst>
              <a:ext uri="{FF2B5EF4-FFF2-40B4-BE49-F238E27FC236}">
                <a16:creationId xmlns:a16="http://schemas.microsoft.com/office/drawing/2014/main" id="{83024F8F-F548-CBB8-9713-75B7CC2AD6D5}"/>
              </a:ext>
            </a:extLst>
          </p:cNvPr>
          <p:cNvSpPr txBox="1"/>
          <p:nvPr/>
        </p:nvSpPr>
        <p:spPr>
          <a:xfrm>
            <a:off x="2857500" y="4389120"/>
            <a:ext cx="6096000" cy="276999"/>
          </a:xfrm>
          <a:prstGeom prst="rect">
            <a:avLst/>
          </a:prstGeom>
          <a:noFill/>
        </p:spPr>
        <p:txBody>
          <a:bodyPr wrap="square">
            <a:spAutoFit/>
          </a:bodyPr>
          <a:lstStyle/>
          <a:p>
            <a:pPr algn="r"/>
            <a:r>
              <a:rPr lang="en-US" sz="1200" dirty="0"/>
              <a:t>© </a:t>
            </a:r>
            <a:r>
              <a:rPr lang="en-US" sz="1200" dirty="0" err="1"/>
              <a:t>buildingSMART</a:t>
            </a:r>
            <a:r>
              <a:rPr lang="en-US" sz="1200" dirty="0"/>
              <a:t> International – IDS User Manual (GitHub), CC BY-ND 4.0.</a:t>
            </a:r>
            <a:endParaRPr lang="nl-BE" sz="1200" dirty="0"/>
          </a:p>
        </p:txBody>
      </p:sp>
    </p:spTree>
    <p:extLst>
      <p:ext uri="{BB962C8B-B14F-4D97-AF65-F5344CB8AC3E}">
        <p14:creationId xmlns:p14="http://schemas.microsoft.com/office/powerpoint/2010/main" val="283721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8E19A-42D9-8CE7-3FBC-C5AC026CB203}"/>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3810A766-36C4-F73F-FF02-D5B192AAC01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513800"/>
            <a:ext cx="12192000" cy="5830399"/>
          </a:xfrm>
          <a:prstGeom prst="rect">
            <a:avLst/>
          </a:prstGeom>
        </p:spPr>
      </p:pic>
      <p:sp>
        <p:nvSpPr>
          <p:cNvPr id="2" name="Rechthoek 1">
            <a:extLst>
              <a:ext uri="{FF2B5EF4-FFF2-40B4-BE49-F238E27FC236}">
                <a16:creationId xmlns:a16="http://schemas.microsoft.com/office/drawing/2014/main" id="{ED598D0C-BE27-3D39-5FE7-5FB47E3363AF}"/>
              </a:ext>
            </a:extLst>
          </p:cNvPr>
          <p:cNvSpPr/>
          <p:nvPr/>
        </p:nvSpPr>
        <p:spPr>
          <a:xfrm>
            <a:off x="1524000" y="3638550"/>
            <a:ext cx="4476750" cy="1400175"/>
          </a:xfrm>
          <a:custGeom>
            <a:avLst/>
            <a:gdLst>
              <a:gd name="csX0" fmla="*/ 0 w 4476750"/>
              <a:gd name="csY0" fmla="*/ 0 h 1400175"/>
              <a:gd name="csX1" fmla="*/ 594768 w 4476750"/>
              <a:gd name="csY1" fmla="*/ 0 h 1400175"/>
              <a:gd name="csX2" fmla="*/ 1279071 w 4476750"/>
              <a:gd name="csY2" fmla="*/ 0 h 1400175"/>
              <a:gd name="csX3" fmla="*/ 1829072 w 4476750"/>
              <a:gd name="csY3" fmla="*/ 0 h 1400175"/>
              <a:gd name="csX4" fmla="*/ 2558143 w 4476750"/>
              <a:gd name="csY4" fmla="*/ 0 h 1400175"/>
              <a:gd name="csX5" fmla="*/ 3063376 w 4476750"/>
              <a:gd name="csY5" fmla="*/ 0 h 1400175"/>
              <a:gd name="csX6" fmla="*/ 3568609 w 4476750"/>
              <a:gd name="csY6" fmla="*/ 0 h 1400175"/>
              <a:gd name="csX7" fmla="*/ 4476750 w 4476750"/>
              <a:gd name="csY7" fmla="*/ 0 h 1400175"/>
              <a:gd name="csX8" fmla="*/ 4476750 w 4476750"/>
              <a:gd name="csY8" fmla="*/ 424720 h 1400175"/>
              <a:gd name="csX9" fmla="*/ 4476750 w 4476750"/>
              <a:gd name="csY9" fmla="*/ 905447 h 1400175"/>
              <a:gd name="csX10" fmla="*/ 4476750 w 4476750"/>
              <a:gd name="csY10" fmla="*/ 1400175 h 1400175"/>
              <a:gd name="csX11" fmla="*/ 3747679 w 4476750"/>
              <a:gd name="csY11" fmla="*/ 1400175 h 1400175"/>
              <a:gd name="csX12" fmla="*/ 3108144 w 4476750"/>
              <a:gd name="csY12" fmla="*/ 1400175 h 1400175"/>
              <a:gd name="csX13" fmla="*/ 2379073 w 4476750"/>
              <a:gd name="csY13" fmla="*/ 1400175 h 1400175"/>
              <a:gd name="csX14" fmla="*/ 1739537 w 4476750"/>
              <a:gd name="csY14" fmla="*/ 1400175 h 1400175"/>
              <a:gd name="csX15" fmla="*/ 1189536 w 4476750"/>
              <a:gd name="csY15" fmla="*/ 1400175 h 1400175"/>
              <a:gd name="csX16" fmla="*/ 550001 w 4476750"/>
              <a:gd name="csY16" fmla="*/ 1400175 h 1400175"/>
              <a:gd name="csX17" fmla="*/ 0 w 4476750"/>
              <a:gd name="csY17" fmla="*/ 1400175 h 1400175"/>
              <a:gd name="csX18" fmla="*/ 0 w 4476750"/>
              <a:gd name="csY18" fmla="*/ 919448 h 1400175"/>
              <a:gd name="csX19" fmla="*/ 0 w 4476750"/>
              <a:gd name="csY19" fmla="*/ 480727 h 1400175"/>
              <a:gd name="csX20" fmla="*/ 0 w 4476750"/>
              <a:gd name="csY20" fmla="*/ 0 h 140017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4476750" h="1400175" extrusionOk="0">
                <a:moveTo>
                  <a:pt x="0" y="0"/>
                </a:moveTo>
                <a:cubicBezTo>
                  <a:pt x="225121" y="22410"/>
                  <a:pt x="446647" y="-1260"/>
                  <a:pt x="594768" y="0"/>
                </a:cubicBezTo>
                <a:cubicBezTo>
                  <a:pt x="742889" y="1260"/>
                  <a:pt x="1136390" y="-21546"/>
                  <a:pt x="1279071" y="0"/>
                </a:cubicBezTo>
                <a:cubicBezTo>
                  <a:pt x="1421752" y="21546"/>
                  <a:pt x="1587174" y="22931"/>
                  <a:pt x="1829072" y="0"/>
                </a:cubicBezTo>
                <a:cubicBezTo>
                  <a:pt x="2070970" y="-22931"/>
                  <a:pt x="2216237" y="22897"/>
                  <a:pt x="2558143" y="0"/>
                </a:cubicBezTo>
                <a:cubicBezTo>
                  <a:pt x="2900049" y="-22897"/>
                  <a:pt x="2951893" y="-24369"/>
                  <a:pt x="3063376" y="0"/>
                </a:cubicBezTo>
                <a:cubicBezTo>
                  <a:pt x="3174859" y="24369"/>
                  <a:pt x="3395490" y="-11234"/>
                  <a:pt x="3568609" y="0"/>
                </a:cubicBezTo>
                <a:cubicBezTo>
                  <a:pt x="3741728" y="11234"/>
                  <a:pt x="4260313" y="37675"/>
                  <a:pt x="4476750" y="0"/>
                </a:cubicBezTo>
                <a:cubicBezTo>
                  <a:pt x="4472851" y="127879"/>
                  <a:pt x="4471666" y="270738"/>
                  <a:pt x="4476750" y="424720"/>
                </a:cubicBezTo>
                <a:cubicBezTo>
                  <a:pt x="4481834" y="578702"/>
                  <a:pt x="4492746" y="725414"/>
                  <a:pt x="4476750" y="905447"/>
                </a:cubicBezTo>
                <a:cubicBezTo>
                  <a:pt x="4460754" y="1085480"/>
                  <a:pt x="4477183" y="1256955"/>
                  <a:pt x="4476750" y="1400175"/>
                </a:cubicBezTo>
                <a:cubicBezTo>
                  <a:pt x="4210711" y="1426158"/>
                  <a:pt x="3902751" y="1423074"/>
                  <a:pt x="3747679" y="1400175"/>
                </a:cubicBezTo>
                <a:cubicBezTo>
                  <a:pt x="3592607" y="1377276"/>
                  <a:pt x="3396735" y="1412488"/>
                  <a:pt x="3108144" y="1400175"/>
                </a:cubicBezTo>
                <a:cubicBezTo>
                  <a:pt x="2819553" y="1387862"/>
                  <a:pt x="2534636" y="1394358"/>
                  <a:pt x="2379073" y="1400175"/>
                </a:cubicBezTo>
                <a:cubicBezTo>
                  <a:pt x="2223510" y="1405992"/>
                  <a:pt x="2037853" y="1373401"/>
                  <a:pt x="1739537" y="1400175"/>
                </a:cubicBezTo>
                <a:cubicBezTo>
                  <a:pt x="1441221" y="1426949"/>
                  <a:pt x="1349822" y="1372902"/>
                  <a:pt x="1189536" y="1400175"/>
                </a:cubicBezTo>
                <a:cubicBezTo>
                  <a:pt x="1029250" y="1427448"/>
                  <a:pt x="813499" y="1425492"/>
                  <a:pt x="550001" y="1400175"/>
                </a:cubicBezTo>
                <a:cubicBezTo>
                  <a:pt x="286504" y="1374858"/>
                  <a:pt x="143528" y="1414835"/>
                  <a:pt x="0" y="1400175"/>
                </a:cubicBezTo>
                <a:cubicBezTo>
                  <a:pt x="-14028" y="1182260"/>
                  <a:pt x="-8100" y="1062899"/>
                  <a:pt x="0" y="919448"/>
                </a:cubicBezTo>
                <a:cubicBezTo>
                  <a:pt x="8100" y="775997"/>
                  <a:pt x="-8845" y="662812"/>
                  <a:pt x="0" y="480727"/>
                </a:cubicBezTo>
                <a:cubicBezTo>
                  <a:pt x="8845" y="298642"/>
                  <a:pt x="-16590" y="164025"/>
                  <a:pt x="0" y="0"/>
                </a:cubicBezTo>
                <a:close/>
              </a:path>
            </a:pathLst>
          </a:custGeom>
          <a:noFill/>
          <a:ln w="28575">
            <a:solidFill>
              <a:schemeClr val="accent4"/>
            </a:solidFill>
            <a:extLst>
              <a:ext uri="{C807C97D-BFC1-408E-A445-0C87EB9F89A2}">
                <ask:lineSketchStyleProps xmlns:ask="http://schemas.microsoft.com/office/drawing/2018/sketchyshapes" sd="357899831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accent4"/>
              </a:solidFill>
            </a:endParaRPr>
          </a:p>
        </p:txBody>
      </p:sp>
    </p:spTree>
    <p:extLst>
      <p:ext uri="{BB962C8B-B14F-4D97-AF65-F5344CB8AC3E}">
        <p14:creationId xmlns:p14="http://schemas.microsoft.com/office/powerpoint/2010/main" val="40931095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A6586-25FC-D9BC-7942-91FBB66C9B3C}"/>
            </a:ext>
          </a:extLst>
        </p:cNvPr>
        <p:cNvGrpSpPr/>
        <p:nvPr/>
      </p:nvGrpSpPr>
      <p:grpSpPr>
        <a:xfrm>
          <a:off x="0" y="0"/>
          <a:ext cx="0" cy="0"/>
          <a:chOff x="0" y="0"/>
          <a:chExt cx="0" cy="0"/>
        </a:xfrm>
      </p:grpSpPr>
      <p:pic>
        <p:nvPicPr>
          <p:cNvPr id="3" name="Afbeelding 2" descr="Afbeelding met tekst, schermopname, software&#10;&#10;Door AI gegenereerde inhoud is mogelijk onjuist.">
            <a:extLst>
              <a:ext uri="{FF2B5EF4-FFF2-40B4-BE49-F238E27FC236}">
                <a16:creationId xmlns:a16="http://schemas.microsoft.com/office/drawing/2014/main" id="{8D6ED5CC-B9CD-703D-5F20-7017F322F169}"/>
              </a:ext>
            </a:extLst>
          </p:cNvPr>
          <p:cNvPicPr>
            <a:picLocks noChangeAspect="1"/>
          </p:cNvPicPr>
          <p:nvPr/>
        </p:nvPicPr>
        <p:blipFill>
          <a:blip r:embed="rId2"/>
          <a:stretch>
            <a:fillRect/>
          </a:stretch>
        </p:blipFill>
        <p:spPr>
          <a:xfrm>
            <a:off x="0" y="-826794"/>
            <a:ext cx="12192000" cy="5722644"/>
          </a:xfrm>
          <a:prstGeom prst="rect">
            <a:avLst/>
          </a:prstGeom>
        </p:spPr>
      </p:pic>
      <p:pic>
        <p:nvPicPr>
          <p:cNvPr id="5" name="Afbeelding 4" descr="Afbeelding met tekst, schermopname&#10;&#10;Door AI gegenereerde inhoud is mogelijk onjuist.">
            <a:extLst>
              <a:ext uri="{FF2B5EF4-FFF2-40B4-BE49-F238E27FC236}">
                <a16:creationId xmlns:a16="http://schemas.microsoft.com/office/drawing/2014/main" id="{09A324BA-2109-2740-F94E-169A3007C0C3}"/>
              </a:ext>
            </a:extLst>
          </p:cNvPr>
          <p:cNvPicPr>
            <a:picLocks noChangeAspect="1"/>
          </p:cNvPicPr>
          <p:nvPr/>
        </p:nvPicPr>
        <p:blipFill>
          <a:blip r:embed="rId3"/>
          <a:srcRect t="59653" b="5727"/>
          <a:stretch>
            <a:fillRect/>
          </a:stretch>
        </p:blipFill>
        <p:spPr>
          <a:xfrm>
            <a:off x="0" y="4876800"/>
            <a:ext cx="12192000" cy="1981200"/>
          </a:xfrm>
          <a:prstGeom prst="rect">
            <a:avLst/>
          </a:prstGeom>
        </p:spPr>
      </p:pic>
      <p:sp>
        <p:nvSpPr>
          <p:cNvPr id="2" name="Tekstvak 1">
            <a:extLst>
              <a:ext uri="{FF2B5EF4-FFF2-40B4-BE49-F238E27FC236}">
                <a16:creationId xmlns:a16="http://schemas.microsoft.com/office/drawing/2014/main" id="{8334276E-3B6D-55A6-741B-6EDD115B11DE}"/>
              </a:ext>
            </a:extLst>
          </p:cNvPr>
          <p:cNvSpPr txBox="1"/>
          <p:nvPr/>
        </p:nvSpPr>
        <p:spPr>
          <a:xfrm>
            <a:off x="8770956" y="2309797"/>
            <a:ext cx="3454382" cy="461665"/>
          </a:xfrm>
          <a:prstGeom prst="rect">
            <a:avLst/>
          </a:prstGeom>
          <a:noFill/>
        </p:spPr>
        <p:txBody>
          <a:bodyPr wrap="square" rtlCol="0">
            <a:spAutoFit/>
          </a:bodyPr>
          <a:lstStyle/>
          <a:p>
            <a:pPr algn="ctr"/>
            <a:r>
              <a:rPr lang="en-GB" sz="2400" b="1" dirty="0">
                <a:solidFill>
                  <a:schemeClr val="accent4"/>
                </a:solidFill>
                <a:latin typeface="Ink Free" panose="03080402000500000000" pitchFamily="66" charset="0"/>
                <a:cs typeface="Dreaming Outloud Script Pro" panose="020F0502020204030204" pitchFamily="66" charset="0"/>
              </a:rPr>
              <a:t>Specification applicability</a:t>
            </a:r>
          </a:p>
        </p:txBody>
      </p:sp>
      <p:sp>
        <p:nvSpPr>
          <p:cNvPr id="4" name="Rechthoek 3">
            <a:extLst>
              <a:ext uri="{FF2B5EF4-FFF2-40B4-BE49-F238E27FC236}">
                <a16:creationId xmlns:a16="http://schemas.microsoft.com/office/drawing/2014/main" id="{16AE996B-8CC9-C087-2455-81072D12E93D}"/>
              </a:ext>
            </a:extLst>
          </p:cNvPr>
          <p:cNvSpPr/>
          <p:nvPr/>
        </p:nvSpPr>
        <p:spPr>
          <a:xfrm>
            <a:off x="664108" y="790262"/>
            <a:ext cx="11461217" cy="1981200"/>
          </a:xfrm>
          <a:custGeom>
            <a:avLst/>
            <a:gdLst>
              <a:gd name="csX0" fmla="*/ 0 w 11461217"/>
              <a:gd name="csY0" fmla="*/ 0 h 1981200"/>
              <a:gd name="csX1" fmla="*/ 559577 w 11461217"/>
              <a:gd name="csY1" fmla="*/ 0 h 1981200"/>
              <a:gd name="csX2" fmla="*/ 1348378 w 11461217"/>
              <a:gd name="csY2" fmla="*/ 0 h 1981200"/>
              <a:gd name="csX3" fmla="*/ 1793343 w 11461217"/>
              <a:gd name="csY3" fmla="*/ 0 h 1981200"/>
              <a:gd name="csX4" fmla="*/ 2696757 w 11461217"/>
              <a:gd name="csY4" fmla="*/ 0 h 1981200"/>
              <a:gd name="csX5" fmla="*/ 3027110 w 11461217"/>
              <a:gd name="csY5" fmla="*/ 0 h 1981200"/>
              <a:gd name="csX6" fmla="*/ 3357462 w 11461217"/>
              <a:gd name="csY6" fmla="*/ 0 h 1981200"/>
              <a:gd name="csX7" fmla="*/ 3917039 w 11461217"/>
              <a:gd name="csY7" fmla="*/ 0 h 1981200"/>
              <a:gd name="csX8" fmla="*/ 4247392 w 11461217"/>
              <a:gd name="csY8" fmla="*/ 0 h 1981200"/>
              <a:gd name="csX9" fmla="*/ 4577745 w 11461217"/>
              <a:gd name="csY9" fmla="*/ 0 h 1981200"/>
              <a:gd name="csX10" fmla="*/ 5022710 w 11461217"/>
              <a:gd name="csY10" fmla="*/ 0 h 1981200"/>
              <a:gd name="csX11" fmla="*/ 5353063 w 11461217"/>
              <a:gd name="csY11" fmla="*/ 0 h 1981200"/>
              <a:gd name="csX12" fmla="*/ 5798027 w 11461217"/>
              <a:gd name="csY12" fmla="*/ 0 h 1981200"/>
              <a:gd name="csX13" fmla="*/ 6128380 w 11461217"/>
              <a:gd name="csY13" fmla="*/ 0 h 1981200"/>
              <a:gd name="csX14" fmla="*/ 6917182 w 11461217"/>
              <a:gd name="csY14" fmla="*/ 0 h 1981200"/>
              <a:gd name="csX15" fmla="*/ 7591371 w 11461217"/>
              <a:gd name="csY15" fmla="*/ 0 h 1981200"/>
              <a:gd name="csX16" fmla="*/ 7921724 w 11461217"/>
              <a:gd name="csY16" fmla="*/ 0 h 1981200"/>
              <a:gd name="csX17" fmla="*/ 8825137 w 11461217"/>
              <a:gd name="csY17" fmla="*/ 0 h 1981200"/>
              <a:gd name="csX18" fmla="*/ 9384714 w 11461217"/>
              <a:gd name="csY18" fmla="*/ 0 h 1981200"/>
              <a:gd name="csX19" fmla="*/ 9715067 w 11461217"/>
              <a:gd name="csY19" fmla="*/ 0 h 1981200"/>
              <a:gd name="csX20" fmla="*/ 10618480 w 11461217"/>
              <a:gd name="csY20" fmla="*/ 0 h 1981200"/>
              <a:gd name="csX21" fmla="*/ 11461217 w 11461217"/>
              <a:gd name="csY21" fmla="*/ 0 h 1981200"/>
              <a:gd name="csX22" fmla="*/ 11461217 w 11461217"/>
              <a:gd name="csY22" fmla="*/ 620776 h 1981200"/>
              <a:gd name="csX23" fmla="*/ 11461217 w 11461217"/>
              <a:gd name="csY23" fmla="*/ 1320800 h 1981200"/>
              <a:gd name="csX24" fmla="*/ 11461217 w 11461217"/>
              <a:gd name="csY24" fmla="*/ 1981200 h 1981200"/>
              <a:gd name="csX25" fmla="*/ 10557803 w 11461217"/>
              <a:gd name="csY25" fmla="*/ 1981200 h 1981200"/>
              <a:gd name="csX26" fmla="*/ 9883614 w 11461217"/>
              <a:gd name="csY26" fmla="*/ 1981200 h 1981200"/>
              <a:gd name="csX27" fmla="*/ 9438649 w 11461217"/>
              <a:gd name="csY27" fmla="*/ 1981200 h 1981200"/>
              <a:gd name="csX28" fmla="*/ 9108297 w 11461217"/>
              <a:gd name="csY28" fmla="*/ 1981200 h 1981200"/>
              <a:gd name="csX29" fmla="*/ 8548720 w 11461217"/>
              <a:gd name="csY29" fmla="*/ 1981200 h 1981200"/>
              <a:gd name="csX30" fmla="*/ 7874530 w 11461217"/>
              <a:gd name="csY30" fmla="*/ 1981200 h 1981200"/>
              <a:gd name="csX31" fmla="*/ 7085729 w 11461217"/>
              <a:gd name="csY31" fmla="*/ 1981200 h 1981200"/>
              <a:gd name="csX32" fmla="*/ 6182315 w 11461217"/>
              <a:gd name="csY32" fmla="*/ 1981200 h 1981200"/>
              <a:gd name="csX33" fmla="*/ 5737350 w 11461217"/>
              <a:gd name="csY33" fmla="*/ 1981200 h 1981200"/>
              <a:gd name="csX34" fmla="*/ 5177773 w 11461217"/>
              <a:gd name="csY34" fmla="*/ 1981200 h 1981200"/>
              <a:gd name="csX35" fmla="*/ 4274360 w 11461217"/>
              <a:gd name="csY35" fmla="*/ 1981200 h 1981200"/>
              <a:gd name="csX36" fmla="*/ 3829395 w 11461217"/>
              <a:gd name="csY36" fmla="*/ 1981200 h 1981200"/>
              <a:gd name="csX37" fmla="*/ 3040593 w 11461217"/>
              <a:gd name="csY37" fmla="*/ 1981200 h 1981200"/>
              <a:gd name="csX38" fmla="*/ 2137180 w 11461217"/>
              <a:gd name="csY38" fmla="*/ 1981200 h 1981200"/>
              <a:gd name="csX39" fmla="*/ 1233766 w 11461217"/>
              <a:gd name="csY39" fmla="*/ 1981200 h 1981200"/>
              <a:gd name="csX40" fmla="*/ 674189 w 11461217"/>
              <a:gd name="csY40" fmla="*/ 1981200 h 1981200"/>
              <a:gd name="csX41" fmla="*/ 0 w 11461217"/>
              <a:gd name="csY41" fmla="*/ 1981200 h 1981200"/>
              <a:gd name="csX42" fmla="*/ 0 w 11461217"/>
              <a:gd name="csY42" fmla="*/ 1360424 h 1981200"/>
              <a:gd name="csX43" fmla="*/ 0 w 11461217"/>
              <a:gd name="csY43" fmla="*/ 759460 h 1981200"/>
              <a:gd name="csX44" fmla="*/ 0 w 11461217"/>
              <a:gd name="csY44" fmla="*/ 0 h 19812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Lst>
            <a:rect l="l" t="t" r="r" b="b"/>
            <a:pathLst>
              <a:path w="11461217" h="1981200" extrusionOk="0">
                <a:moveTo>
                  <a:pt x="0" y="0"/>
                </a:moveTo>
                <a:cubicBezTo>
                  <a:pt x="151616" y="-15572"/>
                  <a:pt x="291809" y="2242"/>
                  <a:pt x="559577" y="0"/>
                </a:cubicBezTo>
                <a:cubicBezTo>
                  <a:pt x="827345" y="-2242"/>
                  <a:pt x="1155347" y="16294"/>
                  <a:pt x="1348378" y="0"/>
                </a:cubicBezTo>
                <a:cubicBezTo>
                  <a:pt x="1541409" y="-16294"/>
                  <a:pt x="1631898" y="6294"/>
                  <a:pt x="1793343" y="0"/>
                </a:cubicBezTo>
                <a:cubicBezTo>
                  <a:pt x="1954789" y="-6294"/>
                  <a:pt x="2494376" y="15818"/>
                  <a:pt x="2696757" y="0"/>
                </a:cubicBezTo>
                <a:cubicBezTo>
                  <a:pt x="2899138" y="-15818"/>
                  <a:pt x="2947756" y="9209"/>
                  <a:pt x="3027110" y="0"/>
                </a:cubicBezTo>
                <a:cubicBezTo>
                  <a:pt x="3106464" y="-9209"/>
                  <a:pt x="3227777" y="-7379"/>
                  <a:pt x="3357462" y="0"/>
                </a:cubicBezTo>
                <a:cubicBezTo>
                  <a:pt x="3487147" y="7379"/>
                  <a:pt x="3763193" y="3889"/>
                  <a:pt x="3917039" y="0"/>
                </a:cubicBezTo>
                <a:cubicBezTo>
                  <a:pt x="4070885" y="-3889"/>
                  <a:pt x="4155404" y="2827"/>
                  <a:pt x="4247392" y="0"/>
                </a:cubicBezTo>
                <a:cubicBezTo>
                  <a:pt x="4339380" y="-2827"/>
                  <a:pt x="4489433" y="-5741"/>
                  <a:pt x="4577745" y="0"/>
                </a:cubicBezTo>
                <a:cubicBezTo>
                  <a:pt x="4666057" y="5741"/>
                  <a:pt x="4857229" y="15938"/>
                  <a:pt x="5022710" y="0"/>
                </a:cubicBezTo>
                <a:cubicBezTo>
                  <a:pt x="5188192" y="-15938"/>
                  <a:pt x="5282602" y="-3943"/>
                  <a:pt x="5353063" y="0"/>
                </a:cubicBezTo>
                <a:cubicBezTo>
                  <a:pt x="5423524" y="3943"/>
                  <a:pt x="5679216" y="9486"/>
                  <a:pt x="5798027" y="0"/>
                </a:cubicBezTo>
                <a:cubicBezTo>
                  <a:pt x="5916838" y="-9486"/>
                  <a:pt x="5974120" y="4032"/>
                  <a:pt x="6128380" y="0"/>
                </a:cubicBezTo>
                <a:cubicBezTo>
                  <a:pt x="6282640" y="-4032"/>
                  <a:pt x="6637515" y="28380"/>
                  <a:pt x="6917182" y="0"/>
                </a:cubicBezTo>
                <a:cubicBezTo>
                  <a:pt x="7196849" y="-28380"/>
                  <a:pt x="7441148" y="-33044"/>
                  <a:pt x="7591371" y="0"/>
                </a:cubicBezTo>
                <a:cubicBezTo>
                  <a:pt x="7741594" y="33044"/>
                  <a:pt x="7851166" y="-2634"/>
                  <a:pt x="7921724" y="0"/>
                </a:cubicBezTo>
                <a:cubicBezTo>
                  <a:pt x="7992282" y="2634"/>
                  <a:pt x="8448641" y="32573"/>
                  <a:pt x="8825137" y="0"/>
                </a:cubicBezTo>
                <a:cubicBezTo>
                  <a:pt x="9201633" y="-32573"/>
                  <a:pt x="9268334" y="-19399"/>
                  <a:pt x="9384714" y="0"/>
                </a:cubicBezTo>
                <a:cubicBezTo>
                  <a:pt x="9501094" y="19399"/>
                  <a:pt x="9636735" y="734"/>
                  <a:pt x="9715067" y="0"/>
                </a:cubicBezTo>
                <a:cubicBezTo>
                  <a:pt x="9793399" y="-734"/>
                  <a:pt x="10336786" y="-5141"/>
                  <a:pt x="10618480" y="0"/>
                </a:cubicBezTo>
                <a:cubicBezTo>
                  <a:pt x="10900174" y="5141"/>
                  <a:pt x="11189148" y="-1287"/>
                  <a:pt x="11461217" y="0"/>
                </a:cubicBezTo>
                <a:cubicBezTo>
                  <a:pt x="11478665" y="129730"/>
                  <a:pt x="11452906" y="493221"/>
                  <a:pt x="11461217" y="620776"/>
                </a:cubicBezTo>
                <a:cubicBezTo>
                  <a:pt x="11469528" y="748331"/>
                  <a:pt x="11483062" y="1017036"/>
                  <a:pt x="11461217" y="1320800"/>
                </a:cubicBezTo>
                <a:cubicBezTo>
                  <a:pt x="11439372" y="1624564"/>
                  <a:pt x="11476380" y="1697872"/>
                  <a:pt x="11461217" y="1981200"/>
                </a:cubicBezTo>
                <a:cubicBezTo>
                  <a:pt x="11060150" y="1986194"/>
                  <a:pt x="10960317" y="1962124"/>
                  <a:pt x="10557803" y="1981200"/>
                </a:cubicBezTo>
                <a:cubicBezTo>
                  <a:pt x="10155289" y="2000276"/>
                  <a:pt x="10101029" y="1971896"/>
                  <a:pt x="9883614" y="1981200"/>
                </a:cubicBezTo>
                <a:cubicBezTo>
                  <a:pt x="9666199" y="1990504"/>
                  <a:pt x="9553670" y="1966691"/>
                  <a:pt x="9438649" y="1981200"/>
                </a:cubicBezTo>
                <a:cubicBezTo>
                  <a:pt x="9323628" y="1995709"/>
                  <a:pt x="9240502" y="1995123"/>
                  <a:pt x="9108297" y="1981200"/>
                </a:cubicBezTo>
                <a:cubicBezTo>
                  <a:pt x="8976092" y="1967277"/>
                  <a:pt x="8811558" y="1958544"/>
                  <a:pt x="8548720" y="1981200"/>
                </a:cubicBezTo>
                <a:cubicBezTo>
                  <a:pt x="8285882" y="2003856"/>
                  <a:pt x="8131928" y="1986594"/>
                  <a:pt x="7874530" y="1981200"/>
                </a:cubicBezTo>
                <a:cubicBezTo>
                  <a:pt x="7617132" y="1975807"/>
                  <a:pt x="7391840" y="1973094"/>
                  <a:pt x="7085729" y="1981200"/>
                </a:cubicBezTo>
                <a:cubicBezTo>
                  <a:pt x="6779618" y="1989306"/>
                  <a:pt x="6543926" y="1955369"/>
                  <a:pt x="6182315" y="1981200"/>
                </a:cubicBezTo>
                <a:cubicBezTo>
                  <a:pt x="5820704" y="2007031"/>
                  <a:pt x="5932181" y="1966722"/>
                  <a:pt x="5737350" y="1981200"/>
                </a:cubicBezTo>
                <a:cubicBezTo>
                  <a:pt x="5542520" y="1995678"/>
                  <a:pt x="5329801" y="1992547"/>
                  <a:pt x="5177773" y="1981200"/>
                </a:cubicBezTo>
                <a:cubicBezTo>
                  <a:pt x="5025745" y="1969853"/>
                  <a:pt x="4654056" y="1977370"/>
                  <a:pt x="4274360" y="1981200"/>
                </a:cubicBezTo>
                <a:cubicBezTo>
                  <a:pt x="3894664" y="1985030"/>
                  <a:pt x="4024649" y="1998000"/>
                  <a:pt x="3829395" y="1981200"/>
                </a:cubicBezTo>
                <a:cubicBezTo>
                  <a:pt x="3634142" y="1964400"/>
                  <a:pt x="3252397" y="1948930"/>
                  <a:pt x="3040593" y="1981200"/>
                </a:cubicBezTo>
                <a:cubicBezTo>
                  <a:pt x="2828789" y="2013470"/>
                  <a:pt x="2539620" y="1994555"/>
                  <a:pt x="2137180" y="1981200"/>
                </a:cubicBezTo>
                <a:cubicBezTo>
                  <a:pt x="1734740" y="1967845"/>
                  <a:pt x="1472278" y="1975433"/>
                  <a:pt x="1233766" y="1981200"/>
                </a:cubicBezTo>
                <a:cubicBezTo>
                  <a:pt x="995254" y="1986967"/>
                  <a:pt x="881261" y="1991935"/>
                  <a:pt x="674189" y="1981200"/>
                </a:cubicBezTo>
                <a:cubicBezTo>
                  <a:pt x="467117" y="1970465"/>
                  <a:pt x="287163" y="1999228"/>
                  <a:pt x="0" y="1981200"/>
                </a:cubicBezTo>
                <a:cubicBezTo>
                  <a:pt x="20165" y="1781695"/>
                  <a:pt x="30493" y="1663349"/>
                  <a:pt x="0" y="1360424"/>
                </a:cubicBezTo>
                <a:cubicBezTo>
                  <a:pt x="-30493" y="1057499"/>
                  <a:pt x="29285" y="990267"/>
                  <a:pt x="0" y="759460"/>
                </a:cubicBezTo>
                <a:cubicBezTo>
                  <a:pt x="-29285" y="528653"/>
                  <a:pt x="14870" y="162014"/>
                  <a:pt x="0" y="0"/>
                </a:cubicBezTo>
                <a:close/>
              </a:path>
            </a:pathLst>
          </a:custGeom>
          <a:noFill/>
          <a:ln w="28575">
            <a:solidFill>
              <a:schemeClr val="accent4"/>
            </a:solidFill>
            <a:extLst>
              <a:ext uri="{C807C97D-BFC1-408E-A445-0C87EB9F89A2}">
                <ask:lineSketchStyleProps xmlns:ask="http://schemas.microsoft.com/office/drawing/2018/sketchyshapes" sd="357899831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accent4"/>
              </a:solidFill>
            </a:endParaRPr>
          </a:p>
        </p:txBody>
      </p:sp>
    </p:spTree>
    <p:extLst>
      <p:ext uri="{BB962C8B-B14F-4D97-AF65-F5344CB8AC3E}">
        <p14:creationId xmlns:p14="http://schemas.microsoft.com/office/powerpoint/2010/main" val="28754086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7FBF8-6A41-8ECF-14A5-B73BC617584C}"/>
            </a:ext>
          </a:extLst>
        </p:cNvPr>
        <p:cNvGrpSpPr/>
        <p:nvPr/>
      </p:nvGrpSpPr>
      <p:grpSpPr>
        <a:xfrm>
          <a:off x="0" y="0"/>
          <a:ext cx="0" cy="0"/>
          <a:chOff x="0" y="0"/>
          <a:chExt cx="0" cy="0"/>
        </a:xfrm>
      </p:grpSpPr>
      <p:pic>
        <p:nvPicPr>
          <p:cNvPr id="3" name="Afbeelding 2" descr="Afbeelding met tekst, schermopname, software&#10;&#10;Door AI gegenereerde inhoud is mogelijk onjuist.">
            <a:extLst>
              <a:ext uri="{FF2B5EF4-FFF2-40B4-BE49-F238E27FC236}">
                <a16:creationId xmlns:a16="http://schemas.microsoft.com/office/drawing/2014/main" id="{2F1E98F1-D83E-4DFA-2764-21D72B634AF6}"/>
              </a:ext>
            </a:extLst>
          </p:cNvPr>
          <p:cNvPicPr>
            <a:picLocks noChangeAspect="1"/>
          </p:cNvPicPr>
          <p:nvPr/>
        </p:nvPicPr>
        <p:blipFill>
          <a:blip r:embed="rId2"/>
          <a:stretch>
            <a:fillRect/>
          </a:stretch>
        </p:blipFill>
        <p:spPr>
          <a:xfrm>
            <a:off x="0" y="-826794"/>
            <a:ext cx="12192000" cy="5722644"/>
          </a:xfrm>
          <a:prstGeom prst="rect">
            <a:avLst/>
          </a:prstGeom>
        </p:spPr>
      </p:pic>
      <p:pic>
        <p:nvPicPr>
          <p:cNvPr id="5" name="Afbeelding 4" descr="Afbeelding met tekst, schermopname&#10;&#10;Door AI gegenereerde inhoud is mogelijk onjuist.">
            <a:extLst>
              <a:ext uri="{FF2B5EF4-FFF2-40B4-BE49-F238E27FC236}">
                <a16:creationId xmlns:a16="http://schemas.microsoft.com/office/drawing/2014/main" id="{82294A92-208A-C62D-D346-34002E5CD0C6}"/>
              </a:ext>
            </a:extLst>
          </p:cNvPr>
          <p:cNvPicPr>
            <a:picLocks noChangeAspect="1"/>
          </p:cNvPicPr>
          <p:nvPr/>
        </p:nvPicPr>
        <p:blipFill>
          <a:blip r:embed="rId3"/>
          <a:srcRect t="59653" b="5727"/>
          <a:stretch>
            <a:fillRect/>
          </a:stretch>
        </p:blipFill>
        <p:spPr>
          <a:xfrm>
            <a:off x="0" y="4876800"/>
            <a:ext cx="12192000" cy="1981200"/>
          </a:xfrm>
          <a:prstGeom prst="rect">
            <a:avLst/>
          </a:prstGeom>
        </p:spPr>
      </p:pic>
      <p:sp>
        <p:nvSpPr>
          <p:cNvPr id="2" name="Tekstvak 1">
            <a:extLst>
              <a:ext uri="{FF2B5EF4-FFF2-40B4-BE49-F238E27FC236}">
                <a16:creationId xmlns:a16="http://schemas.microsoft.com/office/drawing/2014/main" id="{578B1EEB-DB62-982A-1CD7-C0D93DF45277}"/>
              </a:ext>
            </a:extLst>
          </p:cNvPr>
          <p:cNvSpPr txBox="1"/>
          <p:nvPr/>
        </p:nvSpPr>
        <p:spPr>
          <a:xfrm>
            <a:off x="9467851" y="2742606"/>
            <a:ext cx="2743200" cy="461665"/>
          </a:xfrm>
          <a:prstGeom prst="rect">
            <a:avLst/>
          </a:prstGeom>
          <a:noFill/>
        </p:spPr>
        <p:txBody>
          <a:bodyPr wrap="square" rtlCol="0">
            <a:spAutoFit/>
          </a:bodyPr>
          <a:lstStyle/>
          <a:p>
            <a:pPr algn="ctr"/>
            <a:r>
              <a:rPr lang="en-GB" sz="2400" b="1" dirty="0">
                <a:solidFill>
                  <a:schemeClr val="accent4"/>
                </a:solidFill>
                <a:latin typeface="Ink Free" panose="03080402000500000000" pitchFamily="66" charset="0"/>
                <a:cs typeface="Dreaming Outloud Script Pro" panose="020F0502020204030204" pitchFamily="66" charset="0"/>
              </a:rPr>
              <a:t>Applicability Facets</a:t>
            </a:r>
          </a:p>
        </p:txBody>
      </p:sp>
      <p:sp>
        <p:nvSpPr>
          <p:cNvPr id="4" name="Rechthoek 3">
            <a:extLst>
              <a:ext uri="{FF2B5EF4-FFF2-40B4-BE49-F238E27FC236}">
                <a16:creationId xmlns:a16="http://schemas.microsoft.com/office/drawing/2014/main" id="{2CF21A00-F09C-1DBE-452F-547557E69ACF}"/>
              </a:ext>
            </a:extLst>
          </p:cNvPr>
          <p:cNvSpPr/>
          <p:nvPr/>
        </p:nvSpPr>
        <p:spPr>
          <a:xfrm>
            <a:off x="664108" y="895351"/>
            <a:ext cx="11461217" cy="571500"/>
          </a:xfrm>
          <a:custGeom>
            <a:avLst/>
            <a:gdLst>
              <a:gd name="csX0" fmla="*/ 0 w 11461217"/>
              <a:gd name="csY0" fmla="*/ 0 h 571500"/>
              <a:gd name="csX1" fmla="*/ 559577 w 11461217"/>
              <a:gd name="csY1" fmla="*/ 0 h 571500"/>
              <a:gd name="csX2" fmla="*/ 1348378 w 11461217"/>
              <a:gd name="csY2" fmla="*/ 0 h 571500"/>
              <a:gd name="csX3" fmla="*/ 1793343 w 11461217"/>
              <a:gd name="csY3" fmla="*/ 0 h 571500"/>
              <a:gd name="csX4" fmla="*/ 2696757 w 11461217"/>
              <a:gd name="csY4" fmla="*/ 0 h 571500"/>
              <a:gd name="csX5" fmla="*/ 3027110 w 11461217"/>
              <a:gd name="csY5" fmla="*/ 0 h 571500"/>
              <a:gd name="csX6" fmla="*/ 3357462 w 11461217"/>
              <a:gd name="csY6" fmla="*/ 0 h 571500"/>
              <a:gd name="csX7" fmla="*/ 3917039 w 11461217"/>
              <a:gd name="csY7" fmla="*/ 0 h 571500"/>
              <a:gd name="csX8" fmla="*/ 4247392 w 11461217"/>
              <a:gd name="csY8" fmla="*/ 0 h 571500"/>
              <a:gd name="csX9" fmla="*/ 4577745 w 11461217"/>
              <a:gd name="csY9" fmla="*/ 0 h 571500"/>
              <a:gd name="csX10" fmla="*/ 5022710 w 11461217"/>
              <a:gd name="csY10" fmla="*/ 0 h 571500"/>
              <a:gd name="csX11" fmla="*/ 5353063 w 11461217"/>
              <a:gd name="csY11" fmla="*/ 0 h 571500"/>
              <a:gd name="csX12" fmla="*/ 5798027 w 11461217"/>
              <a:gd name="csY12" fmla="*/ 0 h 571500"/>
              <a:gd name="csX13" fmla="*/ 6128380 w 11461217"/>
              <a:gd name="csY13" fmla="*/ 0 h 571500"/>
              <a:gd name="csX14" fmla="*/ 6917182 w 11461217"/>
              <a:gd name="csY14" fmla="*/ 0 h 571500"/>
              <a:gd name="csX15" fmla="*/ 7591371 w 11461217"/>
              <a:gd name="csY15" fmla="*/ 0 h 571500"/>
              <a:gd name="csX16" fmla="*/ 7921724 w 11461217"/>
              <a:gd name="csY16" fmla="*/ 0 h 571500"/>
              <a:gd name="csX17" fmla="*/ 8825137 w 11461217"/>
              <a:gd name="csY17" fmla="*/ 0 h 571500"/>
              <a:gd name="csX18" fmla="*/ 9384714 w 11461217"/>
              <a:gd name="csY18" fmla="*/ 0 h 571500"/>
              <a:gd name="csX19" fmla="*/ 9715067 w 11461217"/>
              <a:gd name="csY19" fmla="*/ 0 h 571500"/>
              <a:gd name="csX20" fmla="*/ 10618480 w 11461217"/>
              <a:gd name="csY20" fmla="*/ 0 h 571500"/>
              <a:gd name="csX21" fmla="*/ 11461217 w 11461217"/>
              <a:gd name="csY21" fmla="*/ 0 h 571500"/>
              <a:gd name="csX22" fmla="*/ 11461217 w 11461217"/>
              <a:gd name="csY22" fmla="*/ 571500 h 571500"/>
              <a:gd name="csX23" fmla="*/ 10557803 w 11461217"/>
              <a:gd name="csY23" fmla="*/ 571500 h 571500"/>
              <a:gd name="csX24" fmla="*/ 9654390 w 11461217"/>
              <a:gd name="csY24" fmla="*/ 571500 h 571500"/>
              <a:gd name="csX25" fmla="*/ 8980201 w 11461217"/>
              <a:gd name="csY25" fmla="*/ 571500 h 571500"/>
              <a:gd name="csX26" fmla="*/ 8306011 w 11461217"/>
              <a:gd name="csY26" fmla="*/ 571500 h 571500"/>
              <a:gd name="csX27" fmla="*/ 7861046 w 11461217"/>
              <a:gd name="csY27" fmla="*/ 571500 h 571500"/>
              <a:gd name="csX28" fmla="*/ 7530694 w 11461217"/>
              <a:gd name="csY28" fmla="*/ 571500 h 571500"/>
              <a:gd name="csX29" fmla="*/ 6971117 w 11461217"/>
              <a:gd name="csY29" fmla="*/ 571500 h 571500"/>
              <a:gd name="csX30" fmla="*/ 6296927 w 11461217"/>
              <a:gd name="csY30" fmla="*/ 571500 h 571500"/>
              <a:gd name="csX31" fmla="*/ 5508126 w 11461217"/>
              <a:gd name="csY31" fmla="*/ 571500 h 571500"/>
              <a:gd name="csX32" fmla="*/ 4604712 w 11461217"/>
              <a:gd name="csY32" fmla="*/ 571500 h 571500"/>
              <a:gd name="csX33" fmla="*/ 4159748 w 11461217"/>
              <a:gd name="csY33" fmla="*/ 571500 h 571500"/>
              <a:gd name="csX34" fmla="*/ 3600171 w 11461217"/>
              <a:gd name="csY34" fmla="*/ 571500 h 571500"/>
              <a:gd name="csX35" fmla="*/ 2696757 w 11461217"/>
              <a:gd name="csY35" fmla="*/ 571500 h 571500"/>
              <a:gd name="csX36" fmla="*/ 2251792 w 11461217"/>
              <a:gd name="csY36" fmla="*/ 571500 h 571500"/>
              <a:gd name="csX37" fmla="*/ 1462991 w 11461217"/>
              <a:gd name="csY37" fmla="*/ 571500 h 571500"/>
              <a:gd name="csX38" fmla="*/ 0 w 11461217"/>
              <a:gd name="csY38" fmla="*/ 571500 h 571500"/>
              <a:gd name="csX39" fmla="*/ 0 w 11461217"/>
              <a:gd name="csY39" fmla="*/ 0 h 5715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Lst>
            <a:rect l="l" t="t" r="r" b="b"/>
            <a:pathLst>
              <a:path w="11461217" h="571500" extrusionOk="0">
                <a:moveTo>
                  <a:pt x="0" y="0"/>
                </a:moveTo>
                <a:cubicBezTo>
                  <a:pt x="151616" y="-15572"/>
                  <a:pt x="291809" y="2242"/>
                  <a:pt x="559577" y="0"/>
                </a:cubicBezTo>
                <a:cubicBezTo>
                  <a:pt x="827345" y="-2242"/>
                  <a:pt x="1155347" y="16294"/>
                  <a:pt x="1348378" y="0"/>
                </a:cubicBezTo>
                <a:cubicBezTo>
                  <a:pt x="1541409" y="-16294"/>
                  <a:pt x="1631898" y="6294"/>
                  <a:pt x="1793343" y="0"/>
                </a:cubicBezTo>
                <a:cubicBezTo>
                  <a:pt x="1954789" y="-6294"/>
                  <a:pt x="2494376" y="15818"/>
                  <a:pt x="2696757" y="0"/>
                </a:cubicBezTo>
                <a:cubicBezTo>
                  <a:pt x="2899138" y="-15818"/>
                  <a:pt x="2947756" y="9209"/>
                  <a:pt x="3027110" y="0"/>
                </a:cubicBezTo>
                <a:cubicBezTo>
                  <a:pt x="3106464" y="-9209"/>
                  <a:pt x="3227777" y="-7379"/>
                  <a:pt x="3357462" y="0"/>
                </a:cubicBezTo>
                <a:cubicBezTo>
                  <a:pt x="3487147" y="7379"/>
                  <a:pt x="3763193" y="3889"/>
                  <a:pt x="3917039" y="0"/>
                </a:cubicBezTo>
                <a:cubicBezTo>
                  <a:pt x="4070885" y="-3889"/>
                  <a:pt x="4155404" y="2827"/>
                  <a:pt x="4247392" y="0"/>
                </a:cubicBezTo>
                <a:cubicBezTo>
                  <a:pt x="4339380" y="-2827"/>
                  <a:pt x="4489433" y="-5741"/>
                  <a:pt x="4577745" y="0"/>
                </a:cubicBezTo>
                <a:cubicBezTo>
                  <a:pt x="4666057" y="5741"/>
                  <a:pt x="4857229" y="15938"/>
                  <a:pt x="5022710" y="0"/>
                </a:cubicBezTo>
                <a:cubicBezTo>
                  <a:pt x="5188192" y="-15938"/>
                  <a:pt x="5282602" y="-3943"/>
                  <a:pt x="5353063" y="0"/>
                </a:cubicBezTo>
                <a:cubicBezTo>
                  <a:pt x="5423524" y="3943"/>
                  <a:pt x="5679216" y="9486"/>
                  <a:pt x="5798027" y="0"/>
                </a:cubicBezTo>
                <a:cubicBezTo>
                  <a:pt x="5916838" y="-9486"/>
                  <a:pt x="5974120" y="4032"/>
                  <a:pt x="6128380" y="0"/>
                </a:cubicBezTo>
                <a:cubicBezTo>
                  <a:pt x="6282640" y="-4032"/>
                  <a:pt x="6637515" y="28380"/>
                  <a:pt x="6917182" y="0"/>
                </a:cubicBezTo>
                <a:cubicBezTo>
                  <a:pt x="7196849" y="-28380"/>
                  <a:pt x="7441148" y="-33044"/>
                  <a:pt x="7591371" y="0"/>
                </a:cubicBezTo>
                <a:cubicBezTo>
                  <a:pt x="7741594" y="33044"/>
                  <a:pt x="7851166" y="-2634"/>
                  <a:pt x="7921724" y="0"/>
                </a:cubicBezTo>
                <a:cubicBezTo>
                  <a:pt x="7992282" y="2634"/>
                  <a:pt x="8448641" y="32573"/>
                  <a:pt x="8825137" y="0"/>
                </a:cubicBezTo>
                <a:cubicBezTo>
                  <a:pt x="9201633" y="-32573"/>
                  <a:pt x="9268334" y="-19399"/>
                  <a:pt x="9384714" y="0"/>
                </a:cubicBezTo>
                <a:cubicBezTo>
                  <a:pt x="9501094" y="19399"/>
                  <a:pt x="9636735" y="734"/>
                  <a:pt x="9715067" y="0"/>
                </a:cubicBezTo>
                <a:cubicBezTo>
                  <a:pt x="9793399" y="-734"/>
                  <a:pt x="10336786" y="-5141"/>
                  <a:pt x="10618480" y="0"/>
                </a:cubicBezTo>
                <a:cubicBezTo>
                  <a:pt x="10900174" y="5141"/>
                  <a:pt x="11189148" y="-1287"/>
                  <a:pt x="11461217" y="0"/>
                </a:cubicBezTo>
                <a:cubicBezTo>
                  <a:pt x="11461469" y="162408"/>
                  <a:pt x="11449528" y="425576"/>
                  <a:pt x="11461217" y="571500"/>
                </a:cubicBezTo>
                <a:cubicBezTo>
                  <a:pt x="11235733" y="550335"/>
                  <a:pt x="10776708" y="611792"/>
                  <a:pt x="10557803" y="571500"/>
                </a:cubicBezTo>
                <a:cubicBezTo>
                  <a:pt x="10338898" y="531208"/>
                  <a:pt x="9982194" y="573902"/>
                  <a:pt x="9654390" y="571500"/>
                </a:cubicBezTo>
                <a:cubicBezTo>
                  <a:pt x="9326586" y="569098"/>
                  <a:pt x="9261582" y="571059"/>
                  <a:pt x="8980201" y="571500"/>
                </a:cubicBezTo>
                <a:cubicBezTo>
                  <a:pt x="8698820" y="571941"/>
                  <a:pt x="8527452" y="564687"/>
                  <a:pt x="8306011" y="571500"/>
                </a:cubicBezTo>
                <a:cubicBezTo>
                  <a:pt x="8084570" y="578314"/>
                  <a:pt x="7976067" y="556991"/>
                  <a:pt x="7861046" y="571500"/>
                </a:cubicBezTo>
                <a:cubicBezTo>
                  <a:pt x="7746025" y="586009"/>
                  <a:pt x="7662899" y="585423"/>
                  <a:pt x="7530694" y="571500"/>
                </a:cubicBezTo>
                <a:cubicBezTo>
                  <a:pt x="7398489" y="557577"/>
                  <a:pt x="7233955" y="548844"/>
                  <a:pt x="6971117" y="571500"/>
                </a:cubicBezTo>
                <a:cubicBezTo>
                  <a:pt x="6708279" y="594156"/>
                  <a:pt x="6554325" y="576894"/>
                  <a:pt x="6296927" y="571500"/>
                </a:cubicBezTo>
                <a:cubicBezTo>
                  <a:pt x="6039529" y="566107"/>
                  <a:pt x="5814237" y="563394"/>
                  <a:pt x="5508126" y="571500"/>
                </a:cubicBezTo>
                <a:cubicBezTo>
                  <a:pt x="5202015" y="579606"/>
                  <a:pt x="4966323" y="545669"/>
                  <a:pt x="4604712" y="571500"/>
                </a:cubicBezTo>
                <a:cubicBezTo>
                  <a:pt x="4243101" y="597331"/>
                  <a:pt x="4353027" y="551703"/>
                  <a:pt x="4159748" y="571500"/>
                </a:cubicBezTo>
                <a:cubicBezTo>
                  <a:pt x="3966469" y="591297"/>
                  <a:pt x="3752199" y="582847"/>
                  <a:pt x="3600171" y="571500"/>
                </a:cubicBezTo>
                <a:cubicBezTo>
                  <a:pt x="3448143" y="560153"/>
                  <a:pt x="3078090" y="568577"/>
                  <a:pt x="2696757" y="571500"/>
                </a:cubicBezTo>
                <a:cubicBezTo>
                  <a:pt x="2315424" y="574423"/>
                  <a:pt x="2447046" y="588300"/>
                  <a:pt x="2251792" y="571500"/>
                </a:cubicBezTo>
                <a:cubicBezTo>
                  <a:pt x="2056539" y="554700"/>
                  <a:pt x="1673186" y="537868"/>
                  <a:pt x="1462991" y="571500"/>
                </a:cubicBezTo>
                <a:cubicBezTo>
                  <a:pt x="1252796" y="605132"/>
                  <a:pt x="573331" y="520826"/>
                  <a:pt x="0" y="571500"/>
                </a:cubicBezTo>
                <a:cubicBezTo>
                  <a:pt x="-13627" y="399111"/>
                  <a:pt x="-5697" y="180353"/>
                  <a:pt x="0" y="0"/>
                </a:cubicBezTo>
                <a:close/>
              </a:path>
            </a:pathLst>
          </a:custGeom>
          <a:noFill/>
          <a:ln w="28575">
            <a:solidFill>
              <a:schemeClr val="accent4"/>
            </a:solidFill>
            <a:extLst>
              <a:ext uri="{C807C97D-BFC1-408E-A445-0C87EB9F89A2}">
                <ask:lineSketchStyleProps xmlns:ask="http://schemas.microsoft.com/office/drawing/2018/sketchyshapes" sd="357899831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accent4"/>
              </a:solidFill>
            </a:endParaRPr>
          </a:p>
        </p:txBody>
      </p:sp>
      <p:sp>
        <p:nvSpPr>
          <p:cNvPr id="6" name="Rechthoek 5">
            <a:extLst>
              <a:ext uri="{FF2B5EF4-FFF2-40B4-BE49-F238E27FC236}">
                <a16:creationId xmlns:a16="http://schemas.microsoft.com/office/drawing/2014/main" id="{20C4AF1B-1196-2F70-3016-7FD59EE82301}"/>
              </a:ext>
            </a:extLst>
          </p:cNvPr>
          <p:cNvSpPr/>
          <p:nvPr/>
        </p:nvSpPr>
        <p:spPr>
          <a:xfrm>
            <a:off x="664108" y="1466852"/>
            <a:ext cx="11461217" cy="1232886"/>
          </a:xfrm>
          <a:custGeom>
            <a:avLst/>
            <a:gdLst>
              <a:gd name="csX0" fmla="*/ 0 w 11461217"/>
              <a:gd name="csY0" fmla="*/ 0 h 1232886"/>
              <a:gd name="csX1" fmla="*/ 559577 w 11461217"/>
              <a:gd name="csY1" fmla="*/ 0 h 1232886"/>
              <a:gd name="csX2" fmla="*/ 1348378 w 11461217"/>
              <a:gd name="csY2" fmla="*/ 0 h 1232886"/>
              <a:gd name="csX3" fmla="*/ 1793343 w 11461217"/>
              <a:gd name="csY3" fmla="*/ 0 h 1232886"/>
              <a:gd name="csX4" fmla="*/ 2696757 w 11461217"/>
              <a:gd name="csY4" fmla="*/ 0 h 1232886"/>
              <a:gd name="csX5" fmla="*/ 3027110 w 11461217"/>
              <a:gd name="csY5" fmla="*/ 0 h 1232886"/>
              <a:gd name="csX6" fmla="*/ 3357462 w 11461217"/>
              <a:gd name="csY6" fmla="*/ 0 h 1232886"/>
              <a:gd name="csX7" fmla="*/ 3917039 w 11461217"/>
              <a:gd name="csY7" fmla="*/ 0 h 1232886"/>
              <a:gd name="csX8" fmla="*/ 4247392 w 11461217"/>
              <a:gd name="csY8" fmla="*/ 0 h 1232886"/>
              <a:gd name="csX9" fmla="*/ 4577745 w 11461217"/>
              <a:gd name="csY9" fmla="*/ 0 h 1232886"/>
              <a:gd name="csX10" fmla="*/ 5022710 w 11461217"/>
              <a:gd name="csY10" fmla="*/ 0 h 1232886"/>
              <a:gd name="csX11" fmla="*/ 5353063 w 11461217"/>
              <a:gd name="csY11" fmla="*/ 0 h 1232886"/>
              <a:gd name="csX12" fmla="*/ 5798027 w 11461217"/>
              <a:gd name="csY12" fmla="*/ 0 h 1232886"/>
              <a:gd name="csX13" fmla="*/ 6128380 w 11461217"/>
              <a:gd name="csY13" fmla="*/ 0 h 1232886"/>
              <a:gd name="csX14" fmla="*/ 6917182 w 11461217"/>
              <a:gd name="csY14" fmla="*/ 0 h 1232886"/>
              <a:gd name="csX15" fmla="*/ 7591371 w 11461217"/>
              <a:gd name="csY15" fmla="*/ 0 h 1232886"/>
              <a:gd name="csX16" fmla="*/ 7921724 w 11461217"/>
              <a:gd name="csY16" fmla="*/ 0 h 1232886"/>
              <a:gd name="csX17" fmla="*/ 8825137 w 11461217"/>
              <a:gd name="csY17" fmla="*/ 0 h 1232886"/>
              <a:gd name="csX18" fmla="*/ 9384714 w 11461217"/>
              <a:gd name="csY18" fmla="*/ 0 h 1232886"/>
              <a:gd name="csX19" fmla="*/ 9715067 w 11461217"/>
              <a:gd name="csY19" fmla="*/ 0 h 1232886"/>
              <a:gd name="csX20" fmla="*/ 10618480 w 11461217"/>
              <a:gd name="csY20" fmla="*/ 0 h 1232886"/>
              <a:gd name="csX21" fmla="*/ 11461217 w 11461217"/>
              <a:gd name="csY21" fmla="*/ 0 h 1232886"/>
              <a:gd name="csX22" fmla="*/ 11461217 w 11461217"/>
              <a:gd name="csY22" fmla="*/ 591785 h 1232886"/>
              <a:gd name="csX23" fmla="*/ 11461217 w 11461217"/>
              <a:gd name="csY23" fmla="*/ 1232886 h 1232886"/>
              <a:gd name="csX24" fmla="*/ 10901640 w 11461217"/>
              <a:gd name="csY24" fmla="*/ 1232886 h 1232886"/>
              <a:gd name="csX25" fmla="*/ 10227451 w 11461217"/>
              <a:gd name="csY25" fmla="*/ 1232886 h 1232886"/>
              <a:gd name="csX26" fmla="*/ 9553261 w 11461217"/>
              <a:gd name="csY26" fmla="*/ 1232886 h 1232886"/>
              <a:gd name="csX27" fmla="*/ 9108297 w 11461217"/>
              <a:gd name="csY27" fmla="*/ 1232886 h 1232886"/>
              <a:gd name="csX28" fmla="*/ 8777944 w 11461217"/>
              <a:gd name="csY28" fmla="*/ 1232886 h 1232886"/>
              <a:gd name="csX29" fmla="*/ 8218367 w 11461217"/>
              <a:gd name="csY29" fmla="*/ 1232886 h 1232886"/>
              <a:gd name="csX30" fmla="*/ 7544178 w 11461217"/>
              <a:gd name="csY30" fmla="*/ 1232886 h 1232886"/>
              <a:gd name="csX31" fmla="*/ 6755376 w 11461217"/>
              <a:gd name="csY31" fmla="*/ 1232886 h 1232886"/>
              <a:gd name="csX32" fmla="*/ 5851963 w 11461217"/>
              <a:gd name="csY32" fmla="*/ 1232886 h 1232886"/>
              <a:gd name="csX33" fmla="*/ 5406998 w 11461217"/>
              <a:gd name="csY33" fmla="*/ 1232886 h 1232886"/>
              <a:gd name="csX34" fmla="*/ 4847421 w 11461217"/>
              <a:gd name="csY34" fmla="*/ 1232886 h 1232886"/>
              <a:gd name="csX35" fmla="*/ 3944007 w 11461217"/>
              <a:gd name="csY35" fmla="*/ 1232886 h 1232886"/>
              <a:gd name="csX36" fmla="*/ 3499042 w 11461217"/>
              <a:gd name="csY36" fmla="*/ 1232886 h 1232886"/>
              <a:gd name="csX37" fmla="*/ 2710241 w 11461217"/>
              <a:gd name="csY37" fmla="*/ 1232886 h 1232886"/>
              <a:gd name="csX38" fmla="*/ 1806827 w 11461217"/>
              <a:gd name="csY38" fmla="*/ 1232886 h 1232886"/>
              <a:gd name="csX39" fmla="*/ 903414 w 11461217"/>
              <a:gd name="csY39" fmla="*/ 1232886 h 1232886"/>
              <a:gd name="csX40" fmla="*/ 0 w 11461217"/>
              <a:gd name="csY40" fmla="*/ 1232886 h 1232886"/>
              <a:gd name="csX41" fmla="*/ 0 w 11461217"/>
              <a:gd name="csY41" fmla="*/ 604114 h 1232886"/>
              <a:gd name="csX42" fmla="*/ 0 w 11461217"/>
              <a:gd name="csY42" fmla="*/ 0 h 123288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Lst>
            <a:rect l="l" t="t" r="r" b="b"/>
            <a:pathLst>
              <a:path w="11461217" h="1232886" extrusionOk="0">
                <a:moveTo>
                  <a:pt x="0" y="0"/>
                </a:moveTo>
                <a:cubicBezTo>
                  <a:pt x="151616" y="-15572"/>
                  <a:pt x="291809" y="2242"/>
                  <a:pt x="559577" y="0"/>
                </a:cubicBezTo>
                <a:cubicBezTo>
                  <a:pt x="827345" y="-2242"/>
                  <a:pt x="1155347" y="16294"/>
                  <a:pt x="1348378" y="0"/>
                </a:cubicBezTo>
                <a:cubicBezTo>
                  <a:pt x="1541409" y="-16294"/>
                  <a:pt x="1631898" y="6294"/>
                  <a:pt x="1793343" y="0"/>
                </a:cubicBezTo>
                <a:cubicBezTo>
                  <a:pt x="1954789" y="-6294"/>
                  <a:pt x="2494376" y="15818"/>
                  <a:pt x="2696757" y="0"/>
                </a:cubicBezTo>
                <a:cubicBezTo>
                  <a:pt x="2899138" y="-15818"/>
                  <a:pt x="2947756" y="9209"/>
                  <a:pt x="3027110" y="0"/>
                </a:cubicBezTo>
                <a:cubicBezTo>
                  <a:pt x="3106464" y="-9209"/>
                  <a:pt x="3227777" y="-7379"/>
                  <a:pt x="3357462" y="0"/>
                </a:cubicBezTo>
                <a:cubicBezTo>
                  <a:pt x="3487147" y="7379"/>
                  <a:pt x="3763193" y="3889"/>
                  <a:pt x="3917039" y="0"/>
                </a:cubicBezTo>
                <a:cubicBezTo>
                  <a:pt x="4070885" y="-3889"/>
                  <a:pt x="4155404" y="2827"/>
                  <a:pt x="4247392" y="0"/>
                </a:cubicBezTo>
                <a:cubicBezTo>
                  <a:pt x="4339380" y="-2827"/>
                  <a:pt x="4489433" y="-5741"/>
                  <a:pt x="4577745" y="0"/>
                </a:cubicBezTo>
                <a:cubicBezTo>
                  <a:pt x="4666057" y="5741"/>
                  <a:pt x="4857229" y="15938"/>
                  <a:pt x="5022710" y="0"/>
                </a:cubicBezTo>
                <a:cubicBezTo>
                  <a:pt x="5188192" y="-15938"/>
                  <a:pt x="5282602" y="-3943"/>
                  <a:pt x="5353063" y="0"/>
                </a:cubicBezTo>
                <a:cubicBezTo>
                  <a:pt x="5423524" y="3943"/>
                  <a:pt x="5679216" y="9486"/>
                  <a:pt x="5798027" y="0"/>
                </a:cubicBezTo>
                <a:cubicBezTo>
                  <a:pt x="5916838" y="-9486"/>
                  <a:pt x="5974120" y="4032"/>
                  <a:pt x="6128380" y="0"/>
                </a:cubicBezTo>
                <a:cubicBezTo>
                  <a:pt x="6282640" y="-4032"/>
                  <a:pt x="6637515" y="28380"/>
                  <a:pt x="6917182" y="0"/>
                </a:cubicBezTo>
                <a:cubicBezTo>
                  <a:pt x="7196849" y="-28380"/>
                  <a:pt x="7441148" y="-33044"/>
                  <a:pt x="7591371" y="0"/>
                </a:cubicBezTo>
                <a:cubicBezTo>
                  <a:pt x="7741594" y="33044"/>
                  <a:pt x="7851166" y="-2634"/>
                  <a:pt x="7921724" y="0"/>
                </a:cubicBezTo>
                <a:cubicBezTo>
                  <a:pt x="7992282" y="2634"/>
                  <a:pt x="8448641" y="32573"/>
                  <a:pt x="8825137" y="0"/>
                </a:cubicBezTo>
                <a:cubicBezTo>
                  <a:pt x="9201633" y="-32573"/>
                  <a:pt x="9268334" y="-19399"/>
                  <a:pt x="9384714" y="0"/>
                </a:cubicBezTo>
                <a:cubicBezTo>
                  <a:pt x="9501094" y="19399"/>
                  <a:pt x="9636735" y="734"/>
                  <a:pt x="9715067" y="0"/>
                </a:cubicBezTo>
                <a:cubicBezTo>
                  <a:pt x="9793399" y="-734"/>
                  <a:pt x="10336786" y="-5141"/>
                  <a:pt x="10618480" y="0"/>
                </a:cubicBezTo>
                <a:cubicBezTo>
                  <a:pt x="10900174" y="5141"/>
                  <a:pt x="11189148" y="-1287"/>
                  <a:pt x="11461217" y="0"/>
                </a:cubicBezTo>
                <a:cubicBezTo>
                  <a:pt x="11470767" y="144688"/>
                  <a:pt x="11478662" y="390806"/>
                  <a:pt x="11461217" y="591785"/>
                </a:cubicBezTo>
                <a:cubicBezTo>
                  <a:pt x="11443772" y="792764"/>
                  <a:pt x="11469952" y="949470"/>
                  <a:pt x="11461217" y="1232886"/>
                </a:cubicBezTo>
                <a:cubicBezTo>
                  <a:pt x="11183063" y="1257700"/>
                  <a:pt x="11086753" y="1232587"/>
                  <a:pt x="10901640" y="1232886"/>
                </a:cubicBezTo>
                <a:cubicBezTo>
                  <a:pt x="10716527" y="1233185"/>
                  <a:pt x="10508832" y="1232445"/>
                  <a:pt x="10227451" y="1232886"/>
                </a:cubicBezTo>
                <a:cubicBezTo>
                  <a:pt x="9946070" y="1233327"/>
                  <a:pt x="9774702" y="1226073"/>
                  <a:pt x="9553261" y="1232886"/>
                </a:cubicBezTo>
                <a:cubicBezTo>
                  <a:pt x="9331820" y="1239700"/>
                  <a:pt x="9221149" y="1213468"/>
                  <a:pt x="9108297" y="1232886"/>
                </a:cubicBezTo>
                <a:cubicBezTo>
                  <a:pt x="8995445" y="1252304"/>
                  <a:pt x="8916107" y="1248005"/>
                  <a:pt x="8777944" y="1232886"/>
                </a:cubicBezTo>
                <a:cubicBezTo>
                  <a:pt x="8639781" y="1217767"/>
                  <a:pt x="8481205" y="1210230"/>
                  <a:pt x="8218367" y="1232886"/>
                </a:cubicBezTo>
                <a:cubicBezTo>
                  <a:pt x="7955529" y="1255542"/>
                  <a:pt x="7797576" y="1236111"/>
                  <a:pt x="7544178" y="1232886"/>
                </a:cubicBezTo>
                <a:cubicBezTo>
                  <a:pt x="7290780" y="1229661"/>
                  <a:pt x="7062797" y="1225196"/>
                  <a:pt x="6755376" y="1232886"/>
                </a:cubicBezTo>
                <a:cubicBezTo>
                  <a:pt x="6447955" y="1240576"/>
                  <a:pt x="6213274" y="1205668"/>
                  <a:pt x="5851963" y="1232886"/>
                </a:cubicBezTo>
                <a:cubicBezTo>
                  <a:pt x="5490652" y="1260104"/>
                  <a:pt x="5601829" y="1218408"/>
                  <a:pt x="5406998" y="1232886"/>
                </a:cubicBezTo>
                <a:cubicBezTo>
                  <a:pt x="5212168" y="1247364"/>
                  <a:pt x="4999449" y="1244233"/>
                  <a:pt x="4847421" y="1232886"/>
                </a:cubicBezTo>
                <a:cubicBezTo>
                  <a:pt x="4695393" y="1221539"/>
                  <a:pt x="4325340" y="1229963"/>
                  <a:pt x="3944007" y="1232886"/>
                </a:cubicBezTo>
                <a:cubicBezTo>
                  <a:pt x="3562674" y="1235809"/>
                  <a:pt x="3694296" y="1249686"/>
                  <a:pt x="3499042" y="1232886"/>
                </a:cubicBezTo>
                <a:cubicBezTo>
                  <a:pt x="3303789" y="1216086"/>
                  <a:pt x="2920436" y="1199254"/>
                  <a:pt x="2710241" y="1232886"/>
                </a:cubicBezTo>
                <a:cubicBezTo>
                  <a:pt x="2500046" y="1266518"/>
                  <a:pt x="2212828" y="1246687"/>
                  <a:pt x="1806827" y="1232886"/>
                </a:cubicBezTo>
                <a:cubicBezTo>
                  <a:pt x="1400826" y="1219085"/>
                  <a:pt x="1139290" y="1222945"/>
                  <a:pt x="903414" y="1232886"/>
                </a:cubicBezTo>
                <a:cubicBezTo>
                  <a:pt x="667538" y="1242827"/>
                  <a:pt x="285503" y="1205740"/>
                  <a:pt x="0" y="1232886"/>
                </a:cubicBezTo>
                <a:cubicBezTo>
                  <a:pt x="3688" y="986073"/>
                  <a:pt x="20551" y="762289"/>
                  <a:pt x="0" y="604114"/>
                </a:cubicBezTo>
                <a:cubicBezTo>
                  <a:pt x="-20551" y="445939"/>
                  <a:pt x="14794" y="272327"/>
                  <a:pt x="0" y="0"/>
                </a:cubicBezTo>
                <a:close/>
              </a:path>
            </a:pathLst>
          </a:custGeom>
          <a:noFill/>
          <a:ln w="28575">
            <a:solidFill>
              <a:schemeClr val="accent4"/>
            </a:solidFill>
            <a:extLst>
              <a:ext uri="{C807C97D-BFC1-408E-A445-0C87EB9F89A2}">
                <ask:lineSketchStyleProps xmlns:ask="http://schemas.microsoft.com/office/drawing/2018/sketchyshapes" sd="357899831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accent4"/>
              </a:solidFill>
            </a:endParaRPr>
          </a:p>
        </p:txBody>
      </p:sp>
    </p:spTree>
    <p:extLst>
      <p:ext uri="{BB962C8B-B14F-4D97-AF65-F5344CB8AC3E}">
        <p14:creationId xmlns:p14="http://schemas.microsoft.com/office/powerpoint/2010/main" val="38726353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1686128-90B6-FF7A-41A1-EF9F72ABECD2}"/>
            </a:ext>
          </a:extLst>
        </p:cNvPr>
        <p:cNvGrpSpPr/>
        <p:nvPr/>
      </p:nvGrpSpPr>
      <p:grpSpPr>
        <a:xfrm>
          <a:off x="0" y="0"/>
          <a:ext cx="0" cy="0"/>
          <a:chOff x="0" y="0"/>
          <a:chExt cx="0" cy="0"/>
        </a:xfrm>
      </p:grpSpPr>
      <p:pic>
        <p:nvPicPr>
          <p:cNvPr id="3" name="Afbeelding 2" descr="Afbeelding met tekst, schermopname, software&#10;&#10;Door AI gegenereerde inhoud is mogelijk onjuist.">
            <a:extLst>
              <a:ext uri="{FF2B5EF4-FFF2-40B4-BE49-F238E27FC236}">
                <a16:creationId xmlns:a16="http://schemas.microsoft.com/office/drawing/2014/main" id="{047AAFD0-FA07-E1A8-835D-BD1601616EEB}"/>
              </a:ext>
            </a:extLst>
          </p:cNvPr>
          <p:cNvPicPr>
            <a:picLocks noChangeAspect="1"/>
          </p:cNvPicPr>
          <p:nvPr/>
        </p:nvPicPr>
        <p:blipFill>
          <a:blip r:embed="rId2"/>
          <a:stretch>
            <a:fillRect/>
          </a:stretch>
        </p:blipFill>
        <p:spPr>
          <a:xfrm>
            <a:off x="0" y="-826794"/>
            <a:ext cx="12192000" cy="5722644"/>
          </a:xfrm>
          <a:prstGeom prst="rect">
            <a:avLst/>
          </a:prstGeom>
        </p:spPr>
      </p:pic>
      <p:pic>
        <p:nvPicPr>
          <p:cNvPr id="5" name="Afbeelding 4" descr="Afbeelding met tekst, schermopname&#10;&#10;Door AI gegenereerde inhoud is mogelijk onjuist.">
            <a:extLst>
              <a:ext uri="{FF2B5EF4-FFF2-40B4-BE49-F238E27FC236}">
                <a16:creationId xmlns:a16="http://schemas.microsoft.com/office/drawing/2014/main" id="{8217C05B-78F9-76E8-DC24-80F53508642E}"/>
              </a:ext>
            </a:extLst>
          </p:cNvPr>
          <p:cNvPicPr>
            <a:picLocks noChangeAspect="1"/>
          </p:cNvPicPr>
          <p:nvPr/>
        </p:nvPicPr>
        <p:blipFill>
          <a:blip r:embed="rId3"/>
          <a:srcRect t="59653" b="5727"/>
          <a:stretch>
            <a:fillRect/>
          </a:stretch>
        </p:blipFill>
        <p:spPr>
          <a:xfrm>
            <a:off x="0" y="4876800"/>
            <a:ext cx="12192000" cy="1981200"/>
          </a:xfrm>
          <a:prstGeom prst="rect">
            <a:avLst/>
          </a:prstGeom>
        </p:spPr>
      </p:pic>
      <p:sp>
        <p:nvSpPr>
          <p:cNvPr id="2" name="Tekstvak 1">
            <a:extLst>
              <a:ext uri="{FF2B5EF4-FFF2-40B4-BE49-F238E27FC236}">
                <a16:creationId xmlns:a16="http://schemas.microsoft.com/office/drawing/2014/main" id="{B8188181-82CF-B8EF-9D68-3FE7A918349B}"/>
              </a:ext>
            </a:extLst>
          </p:cNvPr>
          <p:cNvSpPr txBox="1"/>
          <p:nvPr/>
        </p:nvSpPr>
        <p:spPr>
          <a:xfrm>
            <a:off x="5124450" y="955029"/>
            <a:ext cx="7067550" cy="461665"/>
          </a:xfrm>
          <a:prstGeom prst="rect">
            <a:avLst/>
          </a:prstGeom>
          <a:noFill/>
        </p:spPr>
        <p:txBody>
          <a:bodyPr wrap="square" rtlCol="0">
            <a:spAutoFit/>
          </a:bodyPr>
          <a:lstStyle/>
          <a:p>
            <a:pPr algn="r"/>
            <a:r>
              <a:rPr lang="en-GB" sz="2400" b="1" dirty="0">
                <a:solidFill>
                  <a:schemeClr val="accent4"/>
                </a:solidFill>
                <a:latin typeface="Ink Free" panose="03080402000500000000" pitchFamily="66" charset="0"/>
                <a:cs typeface="Dreaming Outloud Script Pro" panose="020F0502020204030204" pitchFamily="66" charset="0"/>
              </a:rPr>
              <a:t>Applicability Facet parameter</a:t>
            </a:r>
          </a:p>
        </p:txBody>
      </p:sp>
      <p:sp>
        <p:nvSpPr>
          <p:cNvPr id="4" name="Rechthoek 3">
            <a:extLst>
              <a:ext uri="{FF2B5EF4-FFF2-40B4-BE49-F238E27FC236}">
                <a16:creationId xmlns:a16="http://schemas.microsoft.com/office/drawing/2014/main" id="{560A7029-2DDD-2075-A19E-3BB0497F058A}"/>
              </a:ext>
            </a:extLst>
          </p:cNvPr>
          <p:cNvSpPr/>
          <p:nvPr/>
        </p:nvSpPr>
        <p:spPr>
          <a:xfrm>
            <a:off x="664108" y="1028700"/>
            <a:ext cx="11451692" cy="314325"/>
          </a:xfrm>
          <a:custGeom>
            <a:avLst/>
            <a:gdLst>
              <a:gd name="csX0" fmla="*/ 0 w 11451692"/>
              <a:gd name="csY0" fmla="*/ 0 h 314325"/>
              <a:gd name="csX1" fmla="*/ 559112 w 11451692"/>
              <a:gd name="csY1" fmla="*/ 0 h 314325"/>
              <a:gd name="csX2" fmla="*/ 1347258 w 11451692"/>
              <a:gd name="csY2" fmla="*/ 0 h 314325"/>
              <a:gd name="csX3" fmla="*/ 1791853 w 11451692"/>
              <a:gd name="csY3" fmla="*/ 0 h 314325"/>
              <a:gd name="csX4" fmla="*/ 2694516 w 11451692"/>
              <a:gd name="csY4" fmla="*/ 0 h 314325"/>
              <a:gd name="csX5" fmla="*/ 3024594 w 11451692"/>
              <a:gd name="csY5" fmla="*/ 0 h 314325"/>
              <a:gd name="csX6" fmla="*/ 3354672 w 11451692"/>
              <a:gd name="csY6" fmla="*/ 0 h 314325"/>
              <a:gd name="csX7" fmla="*/ 3913784 w 11451692"/>
              <a:gd name="csY7" fmla="*/ 0 h 314325"/>
              <a:gd name="csX8" fmla="*/ 4243862 w 11451692"/>
              <a:gd name="csY8" fmla="*/ 0 h 314325"/>
              <a:gd name="csX9" fmla="*/ 4573941 w 11451692"/>
              <a:gd name="csY9" fmla="*/ 0 h 314325"/>
              <a:gd name="csX10" fmla="*/ 5018536 w 11451692"/>
              <a:gd name="csY10" fmla="*/ 0 h 314325"/>
              <a:gd name="csX11" fmla="*/ 5348614 w 11451692"/>
              <a:gd name="csY11" fmla="*/ 0 h 314325"/>
              <a:gd name="csX12" fmla="*/ 5793209 w 11451692"/>
              <a:gd name="csY12" fmla="*/ 0 h 314325"/>
              <a:gd name="csX13" fmla="*/ 6123287 w 11451692"/>
              <a:gd name="csY13" fmla="*/ 0 h 314325"/>
              <a:gd name="csX14" fmla="*/ 6911433 w 11451692"/>
              <a:gd name="csY14" fmla="*/ 0 h 314325"/>
              <a:gd name="csX15" fmla="*/ 7585062 w 11451692"/>
              <a:gd name="csY15" fmla="*/ 0 h 314325"/>
              <a:gd name="csX16" fmla="*/ 7915140 w 11451692"/>
              <a:gd name="csY16" fmla="*/ 0 h 314325"/>
              <a:gd name="csX17" fmla="*/ 8817803 w 11451692"/>
              <a:gd name="csY17" fmla="*/ 0 h 314325"/>
              <a:gd name="csX18" fmla="*/ 9376915 w 11451692"/>
              <a:gd name="csY18" fmla="*/ 0 h 314325"/>
              <a:gd name="csX19" fmla="*/ 9706993 w 11451692"/>
              <a:gd name="csY19" fmla="*/ 0 h 314325"/>
              <a:gd name="csX20" fmla="*/ 10609656 w 11451692"/>
              <a:gd name="csY20" fmla="*/ 0 h 314325"/>
              <a:gd name="csX21" fmla="*/ 11451692 w 11451692"/>
              <a:gd name="csY21" fmla="*/ 0 h 314325"/>
              <a:gd name="csX22" fmla="*/ 11451692 w 11451692"/>
              <a:gd name="csY22" fmla="*/ 314325 h 314325"/>
              <a:gd name="csX23" fmla="*/ 10549029 w 11451692"/>
              <a:gd name="csY23" fmla="*/ 314325 h 314325"/>
              <a:gd name="csX24" fmla="*/ 9646366 w 11451692"/>
              <a:gd name="csY24" fmla="*/ 314325 h 314325"/>
              <a:gd name="csX25" fmla="*/ 8972737 w 11451692"/>
              <a:gd name="csY25" fmla="*/ 314325 h 314325"/>
              <a:gd name="csX26" fmla="*/ 8299109 w 11451692"/>
              <a:gd name="csY26" fmla="*/ 314325 h 314325"/>
              <a:gd name="csX27" fmla="*/ 7854513 w 11451692"/>
              <a:gd name="csY27" fmla="*/ 314325 h 314325"/>
              <a:gd name="csX28" fmla="*/ 7524435 w 11451692"/>
              <a:gd name="csY28" fmla="*/ 314325 h 314325"/>
              <a:gd name="csX29" fmla="*/ 6965323 w 11451692"/>
              <a:gd name="csY29" fmla="*/ 314325 h 314325"/>
              <a:gd name="csX30" fmla="*/ 6291694 w 11451692"/>
              <a:gd name="csY30" fmla="*/ 314325 h 314325"/>
              <a:gd name="csX31" fmla="*/ 5503548 w 11451692"/>
              <a:gd name="csY31" fmla="*/ 314325 h 314325"/>
              <a:gd name="csX32" fmla="*/ 4600886 w 11451692"/>
              <a:gd name="csY32" fmla="*/ 314325 h 314325"/>
              <a:gd name="csX33" fmla="*/ 4156291 w 11451692"/>
              <a:gd name="csY33" fmla="*/ 314325 h 314325"/>
              <a:gd name="csX34" fmla="*/ 3597179 w 11451692"/>
              <a:gd name="csY34" fmla="*/ 314325 h 314325"/>
              <a:gd name="csX35" fmla="*/ 2694516 w 11451692"/>
              <a:gd name="csY35" fmla="*/ 314325 h 314325"/>
              <a:gd name="csX36" fmla="*/ 2249921 w 11451692"/>
              <a:gd name="csY36" fmla="*/ 314325 h 314325"/>
              <a:gd name="csX37" fmla="*/ 1461775 w 11451692"/>
              <a:gd name="csY37" fmla="*/ 314325 h 314325"/>
              <a:gd name="csX38" fmla="*/ 0 w 11451692"/>
              <a:gd name="csY38" fmla="*/ 314325 h 314325"/>
              <a:gd name="csX39" fmla="*/ 0 w 11451692"/>
              <a:gd name="csY39" fmla="*/ 0 h 31432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Lst>
            <a:rect l="l" t="t" r="r" b="b"/>
            <a:pathLst>
              <a:path w="11451692" h="314325" extrusionOk="0">
                <a:moveTo>
                  <a:pt x="0" y="0"/>
                </a:moveTo>
                <a:cubicBezTo>
                  <a:pt x="179956" y="18738"/>
                  <a:pt x="284714" y="11272"/>
                  <a:pt x="559112" y="0"/>
                </a:cubicBezTo>
                <a:cubicBezTo>
                  <a:pt x="833510" y="-11272"/>
                  <a:pt x="975039" y="-25532"/>
                  <a:pt x="1347258" y="0"/>
                </a:cubicBezTo>
                <a:cubicBezTo>
                  <a:pt x="1719477" y="25532"/>
                  <a:pt x="1587430" y="-11330"/>
                  <a:pt x="1791853" y="0"/>
                </a:cubicBezTo>
                <a:cubicBezTo>
                  <a:pt x="1996276" y="11330"/>
                  <a:pt x="2317570" y="788"/>
                  <a:pt x="2694516" y="0"/>
                </a:cubicBezTo>
                <a:cubicBezTo>
                  <a:pt x="3071462" y="-788"/>
                  <a:pt x="2932811" y="7828"/>
                  <a:pt x="3024594" y="0"/>
                </a:cubicBezTo>
                <a:cubicBezTo>
                  <a:pt x="3116377" y="-7828"/>
                  <a:pt x="3216831" y="-15004"/>
                  <a:pt x="3354672" y="0"/>
                </a:cubicBezTo>
                <a:cubicBezTo>
                  <a:pt x="3492513" y="15004"/>
                  <a:pt x="3727474" y="24012"/>
                  <a:pt x="3913784" y="0"/>
                </a:cubicBezTo>
                <a:cubicBezTo>
                  <a:pt x="4100094" y="-24012"/>
                  <a:pt x="4173661" y="11064"/>
                  <a:pt x="4243862" y="0"/>
                </a:cubicBezTo>
                <a:cubicBezTo>
                  <a:pt x="4314063" y="-11064"/>
                  <a:pt x="4421584" y="3833"/>
                  <a:pt x="4573941" y="0"/>
                </a:cubicBezTo>
                <a:cubicBezTo>
                  <a:pt x="4726298" y="-3833"/>
                  <a:pt x="4926769" y="13083"/>
                  <a:pt x="5018536" y="0"/>
                </a:cubicBezTo>
                <a:cubicBezTo>
                  <a:pt x="5110304" y="-13083"/>
                  <a:pt x="5186083" y="-465"/>
                  <a:pt x="5348614" y="0"/>
                </a:cubicBezTo>
                <a:cubicBezTo>
                  <a:pt x="5511145" y="465"/>
                  <a:pt x="5673449" y="10568"/>
                  <a:pt x="5793209" y="0"/>
                </a:cubicBezTo>
                <a:cubicBezTo>
                  <a:pt x="5912969" y="-10568"/>
                  <a:pt x="6045696" y="7190"/>
                  <a:pt x="6123287" y="0"/>
                </a:cubicBezTo>
                <a:cubicBezTo>
                  <a:pt x="6200878" y="-7190"/>
                  <a:pt x="6565437" y="-23190"/>
                  <a:pt x="6911433" y="0"/>
                </a:cubicBezTo>
                <a:cubicBezTo>
                  <a:pt x="7257429" y="23190"/>
                  <a:pt x="7363612" y="15114"/>
                  <a:pt x="7585062" y="0"/>
                </a:cubicBezTo>
                <a:cubicBezTo>
                  <a:pt x="7806512" y="-15114"/>
                  <a:pt x="7751095" y="-11325"/>
                  <a:pt x="7915140" y="0"/>
                </a:cubicBezTo>
                <a:cubicBezTo>
                  <a:pt x="8079185" y="11325"/>
                  <a:pt x="8532933" y="-44033"/>
                  <a:pt x="8817803" y="0"/>
                </a:cubicBezTo>
                <a:cubicBezTo>
                  <a:pt x="9102673" y="44033"/>
                  <a:pt x="9215710" y="-1943"/>
                  <a:pt x="9376915" y="0"/>
                </a:cubicBezTo>
                <a:cubicBezTo>
                  <a:pt x="9538120" y="1943"/>
                  <a:pt x="9612257" y="-13484"/>
                  <a:pt x="9706993" y="0"/>
                </a:cubicBezTo>
                <a:cubicBezTo>
                  <a:pt x="9801729" y="13484"/>
                  <a:pt x="10215762" y="41377"/>
                  <a:pt x="10609656" y="0"/>
                </a:cubicBezTo>
                <a:cubicBezTo>
                  <a:pt x="11003550" y="-41377"/>
                  <a:pt x="11189902" y="-19732"/>
                  <a:pt x="11451692" y="0"/>
                </a:cubicBezTo>
                <a:cubicBezTo>
                  <a:pt x="11439085" y="118111"/>
                  <a:pt x="11467149" y="249827"/>
                  <a:pt x="11451692" y="314325"/>
                </a:cubicBezTo>
                <a:cubicBezTo>
                  <a:pt x="11051879" y="304780"/>
                  <a:pt x="10784639" y="316425"/>
                  <a:pt x="10549029" y="314325"/>
                </a:cubicBezTo>
                <a:cubicBezTo>
                  <a:pt x="10313419" y="312225"/>
                  <a:pt x="10000694" y="327363"/>
                  <a:pt x="9646366" y="314325"/>
                </a:cubicBezTo>
                <a:cubicBezTo>
                  <a:pt x="9292038" y="301287"/>
                  <a:pt x="9289744" y="327841"/>
                  <a:pt x="8972737" y="314325"/>
                </a:cubicBezTo>
                <a:cubicBezTo>
                  <a:pt x="8655730" y="300809"/>
                  <a:pt x="8480978" y="322554"/>
                  <a:pt x="8299109" y="314325"/>
                </a:cubicBezTo>
                <a:cubicBezTo>
                  <a:pt x="8117240" y="306096"/>
                  <a:pt x="7969599" y="311257"/>
                  <a:pt x="7854513" y="314325"/>
                </a:cubicBezTo>
                <a:cubicBezTo>
                  <a:pt x="7739427" y="317393"/>
                  <a:pt x="7608566" y="330636"/>
                  <a:pt x="7524435" y="314325"/>
                </a:cubicBezTo>
                <a:cubicBezTo>
                  <a:pt x="7440304" y="298014"/>
                  <a:pt x="7190234" y="321093"/>
                  <a:pt x="6965323" y="314325"/>
                </a:cubicBezTo>
                <a:cubicBezTo>
                  <a:pt x="6740412" y="307557"/>
                  <a:pt x="6528191" y="315694"/>
                  <a:pt x="6291694" y="314325"/>
                </a:cubicBezTo>
                <a:cubicBezTo>
                  <a:pt x="6055197" y="312956"/>
                  <a:pt x="5896995" y="348571"/>
                  <a:pt x="5503548" y="314325"/>
                </a:cubicBezTo>
                <a:cubicBezTo>
                  <a:pt x="5110101" y="280079"/>
                  <a:pt x="5007546" y="328627"/>
                  <a:pt x="4600886" y="314325"/>
                </a:cubicBezTo>
                <a:cubicBezTo>
                  <a:pt x="4194226" y="300023"/>
                  <a:pt x="4310585" y="332550"/>
                  <a:pt x="4156291" y="314325"/>
                </a:cubicBezTo>
                <a:cubicBezTo>
                  <a:pt x="4001998" y="296100"/>
                  <a:pt x="3770233" y="341992"/>
                  <a:pt x="3597179" y="314325"/>
                </a:cubicBezTo>
                <a:cubicBezTo>
                  <a:pt x="3424125" y="286658"/>
                  <a:pt x="2929211" y="352713"/>
                  <a:pt x="2694516" y="314325"/>
                </a:cubicBezTo>
                <a:cubicBezTo>
                  <a:pt x="2459821" y="275937"/>
                  <a:pt x="2370270" y="329990"/>
                  <a:pt x="2249921" y="314325"/>
                </a:cubicBezTo>
                <a:cubicBezTo>
                  <a:pt x="2129572" y="298660"/>
                  <a:pt x="1799840" y="334522"/>
                  <a:pt x="1461775" y="314325"/>
                </a:cubicBezTo>
                <a:cubicBezTo>
                  <a:pt x="1123710" y="294128"/>
                  <a:pt x="530305" y="367601"/>
                  <a:pt x="0" y="314325"/>
                </a:cubicBezTo>
                <a:cubicBezTo>
                  <a:pt x="10662" y="213307"/>
                  <a:pt x="4304" y="148124"/>
                  <a:pt x="0" y="0"/>
                </a:cubicBezTo>
                <a:close/>
              </a:path>
            </a:pathLst>
          </a:custGeom>
          <a:noFill/>
          <a:ln w="28575">
            <a:solidFill>
              <a:schemeClr val="accent4"/>
            </a:solidFill>
            <a:extLst>
              <a:ext uri="{C807C97D-BFC1-408E-A445-0C87EB9F89A2}">
                <ask:lineSketchStyleProps xmlns:ask="http://schemas.microsoft.com/office/drawing/2018/sketchyshapes" sd="357899831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accent4"/>
              </a:solidFill>
            </a:endParaRPr>
          </a:p>
        </p:txBody>
      </p:sp>
      <p:sp>
        <p:nvSpPr>
          <p:cNvPr id="6" name="Rechthoek 5">
            <a:extLst>
              <a:ext uri="{FF2B5EF4-FFF2-40B4-BE49-F238E27FC236}">
                <a16:creationId xmlns:a16="http://schemas.microsoft.com/office/drawing/2014/main" id="{F5F35579-67BD-C3B5-4207-E921A2087BCD}"/>
              </a:ext>
            </a:extLst>
          </p:cNvPr>
          <p:cNvSpPr/>
          <p:nvPr/>
        </p:nvSpPr>
        <p:spPr>
          <a:xfrm>
            <a:off x="664108" y="1573436"/>
            <a:ext cx="11451692" cy="974642"/>
          </a:xfrm>
          <a:custGeom>
            <a:avLst/>
            <a:gdLst>
              <a:gd name="csX0" fmla="*/ 0 w 11451692"/>
              <a:gd name="csY0" fmla="*/ 0 h 974642"/>
              <a:gd name="csX1" fmla="*/ 559112 w 11451692"/>
              <a:gd name="csY1" fmla="*/ 0 h 974642"/>
              <a:gd name="csX2" fmla="*/ 1347258 w 11451692"/>
              <a:gd name="csY2" fmla="*/ 0 h 974642"/>
              <a:gd name="csX3" fmla="*/ 1791853 w 11451692"/>
              <a:gd name="csY3" fmla="*/ 0 h 974642"/>
              <a:gd name="csX4" fmla="*/ 2694516 w 11451692"/>
              <a:gd name="csY4" fmla="*/ 0 h 974642"/>
              <a:gd name="csX5" fmla="*/ 3024594 w 11451692"/>
              <a:gd name="csY5" fmla="*/ 0 h 974642"/>
              <a:gd name="csX6" fmla="*/ 3354672 w 11451692"/>
              <a:gd name="csY6" fmla="*/ 0 h 974642"/>
              <a:gd name="csX7" fmla="*/ 3913784 w 11451692"/>
              <a:gd name="csY7" fmla="*/ 0 h 974642"/>
              <a:gd name="csX8" fmla="*/ 4243862 w 11451692"/>
              <a:gd name="csY8" fmla="*/ 0 h 974642"/>
              <a:gd name="csX9" fmla="*/ 4573941 w 11451692"/>
              <a:gd name="csY9" fmla="*/ 0 h 974642"/>
              <a:gd name="csX10" fmla="*/ 5018536 w 11451692"/>
              <a:gd name="csY10" fmla="*/ 0 h 974642"/>
              <a:gd name="csX11" fmla="*/ 5348614 w 11451692"/>
              <a:gd name="csY11" fmla="*/ 0 h 974642"/>
              <a:gd name="csX12" fmla="*/ 5793209 w 11451692"/>
              <a:gd name="csY12" fmla="*/ 0 h 974642"/>
              <a:gd name="csX13" fmla="*/ 6123287 w 11451692"/>
              <a:gd name="csY13" fmla="*/ 0 h 974642"/>
              <a:gd name="csX14" fmla="*/ 6911433 w 11451692"/>
              <a:gd name="csY14" fmla="*/ 0 h 974642"/>
              <a:gd name="csX15" fmla="*/ 7585062 w 11451692"/>
              <a:gd name="csY15" fmla="*/ 0 h 974642"/>
              <a:gd name="csX16" fmla="*/ 7915140 w 11451692"/>
              <a:gd name="csY16" fmla="*/ 0 h 974642"/>
              <a:gd name="csX17" fmla="*/ 8817803 w 11451692"/>
              <a:gd name="csY17" fmla="*/ 0 h 974642"/>
              <a:gd name="csX18" fmla="*/ 9376915 w 11451692"/>
              <a:gd name="csY18" fmla="*/ 0 h 974642"/>
              <a:gd name="csX19" fmla="*/ 9706993 w 11451692"/>
              <a:gd name="csY19" fmla="*/ 0 h 974642"/>
              <a:gd name="csX20" fmla="*/ 10609656 w 11451692"/>
              <a:gd name="csY20" fmla="*/ 0 h 974642"/>
              <a:gd name="csX21" fmla="*/ 11451692 w 11451692"/>
              <a:gd name="csY21" fmla="*/ 0 h 974642"/>
              <a:gd name="csX22" fmla="*/ 11451692 w 11451692"/>
              <a:gd name="csY22" fmla="*/ 467828 h 974642"/>
              <a:gd name="csX23" fmla="*/ 11451692 w 11451692"/>
              <a:gd name="csY23" fmla="*/ 974642 h 974642"/>
              <a:gd name="csX24" fmla="*/ 10892580 w 11451692"/>
              <a:gd name="csY24" fmla="*/ 974642 h 974642"/>
              <a:gd name="csX25" fmla="*/ 10218951 w 11451692"/>
              <a:gd name="csY25" fmla="*/ 974642 h 974642"/>
              <a:gd name="csX26" fmla="*/ 9545322 w 11451692"/>
              <a:gd name="csY26" fmla="*/ 974642 h 974642"/>
              <a:gd name="csX27" fmla="*/ 9100727 w 11451692"/>
              <a:gd name="csY27" fmla="*/ 974642 h 974642"/>
              <a:gd name="csX28" fmla="*/ 8770649 w 11451692"/>
              <a:gd name="csY28" fmla="*/ 974642 h 974642"/>
              <a:gd name="csX29" fmla="*/ 8211537 w 11451692"/>
              <a:gd name="csY29" fmla="*/ 974642 h 974642"/>
              <a:gd name="csX30" fmla="*/ 7537908 w 11451692"/>
              <a:gd name="csY30" fmla="*/ 974642 h 974642"/>
              <a:gd name="csX31" fmla="*/ 6749762 w 11451692"/>
              <a:gd name="csY31" fmla="*/ 974642 h 974642"/>
              <a:gd name="csX32" fmla="*/ 5847099 w 11451692"/>
              <a:gd name="csY32" fmla="*/ 974642 h 974642"/>
              <a:gd name="csX33" fmla="*/ 5402504 w 11451692"/>
              <a:gd name="csY33" fmla="*/ 974642 h 974642"/>
              <a:gd name="csX34" fmla="*/ 4843392 w 11451692"/>
              <a:gd name="csY34" fmla="*/ 974642 h 974642"/>
              <a:gd name="csX35" fmla="*/ 3940729 w 11451692"/>
              <a:gd name="csY35" fmla="*/ 974642 h 974642"/>
              <a:gd name="csX36" fmla="*/ 3496134 w 11451692"/>
              <a:gd name="csY36" fmla="*/ 974642 h 974642"/>
              <a:gd name="csX37" fmla="*/ 2707988 w 11451692"/>
              <a:gd name="csY37" fmla="*/ 974642 h 974642"/>
              <a:gd name="csX38" fmla="*/ 1805326 w 11451692"/>
              <a:gd name="csY38" fmla="*/ 974642 h 974642"/>
              <a:gd name="csX39" fmla="*/ 902663 w 11451692"/>
              <a:gd name="csY39" fmla="*/ 974642 h 974642"/>
              <a:gd name="csX40" fmla="*/ 0 w 11451692"/>
              <a:gd name="csY40" fmla="*/ 974642 h 974642"/>
              <a:gd name="csX41" fmla="*/ 0 w 11451692"/>
              <a:gd name="csY41" fmla="*/ 477575 h 974642"/>
              <a:gd name="csX42" fmla="*/ 0 w 11451692"/>
              <a:gd name="csY42" fmla="*/ 0 h 97464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Lst>
            <a:rect l="l" t="t" r="r" b="b"/>
            <a:pathLst>
              <a:path w="11451692" h="974642" extrusionOk="0">
                <a:moveTo>
                  <a:pt x="0" y="0"/>
                </a:moveTo>
                <a:cubicBezTo>
                  <a:pt x="179956" y="18738"/>
                  <a:pt x="284714" y="11272"/>
                  <a:pt x="559112" y="0"/>
                </a:cubicBezTo>
                <a:cubicBezTo>
                  <a:pt x="833510" y="-11272"/>
                  <a:pt x="975039" y="-25532"/>
                  <a:pt x="1347258" y="0"/>
                </a:cubicBezTo>
                <a:cubicBezTo>
                  <a:pt x="1719477" y="25532"/>
                  <a:pt x="1587430" y="-11330"/>
                  <a:pt x="1791853" y="0"/>
                </a:cubicBezTo>
                <a:cubicBezTo>
                  <a:pt x="1996276" y="11330"/>
                  <a:pt x="2317570" y="788"/>
                  <a:pt x="2694516" y="0"/>
                </a:cubicBezTo>
                <a:cubicBezTo>
                  <a:pt x="3071462" y="-788"/>
                  <a:pt x="2932811" y="7828"/>
                  <a:pt x="3024594" y="0"/>
                </a:cubicBezTo>
                <a:cubicBezTo>
                  <a:pt x="3116377" y="-7828"/>
                  <a:pt x="3216831" y="-15004"/>
                  <a:pt x="3354672" y="0"/>
                </a:cubicBezTo>
                <a:cubicBezTo>
                  <a:pt x="3492513" y="15004"/>
                  <a:pt x="3727474" y="24012"/>
                  <a:pt x="3913784" y="0"/>
                </a:cubicBezTo>
                <a:cubicBezTo>
                  <a:pt x="4100094" y="-24012"/>
                  <a:pt x="4173661" y="11064"/>
                  <a:pt x="4243862" y="0"/>
                </a:cubicBezTo>
                <a:cubicBezTo>
                  <a:pt x="4314063" y="-11064"/>
                  <a:pt x="4421584" y="3833"/>
                  <a:pt x="4573941" y="0"/>
                </a:cubicBezTo>
                <a:cubicBezTo>
                  <a:pt x="4726298" y="-3833"/>
                  <a:pt x="4926769" y="13083"/>
                  <a:pt x="5018536" y="0"/>
                </a:cubicBezTo>
                <a:cubicBezTo>
                  <a:pt x="5110304" y="-13083"/>
                  <a:pt x="5186083" y="-465"/>
                  <a:pt x="5348614" y="0"/>
                </a:cubicBezTo>
                <a:cubicBezTo>
                  <a:pt x="5511145" y="465"/>
                  <a:pt x="5673449" y="10568"/>
                  <a:pt x="5793209" y="0"/>
                </a:cubicBezTo>
                <a:cubicBezTo>
                  <a:pt x="5912969" y="-10568"/>
                  <a:pt x="6045696" y="7190"/>
                  <a:pt x="6123287" y="0"/>
                </a:cubicBezTo>
                <a:cubicBezTo>
                  <a:pt x="6200878" y="-7190"/>
                  <a:pt x="6565437" y="-23190"/>
                  <a:pt x="6911433" y="0"/>
                </a:cubicBezTo>
                <a:cubicBezTo>
                  <a:pt x="7257429" y="23190"/>
                  <a:pt x="7363612" y="15114"/>
                  <a:pt x="7585062" y="0"/>
                </a:cubicBezTo>
                <a:cubicBezTo>
                  <a:pt x="7806512" y="-15114"/>
                  <a:pt x="7751095" y="-11325"/>
                  <a:pt x="7915140" y="0"/>
                </a:cubicBezTo>
                <a:cubicBezTo>
                  <a:pt x="8079185" y="11325"/>
                  <a:pt x="8532933" y="-44033"/>
                  <a:pt x="8817803" y="0"/>
                </a:cubicBezTo>
                <a:cubicBezTo>
                  <a:pt x="9102673" y="44033"/>
                  <a:pt x="9215710" y="-1943"/>
                  <a:pt x="9376915" y="0"/>
                </a:cubicBezTo>
                <a:cubicBezTo>
                  <a:pt x="9538120" y="1943"/>
                  <a:pt x="9612257" y="-13484"/>
                  <a:pt x="9706993" y="0"/>
                </a:cubicBezTo>
                <a:cubicBezTo>
                  <a:pt x="9801729" y="13484"/>
                  <a:pt x="10215762" y="41377"/>
                  <a:pt x="10609656" y="0"/>
                </a:cubicBezTo>
                <a:cubicBezTo>
                  <a:pt x="11003550" y="-41377"/>
                  <a:pt x="11189902" y="-19732"/>
                  <a:pt x="11451692" y="0"/>
                </a:cubicBezTo>
                <a:cubicBezTo>
                  <a:pt x="11470994" y="97963"/>
                  <a:pt x="11460813" y="265753"/>
                  <a:pt x="11451692" y="467828"/>
                </a:cubicBezTo>
                <a:cubicBezTo>
                  <a:pt x="11442571" y="669903"/>
                  <a:pt x="11459281" y="780187"/>
                  <a:pt x="11451692" y="974642"/>
                </a:cubicBezTo>
                <a:cubicBezTo>
                  <a:pt x="11176057" y="989701"/>
                  <a:pt x="11077513" y="1001983"/>
                  <a:pt x="10892580" y="974642"/>
                </a:cubicBezTo>
                <a:cubicBezTo>
                  <a:pt x="10707647" y="947301"/>
                  <a:pt x="10535958" y="988158"/>
                  <a:pt x="10218951" y="974642"/>
                </a:cubicBezTo>
                <a:cubicBezTo>
                  <a:pt x="9901944" y="961126"/>
                  <a:pt x="9731220" y="985363"/>
                  <a:pt x="9545322" y="974642"/>
                </a:cubicBezTo>
                <a:cubicBezTo>
                  <a:pt x="9359424" y="963921"/>
                  <a:pt x="9213643" y="966661"/>
                  <a:pt x="9100727" y="974642"/>
                </a:cubicBezTo>
                <a:cubicBezTo>
                  <a:pt x="8987811" y="982623"/>
                  <a:pt x="8854780" y="990953"/>
                  <a:pt x="8770649" y="974642"/>
                </a:cubicBezTo>
                <a:cubicBezTo>
                  <a:pt x="8686518" y="958331"/>
                  <a:pt x="8436448" y="981410"/>
                  <a:pt x="8211537" y="974642"/>
                </a:cubicBezTo>
                <a:cubicBezTo>
                  <a:pt x="7986626" y="967874"/>
                  <a:pt x="7774405" y="976011"/>
                  <a:pt x="7537908" y="974642"/>
                </a:cubicBezTo>
                <a:cubicBezTo>
                  <a:pt x="7301411" y="973273"/>
                  <a:pt x="7143209" y="1008888"/>
                  <a:pt x="6749762" y="974642"/>
                </a:cubicBezTo>
                <a:cubicBezTo>
                  <a:pt x="6356315" y="940396"/>
                  <a:pt x="6254060" y="990332"/>
                  <a:pt x="5847099" y="974642"/>
                </a:cubicBezTo>
                <a:cubicBezTo>
                  <a:pt x="5440138" y="958952"/>
                  <a:pt x="5556798" y="992867"/>
                  <a:pt x="5402504" y="974642"/>
                </a:cubicBezTo>
                <a:cubicBezTo>
                  <a:pt x="5248211" y="956417"/>
                  <a:pt x="5016446" y="1002309"/>
                  <a:pt x="4843392" y="974642"/>
                </a:cubicBezTo>
                <a:cubicBezTo>
                  <a:pt x="4670338" y="946975"/>
                  <a:pt x="4175424" y="1013030"/>
                  <a:pt x="3940729" y="974642"/>
                </a:cubicBezTo>
                <a:cubicBezTo>
                  <a:pt x="3706034" y="936254"/>
                  <a:pt x="3616483" y="990307"/>
                  <a:pt x="3496134" y="974642"/>
                </a:cubicBezTo>
                <a:cubicBezTo>
                  <a:pt x="3375785" y="958977"/>
                  <a:pt x="3046053" y="994839"/>
                  <a:pt x="2707988" y="974642"/>
                </a:cubicBezTo>
                <a:cubicBezTo>
                  <a:pt x="2369923" y="954445"/>
                  <a:pt x="2241300" y="1014379"/>
                  <a:pt x="1805326" y="974642"/>
                </a:cubicBezTo>
                <a:cubicBezTo>
                  <a:pt x="1369352" y="934905"/>
                  <a:pt x="1327938" y="993259"/>
                  <a:pt x="902663" y="974642"/>
                </a:cubicBezTo>
                <a:cubicBezTo>
                  <a:pt x="477388" y="956025"/>
                  <a:pt x="228266" y="958293"/>
                  <a:pt x="0" y="974642"/>
                </a:cubicBezTo>
                <a:cubicBezTo>
                  <a:pt x="11892" y="797036"/>
                  <a:pt x="7819" y="658254"/>
                  <a:pt x="0" y="477575"/>
                </a:cubicBezTo>
                <a:cubicBezTo>
                  <a:pt x="-7819" y="296896"/>
                  <a:pt x="3033" y="199701"/>
                  <a:pt x="0" y="0"/>
                </a:cubicBezTo>
                <a:close/>
              </a:path>
            </a:pathLst>
          </a:custGeom>
          <a:noFill/>
          <a:ln w="28575">
            <a:solidFill>
              <a:schemeClr val="accent4"/>
            </a:solidFill>
            <a:extLst>
              <a:ext uri="{C807C97D-BFC1-408E-A445-0C87EB9F89A2}">
                <ask:lineSketchStyleProps xmlns:ask="http://schemas.microsoft.com/office/drawing/2018/sketchyshapes" sd="357899831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accent4"/>
              </a:solidFill>
            </a:endParaRPr>
          </a:p>
        </p:txBody>
      </p:sp>
      <p:sp>
        <p:nvSpPr>
          <p:cNvPr id="7" name="Tekstvak 6">
            <a:extLst>
              <a:ext uri="{FF2B5EF4-FFF2-40B4-BE49-F238E27FC236}">
                <a16:creationId xmlns:a16="http://schemas.microsoft.com/office/drawing/2014/main" id="{4F9B1469-51B0-37D9-5B2E-19C32BBF2F4D}"/>
              </a:ext>
            </a:extLst>
          </p:cNvPr>
          <p:cNvSpPr txBox="1"/>
          <p:nvPr/>
        </p:nvSpPr>
        <p:spPr>
          <a:xfrm>
            <a:off x="5086350" y="2127949"/>
            <a:ext cx="7067550" cy="461665"/>
          </a:xfrm>
          <a:prstGeom prst="rect">
            <a:avLst/>
          </a:prstGeom>
          <a:noFill/>
        </p:spPr>
        <p:txBody>
          <a:bodyPr wrap="square" rtlCol="0">
            <a:spAutoFit/>
          </a:bodyPr>
          <a:lstStyle/>
          <a:p>
            <a:pPr algn="r"/>
            <a:r>
              <a:rPr lang="en-GB" sz="2400" b="1" dirty="0">
                <a:solidFill>
                  <a:schemeClr val="accent4"/>
                </a:solidFill>
                <a:latin typeface="Ink Free" panose="03080402000500000000" pitchFamily="66" charset="0"/>
                <a:cs typeface="Dreaming Outloud Script Pro" panose="020F0502020204030204" pitchFamily="66" charset="0"/>
              </a:rPr>
              <a:t>Applicability Facet parameters</a:t>
            </a:r>
          </a:p>
        </p:txBody>
      </p:sp>
    </p:spTree>
    <p:extLst>
      <p:ext uri="{BB962C8B-B14F-4D97-AF65-F5344CB8AC3E}">
        <p14:creationId xmlns:p14="http://schemas.microsoft.com/office/powerpoint/2010/main" val="1037344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3D1E0-B337-FFC6-DCC2-C455F628CF6D}"/>
            </a:ext>
          </a:extLst>
        </p:cNvPr>
        <p:cNvGrpSpPr/>
        <p:nvPr/>
      </p:nvGrpSpPr>
      <p:grpSpPr>
        <a:xfrm>
          <a:off x="0" y="0"/>
          <a:ext cx="0" cy="0"/>
          <a:chOff x="0" y="0"/>
          <a:chExt cx="0" cy="0"/>
        </a:xfrm>
      </p:grpSpPr>
      <p:sp>
        <p:nvSpPr>
          <p:cNvPr id="15" name="Titel 14">
            <a:extLst>
              <a:ext uri="{FF2B5EF4-FFF2-40B4-BE49-F238E27FC236}">
                <a16:creationId xmlns:a16="http://schemas.microsoft.com/office/drawing/2014/main" id="{AAF5622E-3EBC-F0A6-3F69-DC55F775AD5D}"/>
              </a:ext>
            </a:extLst>
          </p:cNvPr>
          <p:cNvSpPr>
            <a:spLocks noGrp="1"/>
          </p:cNvSpPr>
          <p:nvPr>
            <p:ph type="title"/>
          </p:nvPr>
        </p:nvSpPr>
        <p:spPr/>
        <p:txBody>
          <a:bodyPr/>
          <a:lstStyle/>
          <a:p>
            <a:r>
              <a:rPr lang="nl-BE" dirty="0"/>
              <a:t>Voorbeeld</a:t>
            </a:r>
          </a:p>
        </p:txBody>
      </p:sp>
      <p:sp>
        <p:nvSpPr>
          <p:cNvPr id="16" name="Tijdelijke aanduiding voor inhoud 15">
            <a:extLst>
              <a:ext uri="{FF2B5EF4-FFF2-40B4-BE49-F238E27FC236}">
                <a16:creationId xmlns:a16="http://schemas.microsoft.com/office/drawing/2014/main" id="{9EC741C1-5C5F-ECEA-A2BF-BD02FA4C72ED}"/>
              </a:ext>
            </a:extLst>
          </p:cNvPr>
          <p:cNvSpPr>
            <a:spLocks noGrp="1"/>
          </p:cNvSpPr>
          <p:nvPr>
            <p:ph idx="1"/>
          </p:nvPr>
        </p:nvSpPr>
        <p:spPr>
          <a:xfrm>
            <a:off x="640080" y="2633472"/>
            <a:ext cx="6646200" cy="3566160"/>
          </a:xfrm>
        </p:spPr>
        <p:txBody>
          <a:bodyPr/>
          <a:lstStyle/>
          <a:p>
            <a:pPr marL="0" indent="0">
              <a:buNone/>
            </a:pPr>
            <a:r>
              <a:rPr lang="nl-BE" dirty="0"/>
              <a:t>Voor alle niet-dragende wanden dient indien deze wand een brandwerende waarde heeft deze ingevuld te worden volgens de </a:t>
            </a:r>
            <a:r>
              <a:rPr lang="nl-NL" dirty="0"/>
              <a:t>Europese classificatie.</a:t>
            </a:r>
          </a:p>
          <a:p>
            <a:pPr marL="0" indent="0">
              <a:buNone/>
            </a:pPr>
            <a:r>
              <a:rPr lang="nl-NL" dirty="0"/>
              <a:t>De naamgeving van deze wanden volgt de </a:t>
            </a:r>
            <a:r>
              <a:rPr lang="nl-NL" dirty="0" err="1"/>
              <a:t>BERSnl</a:t>
            </a:r>
            <a:r>
              <a:rPr lang="nl-NL" dirty="0"/>
              <a:t>, het zelfde geldt voor de naamgeving van de materialen. </a:t>
            </a:r>
            <a:endParaRPr lang="nl-BE" dirty="0"/>
          </a:p>
        </p:txBody>
      </p:sp>
      <p:sp>
        <p:nvSpPr>
          <p:cNvPr id="2" name="Tekstvak 1">
            <a:extLst>
              <a:ext uri="{FF2B5EF4-FFF2-40B4-BE49-F238E27FC236}">
                <a16:creationId xmlns:a16="http://schemas.microsoft.com/office/drawing/2014/main" id="{2799862E-2AA9-D1AA-71A7-4475BEC272BE}"/>
              </a:ext>
            </a:extLst>
          </p:cNvPr>
          <p:cNvSpPr txBox="1"/>
          <p:nvPr/>
        </p:nvSpPr>
        <p:spPr>
          <a:xfrm>
            <a:off x="6915949" y="1068608"/>
            <a:ext cx="5476875" cy="461665"/>
          </a:xfrm>
          <a:prstGeom prst="rect">
            <a:avLst/>
          </a:prstGeom>
          <a:noFill/>
        </p:spPr>
        <p:txBody>
          <a:bodyPr wrap="square" rtlCol="0">
            <a:spAutoFit/>
          </a:bodyPr>
          <a:lstStyle/>
          <a:p>
            <a:r>
              <a:rPr lang="en-GB" sz="2400" b="1" dirty="0">
                <a:solidFill>
                  <a:schemeClr val="accent3"/>
                </a:solidFill>
                <a:latin typeface="Ink Free" panose="03080402000500000000" pitchFamily="66" charset="0"/>
                <a:cs typeface="Dreaming Outloud Script Pro" panose="020F0502020204030204" pitchFamily="66" charset="0"/>
              </a:rPr>
              <a:t>Specification requirement</a:t>
            </a:r>
          </a:p>
        </p:txBody>
      </p:sp>
      <p:sp>
        <p:nvSpPr>
          <p:cNvPr id="3" name="Rechthoek 2">
            <a:extLst>
              <a:ext uri="{FF2B5EF4-FFF2-40B4-BE49-F238E27FC236}">
                <a16:creationId xmlns:a16="http://schemas.microsoft.com/office/drawing/2014/main" id="{62C4519E-2540-68DB-667B-E58B49069BD0}"/>
              </a:ext>
            </a:extLst>
          </p:cNvPr>
          <p:cNvSpPr/>
          <p:nvPr/>
        </p:nvSpPr>
        <p:spPr>
          <a:xfrm>
            <a:off x="4905721" y="2714982"/>
            <a:ext cx="2218979" cy="361950"/>
          </a:xfrm>
          <a:custGeom>
            <a:avLst/>
            <a:gdLst>
              <a:gd name="csX0" fmla="*/ 0 w 2218979"/>
              <a:gd name="csY0" fmla="*/ 0 h 361950"/>
              <a:gd name="csX1" fmla="*/ 532555 w 2218979"/>
              <a:gd name="csY1" fmla="*/ 0 h 361950"/>
              <a:gd name="csX2" fmla="*/ 1109490 w 2218979"/>
              <a:gd name="csY2" fmla="*/ 0 h 361950"/>
              <a:gd name="csX3" fmla="*/ 1619855 w 2218979"/>
              <a:gd name="csY3" fmla="*/ 0 h 361950"/>
              <a:gd name="csX4" fmla="*/ 2218979 w 2218979"/>
              <a:gd name="csY4" fmla="*/ 0 h 361950"/>
              <a:gd name="csX5" fmla="*/ 2218979 w 2218979"/>
              <a:gd name="csY5" fmla="*/ 361950 h 361950"/>
              <a:gd name="csX6" fmla="*/ 1708614 w 2218979"/>
              <a:gd name="csY6" fmla="*/ 361950 h 361950"/>
              <a:gd name="csX7" fmla="*/ 1176059 w 2218979"/>
              <a:gd name="csY7" fmla="*/ 361950 h 361950"/>
              <a:gd name="csX8" fmla="*/ 643504 w 2218979"/>
              <a:gd name="csY8" fmla="*/ 361950 h 361950"/>
              <a:gd name="csX9" fmla="*/ 0 w 2218979"/>
              <a:gd name="csY9" fmla="*/ 361950 h 361950"/>
              <a:gd name="csX10" fmla="*/ 0 w 2218979"/>
              <a:gd name="csY10" fmla="*/ 0 h 3619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218979" h="361950" extrusionOk="0">
                <a:moveTo>
                  <a:pt x="0" y="0"/>
                </a:moveTo>
                <a:cubicBezTo>
                  <a:pt x="228712" y="-24817"/>
                  <a:pt x="371222" y="122"/>
                  <a:pt x="532555" y="0"/>
                </a:cubicBezTo>
                <a:cubicBezTo>
                  <a:pt x="693888" y="-122"/>
                  <a:pt x="895430" y="-11439"/>
                  <a:pt x="1109490" y="0"/>
                </a:cubicBezTo>
                <a:cubicBezTo>
                  <a:pt x="1323551" y="11439"/>
                  <a:pt x="1409316" y="-8838"/>
                  <a:pt x="1619855" y="0"/>
                </a:cubicBezTo>
                <a:cubicBezTo>
                  <a:pt x="1830395" y="8838"/>
                  <a:pt x="1930558" y="-10123"/>
                  <a:pt x="2218979" y="0"/>
                </a:cubicBezTo>
                <a:cubicBezTo>
                  <a:pt x="2212369" y="76072"/>
                  <a:pt x="2234268" y="246921"/>
                  <a:pt x="2218979" y="361950"/>
                </a:cubicBezTo>
                <a:cubicBezTo>
                  <a:pt x="2052695" y="337082"/>
                  <a:pt x="1921599" y="386586"/>
                  <a:pt x="1708614" y="361950"/>
                </a:cubicBezTo>
                <a:cubicBezTo>
                  <a:pt x="1495630" y="337314"/>
                  <a:pt x="1311693" y="378130"/>
                  <a:pt x="1176059" y="361950"/>
                </a:cubicBezTo>
                <a:cubicBezTo>
                  <a:pt x="1040425" y="345770"/>
                  <a:pt x="806749" y="368924"/>
                  <a:pt x="643504" y="361950"/>
                </a:cubicBezTo>
                <a:cubicBezTo>
                  <a:pt x="480259" y="354976"/>
                  <a:pt x="154361" y="330981"/>
                  <a:pt x="0" y="361950"/>
                </a:cubicBezTo>
                <a:cubicBezTo>
                  <a:pt x="-10363" y="240091"/>
                  <a:pt x="-16941" y="112300"/>
                  <a:pt x="0" y="0"/>
                </a:cubicBezTo>
                <a:close/>
              </a:path>
            </a:pathLst>
          </a:custGeom>
          <a:noFill/>
          <a:ln w="28575">
            <a:solidFill>
              <a:schemeClr val="accent3"/>
            </a:solidFill>
            <a:extLst>
              <a:ext uri="{C807C97D-BFC1-408E-A445-0C87EB9F89A2}">
                <ask:lineSketchStyleProps xmlns:ask="http://schemas.microsoft.com/office/drawing/2018/sketchyshapes" sd="357899831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accent4"/>
              </a:solidFill>
            </a:endParaRPr>
          </a:p>
        </p:txBody>
      </p:sp>
      <p:sp>
        <p:nvSpPr>
          <p:cNvPr id="4" name="Vrije vorm: vorm 3">
            <a:extLst>
              <a:ext uri="{FF2B5EF4-FFF2-40B4-BE49-F238E27FC236}">
                <a16:creationId xmlns:a16="http://schemas.microsoft.com/office/drawing/2014/main" id="{B3B6A9F3-FB13-6251-282A-D8E3718B9595}"/>
              </a:ext>
            </a:extLst>
          </p:cNvPr>
          <p:cNvSpPr/>
          <p:nvPr/>
        </p:nvSpPr>
        <p:spPr>
          <a:xfrm rot="1823444" flipV="1">
            <a:off x="6154577" y="1096546"/>
            <a:ext cx="321793" cy="1825229"/>
          </a:xfrm>
          <a:custGeom>
            <a:avLst/>
            <a:gdLst>
              <a:gd name="connsiteX0" fmla="*/ 0 w 1930400"/>
              <a:gd name="connsiteY0" fmla="*/ 0 h 1358900"/>
              <a:gd name="connsiteX1" fmla="*/ 1930400 w 1930400"/>
              <a:gd name="connsiteY1" fmla="*/ 1358900 h 1358900"/>
            </a:gdLst>
            <a:ahLst/>
            <a:cxnLst>
              <a:cxn ang="0">
                <a:pos x="connsiteX0" y="connsiteY0"/>
              </a:cxn>
              <a:cxn ang="0">
                <a:pos x="connsiteX1" y="connsiteY1"/>
              </a:cxn>
            </a:cxnLst>
            <a:rect l="l" t="t" r="r" b="b"/>
            <a:pathLst>
              <a:path w="1930400" h="1358900">
                <a:moveTo>
                  <a:pt x="0" y="0"/>
                </a:moveTo>
                <a:cubicBezTo>
                  <a:pt x="736600" y="589491"/>
                  <a:pt x="1473200" y="1178983"/>
                  <a:pt x="1930400" y="1358900"/>
                </a:cubicBezTo>
              </a:path>
            </a:pathLst>
          </a:custGeom>
          <a:ln w="3810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a:solidFill>
                <a:schemeClr val="tx1"/>
              </a:solidFill>
            </a:endParaRPr>
          </a:p>
        </p:txBody>
      </p:sp>
      <p:sp>
        <p:nvSpPr>
          <p:cNvPr id="5" name="Rechthoek 4">
            <a:extLst>
              <a:ext uri="{FF2B5EF4-FFF2-40B4-BE49-F238E27FC236}">
                <a16:creationId xmlns:a16="http://schemas.microsoft.com/office/drawing/2014/main" id="{E99589FD-670A-9626-90CF-15207A3581CC}"/>
              </a:ext>
            </a:extLst>
          </p:cNvPr>
          <p:cNvSpPr/>
          <p:nvPr/>
        </p:nvSpPr>
        <p:spPr>
          <a:xfrm>
            <a:off x="640079" y="3067050"/>
            <a:ext cx="6484621" cy="361950"/>
          </a:xfrm>
          <a:custGeom>
            <a:avLst/>
            <a:gdLst>
              <a:gd name="csX0" fmla="*/ 0 w 6484621"/>
              <a:gd name="csY0" fmla="*/ 0 h 361950"/>
              <a:gd name="csX1" fmla="*/ 583616 w 6484621"/>
              <a:gd name="csY1" fmla="*/ 0 h 361950"/>
              <a:gd name="csX2" fmla="*/ 1296924 w 6484621"/>
              <a:gd name="csY2" fmla="*/ 0 h 361950"/>
              <a:gd name="csX3" fmla="*/ 1815694 w 6484621"/>
              <a:gd name="csY3" fmla="*/ 0 h 361950"/>
              <a:gd name="csX4" fmla="*/ 2593848 w 6484621"/>
              <a:gd name="csY4" fmla="*/ 0 h 361950"/>
              <a:gd name="csX5" fmla="*/ 3047772 w 6484621"/>
              <a:gd name="csY5" fmla="*/ 0 h 361950"/>
              <a:gd name="csX6" fmla="*/ 3501695 w 6484621"/>
              <a:gd name="csY6" fmla="*/ 0 h 361950"/>
              <a:gd name="csX7" fmla="*/ 4085311 w 6484621"/>
              <a:gd name="csY7" fmla="*/ 0 h 361950"/>
              <a:gd name="csX8" fmla="*/ 4539235 w 6484621"/>
              <a:gd name="csY8" fmla="*/ 0 h 361950"/>
              <a:gd name="csX9" fmla="*/ 4993158 w 6484621"/>
              <a:gd name="csY9" fmla="*/ 0 h 361950"/>
              <a:gd name="csX10" fmla="*/ 5511928 w 6484621"/>
              <a:gd name="csY10" fmla="*/ 0 h 361950"/>
              <a:gd name="csX11" fmla="*/ 6484621 w 6484621"/>
              <a:gd name="csY11" fmla="*/ 0 h 361950"/>
              <a:gd name="csX12" fmla="*/ 6484621 w 6484621"/>
              <a:gd name="csY12" fmla="*/ 361950 h 361950"/>
              <a:gd name="csX13" fmla="*/ 6030698 w 6484621"/>
              <a:gd name="csY13" fmla="*/ 361950 h 361950"/>
              <a:gd name="csX14" fmla="*/ 5382235 w 6484621"/>
              <a:gd name="csY14" fmla="*/ 361950 h 361950"/>
              <a:gd name="csX15" fmla="*/ 4863466 w 6484621"/>
              <a:gd name="csY15" fmla="*/ 361950 h 361950"/>
              <a:gd name="csX16" fmla="*/ 4215004 w 6484621"/>
              <a:gd name="csY16" fmla="*/ 361950 h 361950"/>
              <a:gd name="csX17" fmla="*/ 3566542 w 6484621"/>
              <a:gd name="csY17" fmla="*/ 361950 h 361950"/>
              <a:gd name="csX18" fmla="*/ 2853233 w 6484621"/>
              <a:gd name="csY18" fmla="*/ 361950 h 361950"/>
              <a:gd name="csX19" fmla="*/ 2334464 w 6484621"/>
              <a:gd name="csY19" fmla="*/ 361950 h 361950"/>
              <a:gd name="csX20" fmla="*/ 1815694 w 6484621"/>
              <a:gd name="csY20" fmla="*/ 361950 h 361950"/>
              <a:gd name="csX21" fmla="*/ 1232078 w 6484621"/>
              <a:gd name="csY21" fmla="*/ 361950 h 361950"/>
              <a:gd name="csX22" fmla="*/ 0 w 6484621"/>
              <a:gd name="csY22" fmla="*/ 361950 h 361950"/>
              <a:gd name="csX23" fmla="*/ 0 w 6484621"/>
              <a:gd name="csY23" fmla="*/ 0 h 3619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6484621" h="361950" extrusionOk="0">
                <a:moveTo>
                  <a:pt x="0" y="0"/>
                </a:moveTo>
                <a:cubicBezTo>
                  <a:pt x="179634" y="17117"/>
                  <a:pt x="446750" y="14667"/>
                  <a:pt x="583616" y="0"/>
                </a:cubicBezTo>
                <a:cubicBezTo>
                  <a:pt x="720482" y="-14667"/>
                  <a:pt x="1143997" y="-28508"/>
                  <a:pt x="1296924" y="0"/>
                </a:cubicBezTo>
                <a:cubicBezTo>
                  <a:pt x="1449851" y="28508"/>
                  <a:pt x="1689738" y="-20965"/>
                  <a:pt x="1815694" y="0"/>
                </a:cubicBezTo>
                <a:cubicBezTo>
                  <a:pt x="1941650" y="20965"/>
                  <a:pt x="2284118" y="26160"/>
                  <a:pt x="2593848" y="0"/>
                </a:cubicBezTo>
                <a:cubicBezTo>
                  <a:pt x="2903578" y="-26160"/>
                  <a:pt x="2896721" y="-10729"/>
                  <a:pt x="3047772" y="0"/>
                </a:cubicBezTo>
                <a:cubicBezTo>
                  <a:pt x="3198823" y="10729"/>
                  <a:pt x="3400507" y="19140"/>
                  <a:pt x="3501695" y="0"/>
                </a:cubicBezTo>
                <a:cubicBezTo>
                  <a:pt x="3602883" y="-19140"/>
                  <a:pt x="3895942" y="-25802"/>
                  <a:pt x="4085311" y="0"/>
                </a:cubicBezTo>
                <a:cubicBezTo>
                  <a:pt x="4274680" y="25802"/>
                  <a:pt x="4351174" y="-11754"/>
                  <a:pt x="4539235" y="0"/>
                </a:cubicBezTo>
                <a:cubicBezTo>
                  <a:pt x="4727296" y="11754"/>
                  <a:pt x="4858794" y="8083"/>
                  <a:pt x="4993158" y="0"/>
                </a:cubicBezTo>
                <a:cubicBezTo>
                  <a:pt x="5127522" y="-8083"/>
                  <a:pt x="5280537" y="-3924"/>
                  <a:pt x="5511928" y="0"/>
                </a:cubicBezTo>
                <a:cubicBezTo>
                  <a:pt x="5743319" y="3924"/>
                  <a:pt x="6183844" y="-9523"/>
                  <a:pt x="6484621" y="0"/>
                </a:cubicBezTo>
                <a:cubicBezTo>
                  <a:pt x="6501562" y="141065"/>
                  <a:pt x="6485880" y="202707"/>
                  <a:pt x="6484621" y="361950"/>
                </a:cubicBezTo>
                <a:cubicBezTo>
                  <a:pt x="6387575" y="361852"/>
                  <a:pt x="6153568" y="341921"/>
                  <a:pt x="6030698" y="361950"/>
                </a:cubicBezTo>
                <a:cubicBezTo>
                  <a:pt x="5907828" y="381979"/>
                  <a:pt x="5540881" y="348872"/>
                  <a:pt x="5382235" y="361950"/>
                </a:cubicBezTo>
                <a:cubicBezTo>
                  <a:pt x="5223589" y="375028"/>
                  <a:pt x="5065706" y="381934"/>
                  <a:pt x="4863466" y="361950"/>
                </a:cubicBezTo>
                <a:cubicBezTo>
                  <a:pt x="4661226" y="341966"/>
                  <a:pt x="4451198" y="349792"/>
                  <a:pt x="4215004" y="361950"/>
                </a:cubicBezTo>
                <a:cubicBezTo>
                  <a:pt x="3978810" y="374108"/>
                  <a:pt x="3793675" y="337116"/>
                  <a:pt x="3566542" y="361950"/>
                </a:cubicBezTo>
                <a:cubicBezTo>
                  <a:pt x="3339409" y="386784"/>
                  <a:pt x="3060287" y="330106"/>
                  <a:pt x="2853233" y="361950"/>
                </a:cubicBezTo>
                <a:cubicBezTo>
                  <a:pt x="2646179" y="393794"/>
                  <a:pt x="2502720" y="351331"/>
                  <a:pt x="2334464" y="361950"/>
                </a:cubicBezTo>
                <a:cubicBezTo>
                  <a:pt x="2166208" y="372569"/>
                  <a:pt x="2071765" y="356204"/>
                  <a:pt x="1815694" y="361950"/>
                </a:cubicBezTo>
                <a:cubicBezTo>
                  <a:pt x="1559623" y="367697"/>
                  <a:pt x="1423623" y="340602"/>
                  <a:pt x="1232078" y="361950"/>
                </a:cubicBezTo>
                <a:cubicBezTo>
                  <a:pt x="1040533" y="383298"/>
                  <a:pt x="425770" y="330326"/>
                  <a:pt x="0" y="361950"/>
                </a:cubicBezTo>
                <a:cubicBezTo>
                  <a:pt x="1868" y="183344"/>
                  <a:pt x="-5142" y="133196"/>
                  <a:pt x="0" y="0"/>
                </a:cubicBezTo>
                <a:close/>
              </a:path>
            </a:pathLst>
          </a:custGeom>
          <a:noFill/>
          <a:ln w="28575">
            <a:solidFill>
              <a:schemeClr val="accent3"/>
            </a:solidFill>
            <a:extLst>
              <a:ext uri="{C807C97D-BFC1-408E-A445-0C87EB9F89A2}">
                <ask:lineSketchStyleProps xmlns:ask="http://schemas.microsoft.com/office/drawing/2018/sketchyshapes" sd="357899831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accent4"/>
              </a:solidFill>
            </a:endParaRPr>
          </a:p>
        </p:txBody>
      </p:sp>
      <p:sp>
        <p:nvSpPr>
          <p:cNvPr id="6" name="Rechthoek 5">
            <a:extLst>
              <a:ext uri="{FF2B5EF4-FFF2-40B4-BE49-F238E27FC236}">
                <a16:creationId xmlns:a16="http://schemas.microsoft.com/office/drawing/2014/main" id="{7B89F464-D801-8779-CC38-20283C5F450E}"/>
              </a:ext>
            </a:extLst>
          </p:cNvPr>
          <p:cNvSpPr/>
          <p:nvPr/>
        </p:nvSpPr>
        <p:spPr>
          <a:xfrm>
            <a:off x="640079" y="3419118"/>
            <a:ext cx="3893822" cy="361950"/>
          </a:xfrm>
          <a:custGeom>
            <a:avLst/>
            <a:gdLst>
              <a:gd name="csX0" fmla="*/ 0 w 3893822"/>
              <a:gd name="csY0" fmla="*/ 0 h 361950"/>
              <a:gd name="csX1" fmla="*/ 610032 w 3893822"/>
              <a:gd name="csY1" fmla="*/ 0 h 361950"/>
              <a:gd name="csX2" fmla="*/ 1297941 w 3893822"/>
              <a:gd name="csY2" fmla="*/ 0 h 361950"/>
              <a:gd name="csX3" fmla="*/ 1869035 w 3893822"/>
              <a:gd name="csY3" fmla="*/ 0 h 361950"/>
              <a:gd name="csX4" fmla="*/ 2595881 w 3893822"/>
              <a:gd name="csY4" fmla="*/ 0 h 361950"/>
              <a:gd name="csX5" fmla="*/ 3128037 w 3893822"/>
              <a:gd name="csY5" fmla="*/ 0 h 361950"/>
              <a:gd name="csX6" fmla="*/ 3893822 w 3893822"/>
              <a:gd name="csY6" fmla="*/ 0 h 361950"/>
              <a:gd name="csX7" fmla="*/ 3893822 w 3893822"/>
              <a:gd name="csY7" fmla="*/ 361950 h 361950"/>
              <a:gd name="csX8" fmla="*/ 3244852 w 3893822"/>
              <a:gd name="csY8" fmla="*/ 361950 h 361950"/>
              <a:gd name="csX9" fmla="*/ 2712696 w 3893822"/>
              <a:gd name="csY9" fmla="*/ 361950 h 361950"/>
              <a:gd name="csX10" fmla="*/ 2102664 w 3893822"/>
              <a:gd name="csY10" fmla="*/ 361950 h 361950"/>
              <a:gd name="csX11" fmla="*/ 1453694 w 3893822"/>
              <a:gd name="csY11" fmla="*/ 361950 h 361950"/>
              <a:gd name="csX12" fmla="*/ 804723 w 3893822"/>
              <a:gd name="csY12" fmla="*/ 361950 h 361950"/>
              <a:gd name="csX13" fmla="*/ 0 w 3893822"/>
              <a:gd name="csY13" fmla="*/ 361950 h 361950"/>
              <a:gd name="csX14" fmla="*/ 0 w 3893822"/>
              <a:gd name="csY14" fmla="*/ 0 h 3619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3893822" h="361950" extrusionOk="0">
                <a:moveTo>
                  <a:pt x="0" y="0"/>
                </a:moveTo>
                <a:cubicBezTo>
                  <a:pt x="174745" y="-13071"/>
                  <a:pt x="405126" y="2661"/>
                  <a:pt x="610032" y="0"/>
                </a:cubicBezTo>
                <a:cubicBezTo>
                  <a:pt x="814938" y="-2661"/>
                  <a:pt x="1149042" y="-19785"/>
                  <a:pt x="1297941" y="0"/>
                </a:cubicBezTo>
                <a:cubicBezTo>
                  <a:pt x="1446840" y="19785"/>
                  <a:pt x="1598998" y="-2626"/>
                  <a:pt x="1869035" y="0"/>
                </a:cubicBezTo>
                <a:cubicBezTo>
                  <a:pt x="2139072" y="2626"/>
                  <a:pt x="2300697" y="34168"/>
                  <a:pt x="2595881" y="0"/>
                </a:cubicBezTo>
                <a:cubicBezTo>
                  <a:pt x="2891065" y="-34168"/>
                  <a:pt x="2898707" y="-16087"/>
                  <a:pt x="3128037" y="0"/>
                </a:cubicBezTo>
                <a:cubicBezTo>
                  <a:pt x="3357367" y="16087"/>
                  <a:pt x="3689875" y="-36522"/>
                  <a:pt x="3893822" y="0"/>
                </a:cubicBezTo>
                <a:cubicBezTo>
                  <a:pt x="3894160" y="160244"/>
                  <a:pt x="3902687" y="257005"/>
                  <a:pt x="3893822" y="361950"/>
                </a:cubicBezTo>
                <a:cubicBezTo>
                  <a:pt x="3644106" y="332084"/>
                  <a:pt x="3427273" y="354803"/>
                  <a:pt x="3244852" y="361950"/>
                </a:cubicBezTo>
                <a:cubicBezTo>
                  <a:pt x="3062431" y="369098"/>
                  <a:pt x="2904054" y="354771"/>
                  <a:pt x="2712696" y="361950"/>
                </a:cubicBezTo>
                <a:cubicBezTo>
                  <a:pt x="2521338" y="369129"/>
                  <a:pt x="2357980" y="331637"/>
                  <a:pt x="2102664" y="361950"/>
                </a:cubicBezTo>
                <a:cubicBezTo>
                  <a:pt x="1847348" y="392263"/>
                  <a:pt x="1658186" y="383160"/>
                  <a:pt x="1453694" y="361950"/>
                </a:cubicBezTo>
                <a:cubicBezTo>
                  <a:pt x="1249202" y="340741"/>
                  <a:pt x="978114" y="352384"/>
                  <a:pt x="804723" y="361950"/>
                </a:cubicBezTo>
                <a:cubicBezTo>
                  <a:pt x="631332" y="371516"/>
                  <a:pt x="258489" y="352898"/>
                  <a:pt x="0" y="361950"/>
                </a:cubicBezTo>
                <a:cubicBezTo>
                  <a:pt x="-12566" y="243529"/>
                  <a:pt x="928" y="95336"/>
                  <a:pt x="0" y="0"/>
                </a:cubicBezTo>
                <a:close/>
              </a:path>
            </a:pathLst>
          </a:custGeom>
          <a:noFill/>
          <a:ln w="28575">
            <a:solidFill>
              <a:schemeClr val="accent3"/>
            </a:solidFill>
            <a:extLst>
              <a:ext uri="{C807C97D-BFC1-408E-A445-0C87EB9F89A2}">
                <ask:lineSketchStyleProps xmlns:ask="http://schemas.microsoft.com/office/drawing/2018/sketchyshapes" sd="357899831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accent4"/>
              </a:solidFill>
            </a:endParaRPr>
          </a:p>
        </p:txBody>
      </p:sp>
      <p:sp>
        <p:nvSpPr>
          <p:cNvPr id="11" name="Rechthoek 10">
            <a:extLst>
              <a:ext uri="{FF2B5EF4-FFF2-40B4-BE49-F238E27FC236}">
                <a16:creationId xmlns:a16="http://schemas.microsoft.com/office/drawing/2014/main" id="{E6BEB6BB-F40B-9307-2D99-9CF222BE282E}"/>
              </a:ext>
            </a:extLst>
          </p:cNvPr>
          <p:cNvSpPr/>
          <p:nvPr/>
        </p:nvSpPr>
        <p:spPr>
          <a:xfrm>
            <a:off x="640079" y="3945659"/>
            <a:ext cx="6151246" cy="361950"/>
          </a:xfrm>
          <a:custGeom>
            <a:avLst/>
            <a:gdLst>
              <a:gd name="csX0" fmla="*/ 0 w 6151246"/>
              <a:gd name="csY0" fmla="*/ 0 h 361950"/>
              <a:gd name="csX1" fmla="*/ 621959 w 6151246"/>
              <a:gd name="csY1" fmla="*/ 0 h 361950"/>
              <a:gd name="csX2" fmla="*/ 1366944 w 6151246"/>
              <a:gd name="csY2" fmla="*/ 0 h 361950"/>
              <a:gd name="csX3" fmla="*/ 1927390 w 6151246"/>
              <a:gd name="csY3" fmla="*/ 0 h 361950"/>
              <a:gd name="csX4" fmla="*/ 2733887 w 6151246"/>
              <a:gd name="csY4" fmla="*/ 0 h 361950"/>
              <a:gd name="csX5" fmla="*/ 3232822 w 6151246"/>
              <a:gd name="csY5" fmla="*/ 0 h 361950"/>
              <a:gd name="csX6" fmla="*/ 3731756 w 6151246"/>
              <a:gd name="csY6" fmla="*/ 0 h 361950"/>
              <a:gd name="csX7" fmla="*/ 4353715 w 6151246"/>
              <a:gd name="csY7" fmla="*/ 0 h 361950"/>
              <a:gd name="csX8" fmla="*/ 4852650 w 6151246"/>
              <a:gd name="csY8" fmla="*/ 0 h 361950"/>
              <a:gd name="csX9" fmla="*/ 5351584 w 6151246"/>
              <a:gd name="csY9" fmla="*/ 0 h 361950"/>
              <a:gd name="csX10" fmla="*/ 6151246 w 6151246"/>
              <a:gd name="csY10" fmla="*/ 0 h 361950"/>
              <a:gd name="csX11" fmla="*/ 6151246 w 6151246"/>
              <a:gd name="csY11" fmla="*/ 361950 h 361950"/>
              <a:gd name="csX12" fmla="*/ 5344749 w 6151246"/>
              <a:gd name="csY12" fmla="*/ 361950 h 361950"/>
              <a:gd name="csX13" fmla="*/ 4538253 w 6151246"/>
              <a:gd name="csY13" fmla="*/ 361950 h 361950"/>
              <a:gd name="csX14" fmla="*/ 3854781 w 6151246"/>
              <a:gd name="csY14" fmla="*/ 361950 h 361950"/>
              <a:gd name="csX15" fmla="*/ 3294334 w 6151246"/>
              <a:gd name="csY15" fmla="*/ 361950 h 361950"/>
              <a:gd name="csX16" fmla="*/ 2610862 w 6151246"/>
              <a:gd name="csY16" fmla="*/ 361950 h 361950"/>
              <a:gd name="csX17" fmla="*/ 1927390 w 6151246"/>
              <a:gd name="csY17" fmla="*/ 361950 h 361950"/>
              <a:gd name="csX18" fmla="*/ 1182406 w 6151246"/>
              <a:gd name="csY18" fmla="*/ 361950 h 361950"/>
              <a:gd name="csX19" fmla="*/ 621959 w 6151246"/>
              <a:gd name="csY19" fmla="*/ 361950 h 361950"/>
              <a:gd name="csX20" fmla="*/ 0 w 6151246"/>
              <a:gd name="csY20" fmla="*/ 361950 h 361950"/>
              <a:gd name="csX21" fmla="*/ 0 w 6151246"/>
              <a:gd name="csY21" fmla="*/ 0 h 3619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6151246" h="361950" extrusionOk="0">
                <a:moveTo>
                  <a:pt x="0" y="0"/>
                </a:moveTo>
                <a:cubicBezTo>
                  <a:pt x="308656" y="-13193"/>
                  <a:pt x="349429" y="-1840"/>
                  <a:pt x="621959" y="0"/>
                </a:cubicBezTo>
                <a:cubicBezTo>
                  <a:pt x="894489" y="1840"/>
                  <a:pt x="1153315" y="35121"/>
                  <a:pt x="1366944" y="0"/>
                </a:cubicBezTo>
                <a:cubicBezTo>
                  <a:pt x="1580573" y="-35121"/>
                  <a:pt x="1765508" y="-25557"/>
                  <a:pt x="1927390" y="0"/>
                </a:cubicBezTo>
                <a:cubicBezTo>
                  <a:pt x="2089272" y="25557"/>
                  <a:pt x="2462234" y="17342"/>
                  <a:pt x="2733887" y="0"/>
                </a:cubicBezTo>
                <a:cubicBezTo>
                  <a:pt x="3005540" y="-17342"/>
                  <a:pt x="2983795" y="-17866"/>
                  <a:pt x="3232822" y="0"/>
                </a:cubicBezTo>
                <a:cubicBezTo>
                  <a:pt x="3481849" y="17866"/>
                  <a:pt x="3553176" y="-17778"/>
                  <a:pt x="3731756" y="0"/>
                </a:cubicBezTo>
                <a:cubicBezTo>
                  <a:pt x="3910336" y="17778"/>
                  <a:pt x="4153671" y="28897"/>
                  <a:pt x="4353715" y="0"/>
                </a:cubicBezTo>
                <a:cubicBezTo>
                  <a:pt x="4553759" y="-28897"/>
                  <a:pt x="4700349" y="8190"/>
                  <a:pt x="4852650" y="0"/>
                </a:cubicBezTo>
                <a:cubicBezTo>
                  <a:pt x="5004951" y="-8190"/>
                  <a:pt x="5245246" y="-17079"/>
                  <a:pt x="5351584" y="0"/>
                </a:cubicBezTo>
                <a:cubicBezTo>
                  <a:pt x="5457922" y="17079"/>
                  <a:pt x="5927816" y="-1094"/>
                  <a:pt x="6151246" y="0"/>
                </a:cubicBezTo>
                <a:cubicBezTo>
                  <a:pt x="6167761" y="117192"/>
                  <a:pt x="6164184" y="261370"/>
                  <a:pt x="6151246" y="361950"/>
                </a:cubicBezTo>
                <a:cubicBezTo>
                  <a:pt x="5955898" y="340057"/>
                  <a:pt x="5657691" y="371477"/>
                  <a:pt x="5344749" y="361950"/>
                </a:cubicBezTo>
                <a:cubicBezTo>
                  <a:pt x="5031807" y="352423"/>
                  <a:pt x="4889360" y="351775"/>
                  <a:pt x="4538253" y="361950"/>
                </a:cubicBezTo>
                <a:cubicBezTo>
                  <a:pt x="4187146" y="372125"/>
                  <a:pt x="4003034" y="391422"/>
                  <a:pt x="3854781" y="361950"/>
                </a:cubicBezTo>
                <a:cubicBezTo>
                  <a:pt x="3706528" y="332478"/>
                  <a:pt x="3539284" y="374874"/>
                  <a:pt x="3294334" y="361950"/>
                </a:cubicBezTo>
                <a:cubicBezTo>
                  <a:pt x="3049384" y="349026"/>
                  <a:pt x="2783527" y="372026"/>
                  <a:pt x="2610862" y="361950"/>
                </a:cubicBezTo>
                <a:cubicBezTo>
                  <a:pt x="2438197" y="351874"/>
                  <a:pt x="2120294" y="378035"/>
                  <a:pt x="1927390" y="361950"/>
                </a:cubicBezTo>
                <a:cubicBezTo>
                  <a:pt x="1734486" y="345865"/>
                  <a:pt x="1352921" y="374517"/>
                  <a:pt x="1182406" y="361950"/>
                </a:cubicBezTo>
                <a:cubicBezTo>
                  <a:pt x="1011891" y="349383"/>
                  <a:pt x="818516" y="362417"/>
                  <a:pt x="621959" y="361950"/>
                </a:cubicBezTo>
                <a:cubicBezTo>
                  <a:pt x="425402" y="361483"/>
                  <a:pt x="172708" y="343552"/>
                  <a:pt x="0" y="361950"/>
                </a:cubicBezTo>
                <a:cubicBezTo>
                  <a:pt x="-7320" y="277211"/>
                  <a:pt x="-10686" y="166391"/>
                  <a:pt x="0" y="0"/>
                </a:cubicBezTo>
                <a:close/>
              </a:path>
            </a:pathLst>
          </a:custGeom>
          <a:noFill/>
          <a:ln w="28575">
            <a:solidFill>
              <a:schemeClr val="accent3"/>
            </a:solidFill>
            <a:extLst>
              <a:ext uri="{C807C97D-BFC1-408E-A445-0C87EB9F89A2}">
                <ask:lineSketchStyleProps xmlns:ask="http://schemas.microsoft.com/office/drawing/2018/sketchyshapes" sd="357899831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accent4"/>
              </a:solidFill>
            </a:endParaRPr>
          </a:p>
        </p:txBody>
      </p:sp>
      <p:sp>
        <p:nvSpPr>
          <p:cNvPr id="12" name="Rechthoek 11">
            <a:extLst>
              <a:ext uri="{FF2B5EF4-FFF2-40B4-BE49-F238E27FC236}">
                <a16:creationId xmlns:a16="http://schemas.microsoft.com/office/drawing/2014/main" id="{D3C465FD-291C-5969-7951-21070BBE6657}"/>
              </a:ext>
            </a:extLst>
          </p:cNvPr>
          <p:cNvSpPr/>
          <p:nvPr/>
        </p:nvSpPr>
        <p:spPr>
          <a:xfrm>
            <a:off x="640079" y="4297727"/>
            <a:ext cx="5789296" cy="361950"/>
          </a:xfrm>
          <a:custGeom>
            <a:avLst/>
            <a:gdLst>
              <a:gd name="csX0" fmla="*/ 0 w 5789296"/>
              <a:gd name="csY0" fmla="*/ 0 h 361950"/>
              <a:gd name="csX1" fmla="*/ 585362 w 5789296"/>
              <a:gd name="csY1" fmla="*/ 0 h 361950"/>
              <a:gd name="csX2" fmla="*/ 1286510 w 5789296"/>
              <a:gd name="csY2" fmla="*/ 0 h 361950"/>
              <a:gd name="csX3" fmla="*/ 1813979 w 5789296"/>
              <a:gd name="csY3" fmla="*/ 0 h 361950"/>
              <a:gd name="csX4" fmla="*/ 2573020 w 5789296"/>
              <a:gd name="csY4" fmla="*/ 0 h 361950"/>
              <a:gd name="csX5" fmla="*/ 3042597 w 5789296"/>
              <a:gd name="csY5" fmla="*/ 0 h 361950"/>
              <a:gd name="csX6" fmla="*/ 3512173 w 5789296"/>
              <a:gd name="csY6" fmla="*/ 0 h 361950"/>
              <a:gd name="csX7" fmla="*/ 4097535 w 5789296"/>
              <a:gd name="csY7" fmla="*/ 0 h 361950"/>
              <a:gd name="csX8" fmla="*/ 4567111 w 5789296"/>
              <a:gd name="csY8" fmla="*/ 0 h 361950"/>
              <a:gd name="csX9" fmla="*/ 5036688 w 5789296"/>
              <a:gd name="csY9" fmla="*/ 0 h 361950"/>
              <a:gd name="csX10" fmla="*/ 5789296 w 5789296"/>
              <a:gd name="csY10" fmla="*/ 0 h 361950"/>
              <a:gd name="csX11" fmla="*/ 5789296 w 5789296"/>
              <a:gd name="csY11" fmla="*/ 361950 h 361950"/>
              <a:gd name="csX12" fmla="*/ 5030255 w 5789296"/>
              <a:gd name="csY12" fmla="*/ 361950 h 361950"/>
              <a:gd name="csX13" fmla="*/ 4271214 w 5789296"/>
              <a:gd name="csY13" fmla="*/ 361950 h 361950"/>
              <a:gd name="csX14" fmla="*/ 3627959 w 5789296"/>
              <a:gd name="csY14" fmla="*/ 361950 h 361950"/>
              <a:gd name="csX15" fmla="*/ 3100490 w 5789296"/>
              <a:gd name="csY15" fmla="*/ 361950 h 361950"/>
              <a:gd name="csX16" fmla="*/ 2457235 w 5789296"/>
              <a:gd name="csY16" fmla="*/ 361950 h 361950"/>
              <a:gd name="csX17" fmla="*/ 1813979 w 5789296"/>
              <a:gd name="csY17" fmla="*/ 361950 h 361950"/>
              <a:gd name="csX18" fmla="*/ 1112831 w 5789296"/>
              <a:gd name="csY18" fmla="*/ 361950 h 361950"/>
              <a:gd name="csX19" fmla="*/ 585362 w 5789296"/>
              <a:gd name="csY19" fmla="*/ 361950 h 361950"/>
              <a:gd name="csX20" fmla="*/ 0 w 5789296"/>
              <a:gd name="csY20" fmla="*/ 361950 h 361950"/>
              <a:gd name="csX21" fmla="*/ 0 w 5789296"/>
              <a:gd name="csY21" fmla="*/ 0 h 3619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5789296" h="361950" extrusionOk="0">
                <a:moveTo>
                  <a:pt x="0" y="0"/>
                </a:moveTo>
                <a:cubicBezTo>
                  <a:pt x="271349" y="-21386"/>
                  <a:pt x="383217" y="-7623"/>
                  <a:pt x="585362" y="0"/>
                </a:cubicBezTo>
                <a:cubicBezTo>
                  <a:pt x="787507" y="7623"/>
                  <a:pt x="1062494" y="30736"/>
                  <a:pt x="1286510" y="0"/>
                </a:cubicBezTo>
                <a:cubicBezTo>
                  <a:pt x="1510526" y="-30736"/>
                  <a:pt x="1606997" y="-25280"/>
                  <a:pt x="1813979" y="0"/>
                </a:cubicBezTo>
                <a:cubicBezTo>
                  <a:pt x="2020961" y="25280"/>
                  <a:pt x="2234327" y="34377"/>
                  <a:pt x="2573020" y="0"/>
                </a:cubicBezTo>
                <a:cubicBezTo>
                  <a:pt x="2911713" y="-34377"/>
                  <a:pt x="2821165" y="23028"/>
                  <a:pt x="3042597" y="0"/>
                </a:cubicBezTo>
                <a:cubicBezTo>
                  <a:pt x="3264029" y="-23028"/>
                  <a:pt x="3335368" y="-18063"/>
                  <a:pt x="3512173" y="0"/>
                </a:cubicBezTo>
                <a:cubicBezTo>
                  <a:pt x="3688978" y="18063"/>
                  <a:pt x="3879872" y="14571"/>
                  <a:pt x="4097535" y="0"/>
                </a:cubicBezTo>
                <a:cubicBezTo>
                  <a:pt x="4315198" y="-14571"/>
                  <a:pt x="4404334" y="975"/>
                  <a:pt x="4567111" y="0"/>
                </a:cubicBezTo>
                <a:cubicBezTo>
                  <a:pt x="4729888" y="-975"/>
                  <a:pt x="4848983" y="4420"/>
                  <a:pt x="5036688" y="0"/>
                </a:cubicBezTo>
                <a:cubicBezTo>
                  <a:pt x="5224393" y="-4420"/>
                  <a:pt x="5519711" y="-28291"/>
                  <a:pt x="5789296" y="0"/>
                </a:cubicBezTo>
                <a:cubicBezTo>
                  <a:pt x="5805811" y="117192"/>
                  <a:pt x="5802234" y="261370"/>
                  <a:pt x="5789296" y="361950"/>
                </a:cubicBezTo>
                <a:cubicBezTo>
                  <a:pt x="5460143" y="348471"/>
                  <a:pt x="5346626" y="332354"/>
                  <a:pt x="5030255" y="361950"/>
                </a:cubicBezTo>
                <a:cubicBezTo>
                  <a:pt x="4713884" y="391546"/>
                  <a:pt x="4531068" y="395481"/>
                  <a:pt x="4271214" y="361950"/>
                </a:cubicBezTo>
                <a:cubicBezTo>
                  <a:pt x="4011360" y="328419"/>
                  <a:pt x="3898478" y="363943"/>
                  <a:pt x="3627959" y="361950"/>
                </a:cubicBezTo>
                <a:cubicBezTo>
                  <a:pt x="3357441" y="359957"/>
                  <a:pt x="3326618" y="336116"/>
                  <a:pt x="3100490" y="361950"/>
                </a:cubicBezTo>
                <a:cubicBezTo>
                  <a:pt x="2874362" y="387784"/>
                  <a:pt x="2675602" y="331295"/>
                  <a:pt x="2457235" y="361950"/>
                </a:cubicBezTo>
                <a:cubicBezTo>
                  <a:pt x="2238869" y="392605"/>
                  <a:pt x="2035620" y="355799"/>
                  <a:pt x="1813979" y="361950"/>
                </a:cubicBezTo>
                <a:cubicBezTo>
                  <a:pt x="1592338" y="368101"/>
                  <a:pt x="1452192" y="389532"/>
                  <a:pt x="1112831" y="361950"/>
                </a:cubicBezTo>
                <a:cubicBezTo>
                  <a:pt x="773470" y="334368"/>
                  <a:pt x="722494" y="375347"/>
                  <a:pt x="585362" y="361950"/>
                </a:cubicBezTo>
                <a:cubicBezTo>
                  <a:pt x="448230" y="348553"/>
                  <a:pt x="229988" y="346096"/>
                  <a:pt x="0" y="361950"/>
                </a:cubicBezTo>
                <a:cubicBezTo>
                  <a:pt x="-7320" y="277211"/>
                  <a:pt x="-10686" y="166391"/>
                  <a:pt x="0" y="0"/>
                </a:cubicBezTo>
                <a:close/>
              </a:path>
            </a:pathLst>
          </a:custGeom>
          <a:noFill/>
          <a:ln w="28575">
            <a:solidFill>
              <a:schemeClr val="accent3"/>
            </a:solidFill>
            <a:extLst>
              <a:ext uri="{C807C97D-BFC1-408E-A445-0C87EB9F89A2}">
                <ask:lineSketchStyleProps xmlns:ask="http://schemas.microsoft.com/office/drawing/2018/sketchyshapes" sd="357899831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accent4"/>
              </a:solidFill>
            </a:endParaRPr>
          </a:p>
        </p:txBody>
      </p:sp>
      <p:sp>
        <p:nvSpPr>
          <p:cNvPr id="13" name="Tekstvak 12">
            <a:extLst>
              <a:ext uri="{FF2B5EF4-FFF2-40B4-BE49-F238E27FC236}">
                <a16:creationId xmlns:a16="http://schemas.microsoft.com/office/drawing/2014/main" id="{8E6E5615-73A4-DBA5-D9E6-C26D6D884E0D}"/>
              </a:ext>
            </a:extLst>
          </p:cNvPr>
          <p:cNvSpPr txBox="1"/>
          <p:nvPr/>
        </p:nvSpPr>
        <p:spPr>
          <a:xfrm>
            <a:off x="3699891" y="5048833"/>
            <a:ext cx="5476875" cy="461665"/>
          </a:xfrm>
          <a:prstGeom prst="rect">
            <a:avLst/>
          </a:prstGeom>
          <a:noFill/>
        </p:spPr>
        <p:txBody>
          <a:bodyPr wrap="square" rtlCol="0">
            <a:spAutoFit/>
          </a:bodyPr>
          <a:lstStyle/>
          <a:p>
            <a:r>
              <a:rPr lang="en-GB" sz="2400" b="1" dirty="0">
                <a:solidFill>
                  <a:schemeClr val="accent3"/>
                </a:solidFill>
                <a:latin typeface="Ink Free" panose="03080402000500000000" pitchFamily="66" charset="0"/>
                <a:cs typeface="Dreaming Outloud Script Pro" panose="020F0502020204030204" pitchFamily="66" charset="0"/>
              </a:rPr>
              <a:t>Specification requirement</a:t>
            </a:r>
          </a:p>
        </p:txBody>
      </p:sp>
      <p:sp>
        <p:nvSpPr>
          <p:cNvPr id="14" name="Vrije vorm: vorm 13">
            <a:extLst>
              <a:ext uri="{FF2B5EF4-FFF2-40B4-BE49-F238E27FC236}">
                <a16:creationId xmlns:a16="http://schemas.microsoft.com/office/drawing/2014/main" id="{CCFC16D2-ECB9-4CCC-9C5C-91E5B930DBC1}"/>
              </a:ext>
            </a:extLst>
          </p:cNvPr>
          <p:cNvSpPr/>
          <p:nvPr/>
        </p:nvSpPr>
        <p:spPr>
          <a:xfrm rot="1823444" flipV="1">
            <a:off x="2470700" y="4949707"/>
            <a:ext cx="1307451" cy="45719"/>
          </a:xfrm>
          <a:custGeom>
            <a:avLst/>
            <a:gdLst>
              <a:gd name="connsiteX0" fmla="*/ 0 w 1930400"/>
              <a:gd name="connsiteY0" fmla="*/ 0 h 1358900"/>
              <a:gd name="connsiteX1" fmla="*/ 1930400 w 1930400"/>
              <a:gd name="connsiteY1" fmla="*/ 1358900 h 1358900"/>
            </a:gdLst>
            <a:ahLst/>
            <a:cxnLst>
              <a:cxn ang="0">
                <a:pos x="connsiteX0" y="connsiteY0"/>
              </a:cxn>
              <a:cxn ang="0">
                <a:pos x="connsiteX1" y="connsiteY1"/>
              </a:cxn>
            </a:cxnLst>
            <a:rect l="l" t="t" r="r" b="b"/>
            <a:pathLst>
              <a:path w="1930400" h="1358900">
                <a:moveTo>
                  <a:pt x="0" y="0"/>
                </a:moveTo>
                <a:cubicBezTo>
                  <a:pt x="736600" y="589491"/>
                  <a:pt x="1473200" y="1178983"/>
                  <a:pt x="1930400" y="1358900"/>
                </a:cubicBezTo>
              </a:path>
            </a:pathLst>
          </a:custGeom>
          <a:ln w="3810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a:solidFill>
                <a:schemeClr val="tx1"/>
              </a:solidFill>
            </a:endParaRPr>
          </a:p>
        </p:txBody>
      </p:sp>
      <p:pic>
        <p:nvPicPr>
          <p:cNvPr id="7" name="Afbeelding 8">
            <a:extLst>
              <a:ext uri="{FF2B5EF4-FFF2-40B4-BE49-F238E27FC236}">
                <a16:creationId xmlns:a16="http://schemas.microsoft.com/office/drawing/2014/main" id="{FAC8A889-C068-DD79-2BC8-04850317122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286280" y="2017631"/>
            <a:ext cx="4736210" cy="4742977"/>
          </a:xfrm>
          <a:prstGeom prst="rect">
            <a:avLst/>
          </a:prstGeom>
        </p:spPr>
      </p:pic>
    </p:spTree>
    <p:extLst>
      <p:ext uri="{BB962C8B-B14F-4D97-AF65-F5344CB8AC3E}">
        <p14:creationId xmlns:p14="http://schemas.microsoft.com/office/powerpoint/2010/main" val="3669232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ACCF-A6FF-2789-533E-B8F880C82104}"/>
            </a:ext>
          </a:extLst>
        </p:cNvPr>
        <p:cNvGrpSpPr/>
        <p:nvPr/>
      </p:nvGrpSpPr>
      <p:grpSpPr>
        <a:xfrm>
          <a:off x="0" y="0"/>
          <a:ext cx="0" cy="0"/>
          <a:chOff x="0" y="0"/>
          <a:chExt cx="0" cy="0"/>
        </a:xfrm>
      </p:grpSpPr>
      <p:pic>
        <p:nvPicPr>
          <p:cNvPr id="8" name="Afbeelding 8">
            <a:extLst>
              <a:ext uri="{FF2B5EF4-FFF2-40B4-BE49-F238E27FC236}">
                <a16:creationId xmlns:a16="http://schemas.microsoft.com/office/drawing/2014/main" id="{C3C74C04-22BE-4FD3-ED74-3C5D4F99B46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286280" y="2017631"/>
            <a:ext cx="4736210" cy="4742977"/>
          </a:xfrm>
          <a:prstGeom prst="rect">
            <a:avLst/>
          </a:prstGeom>
        </p:spPr>
      </p:pic>
      <p:sp>
        <p:nvSpPr>
          <p:cNvPr id="15" name="Titel 14">
            <a:extLst>
              <a:ext uri="{FF2B5EF4-FFF2-40B4-BE49-F238E27FC236}">
                <a16:creationId xmlns:a16="http://schemas.microsoft.com/office/drawing/2014/main" id="{2BC06357-A541-A229-73FB-58E8326836D0}"/>
              </a:ext>
            </a:extLst>
          </p:cNvPr>
          <p:cNvSpPr>
            <a:spLocks noGrp="1"/>
          </p:cNvSpPr>
          <p:nvPr>
            <p:ph type="title"/>
          </p:nvPr>
        </p:nvSpPr>
        <p:spPr/>
        <p:txBody>
          <a:bodyPr/>
          <a:lstStyle/>
          <a:p>
            <a:r>
              <a:rPr lang="nl-BE" dirty="0"/>
              <a:t>Voorbeeld</a:t>
            </a:r>
          </a:p>
        </p:txBody>
      </p:sp>
      <p:sp>
        <p:nvSpPr>
          <p:cNvPr id="16" name="Tijdelijke aanduiding voor inhoud 15">
            <a:extLst>
              <a:ext uri="{FF2B5EF4-FFF2-40B4-BE49-F238E27FC236}">
                <a16:creationId xmlns:a16="http://schemas.microsoft.com/office/drawing/2014/main" id="{A2DAC000-AE98-D922-4F57-4A87DB10C8BC}"/>
              </a:ext>
            </a:extLst>
          </p:cNvPr>
          <p:cNvSpPr>
            <a:spLocks noGrp="1"/>
          </p:cNvSpPr>
          <p:nvPr>
            <p:ph idx="1"/>
          </p:nvPr>
        </p:nvSpPr>
        <p:spPr>
          <a:xfrm>
            <a:off x="640080" y="2633472"/>
            <a:ext cx="6646200" cy="3566160"/>
          </a:xfrm>
        </p:spPr>
        <p:txBody>
          <a:bodyPr/>
          <a:lstStyle/>
          <a:p>
            <a:pPr marL="0" indent="0">
              <a:buNone/>
            </a:pPr>
            <a:r>
              <a:rPr lang="nl-BE" dirty="0"/>
              <a:t>Voor alle niet-dragende wanden dient indien deze wand een brandwerende waarde heeft deze ingevuld te worden volgens de </a:t>
            </a:r>
            <a:r>
              <a:rPr lang="nl-NL" dirty="0"/>
              <a:t>Europese classificatie.</a:t>
            </a:r>
          </a:p>
          <a:p>
            <a:pPr marL="0" indent="0">
              <a:buNone/>
            </a:pPr>
            <a:r>
              <a:rPr lang="nl-NL" dirty="0"/>
              <a:t>De naamgeving van deze wanden volgt de </a:t>
            </a:r>
            <a:r>
              <a:rPr lang="nl-NL" dirty="0" err="1"/>
              <a:t>BERSnl</a:t>
            </a:r>
            <a:r>
              <a:rPr lang="nl-NL" dirty="0"/>
              <a:t>, het zelfde geldt voor de naamgeving van de materialen. </a:t>
            </a:r>
            <a:endParaRPr lang="nl-BE" dirty="0"/>
          </a:p>
        </p:txBody>
      </p:sp>
      <p:sp>
        <p:nvSpPr>
          <p:cNvPr id="2" name="Tekstvak 1">
            <a:extLst>
              <a:ext uri="{FF2B5EF4-FFF2-40B4-BE49-F238E27FC236}">
                <a16:creationId xmlns:a16="http://schemas.microsoft.com/office/drawing/2014/main" id="{53EC9ECF-9820-34C0-32C7-7F0CB9BAA3EC}"/>
              </a:ext>
            </a:extLst>
          </p:cNvPr>
          <p:cNvSpPr txBox="1"/>
          <p:nvPr/>
        </p:nvSpPr>
        <p:spPr>
          <a:xfrm>
            <a:off x="6915949" y="1068608"/>
            <a:ext cx="5476875" cy="830997"/>
          </a:xfrm>
          <a:prstGeom prst="rect">
            <a:avLst/>
          </a:prstGeom>
          <a:noFill/>
        </p:spPr>
        <p:txBody>
          <a:bodyPr wrap="square" rtlCol="0">
            <a:spAutoFit/>
          </a:bodyPr>
          <a:lstStyle/>
          <a:p>
            <a:r>
              <a:rPr lang="en-GB" sz="2400" b="1" dirty="0">
                <a:solidFill>
                  <a:schemeClr val="accent3"/>
                </a:solidFill>
                <a:latin typeface="Ink Free" panose="03080402000500000000" pitchFamily="66" charset="0"/>
                <a:cs typeface="Dreaming Outloud Script Pro" panose="020F0502020204030204" pitchFamily="66" charset="0"/>
              </a:rPr>
              <a:t>Specification requirement</a:t>
            </a:r>
          </a:p>
          <a:p>
            <a:r>
              <a:rPr lang="en-GB" sz="2400" dirty="0">
                <a:solidFill>
                  <a:schemeClr val="accent3"/>
                </a:solidFill>
                <a:latin typeface="Ink Free" panose="03080402000500000000" pitchFamily="66" charset="0"/>
                <a:cs typeface="Dreaming Outloud Script Pro" panose="020F0502020204030204" pitchFamily="66" charset="0"/>
              </a:rPr>
              <a:t>Facet = Property</a:t>
            </a:r>
          </a:p>
        </p:txBody>
      </p:sp>
      <p:sp>
        <p:nvSpPr>
          <p:cNvPr id="3" name="Rechthoek 2">
            <a:extLst>
              <a:ext uri="{FF2B5EF4-FFF2-40B4-BE49-F238E27FC236}">
                <a16:creationId xmlns:a16="http://schemas.microsoft.com/office/drawing/2014/main" id="{5A543CD6-7E8D-7F93-B8AE-6D26ACC08041}"/>
              </a:ext>
            </a:extLst>
          </p:cNvPr>
          <p:cNvSpPr/>
          <p:nvPr/>
        </p:nvSpPr>
        <p:spPr>
          <a:xfrm>
            <a:off x="4905721" y="2714982"/>
            <a:ext cx="2218979" cy="361950"/>
          </a:xfrm>
          <a:custGeom>
            <a:avLst/>
            <a:gdLst>
              <a:gd name="csX0" fmla="*/ 0 w 2218979"/>
              <a:gd name="csY0" fmla="*/ 0 h 361950"/>
              <a:gd name="csX1" fmla="*/ 532555 w 2218979"/>
              <a:gd name="csY1" fmla="*/ 0 h 361950"/>
              <a:gd name="csX2" fmla="*/ 1109490 w 2218979"/>
              <a:gd name="csY2" fmla="*/ 0 h 361950"/>
              <a:gd name="csX3" fmla="*/ 1619855 w 2218979"/>
              <a:gd name="csY3" fmla="*/ 0 h 361950"/>
              <a:gd name="csX4" fmla="*/ 2218979 w 2218979"/>
              <a:gd name="csY4" fmla="*/ 0 h 361950"/>
              <a:gd name="csX5" fmla="*/ 2218979 w 2218979"/>
              <a:gd name="csY5" fmla="*/ 361950 h 361950"/>
              <a:gd name="csX6" fmla="*/ 1708614 w 2218979"/>
              <a:gd name="csY6" fmla="*/ 361950 h 361950"/>
              <a:gd name="csX7" fmla="*/ 1176059 w 2218979"/>
              <a:gd name="csY7" fmla="*/ 361950 h 361950"/>
              <a:gd name="csX8" fmla="*/ 643504 w 2218979"/>
              <a:gd name="csY8" fmla="*/ 361950 h 361950"/>
              <a:gd name="csX9" fmla="*/ 0 w 2218979"/>
              <a:gd name="csY9" fmla="*/ 361950 h 361950"/>
              <a:gd name="csX10" fmla="*/ 0 w 2218979"/>
              <a:gd name="csY10" fmla="*/ 0 h 3619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218979" h="361950" extrusionOk="0">
                <a:moveTo>
                  <a:pt x="0" y="0"/>
                </a:moveTo>
                <a:cubicBezTo>
                  <a:pt x="228712" y="-24817"/>
                  <a:pt x="371222" y="122"/>
                  <a:pt x="532555" y="0"/>
                </a:cubicBezTo>
                <a:cubicBezTo>
                  <a:pt x="693888" y="-122"/>
                  <a:pt x="895430" y="-11439"/>
                  <a:pt x="1109490" y="0"/>
                </a:cubicBezTo>
                <a:cubicBezTo>
                  <a:pt x="1323551" y="11439"/>
                  <a:pt x="1409316" y="-8838"/>
                  <a:pt x="1619855" y="0"/>
                </a:cubicBezTo>
                <a:cubicBezTo>
                  <a:pt x="1830395" y="8838"/>
                  <a:pt x="1930558" y="-10123"/>
                  <a:pt x="2218979" y="0"/>
                </a:cubicBezTo>
                <a:cubicBezTo>
                  <a:pt x="2212369" y="76072"/>
                  <a:pt x="2234268" y="246921"/>
                  <a:pt x="2218979" y="361950"/>
                </a:cubicBezTo>
                <a:cubicBezTo>
                  <a:pt x="2052695" y="337082"/>
                  <a:pt x="1921599" y="386586"/>
                  <a:pt x="1708614" y="361950"/>
                </a:cubicBezTo>
                <a:cubicBezTo>
                  <a:pt x="1495630" y="337314"/>
                  <a:pt x="1311693" y="378130"/>
                  <a:pt x="1176059" y="361950"/>
                </a:cubicBezTo>
                <a:cubicBezTo>
                  <a:pt x="1040425" y="345770"/>
                  <a:pt x="806749" y="368924"/>
                  <a:pt x="643504" y="361950"/>
                </a:cubicBezTo>
                <a:cubicBezTo>
                  <a:pt x="480259" y="354976"/>
                  <a:pt x="154361" y="330981"/>
                  <a:pt x="0" y="361950"/>
                </a:cubicBezTo>
                <a:cubicBezTo>
                  <a:pt x="-10363" y="240091"/>
                  <a:pt x="-16941" y="112300"/>
                  <a:pt x="0" y="0"/>
                </a:cubicBezTo>
                <a:close/>
              </a:path>
            </a:pathLst>
          </a:custGeom>
          <a:noFill/>
          <a:ln w="28575">
            <a:solidFill>
              <a:schemeClr val="accent3"/>
            </a:solidFill>
            <a:extLst>
              <a:ext uri="{C807C97D-BFC1-408E-A445-0C87EB9F89A2}">
                <ask:lineSketchStyleProps xmlns:ask="http://schemas.microsoft.com/office/drawing/2018/sketchyshapes" sd="357899831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accent4"/>
              </a:solidFill>
            </a:endParaRPr>
          </a:p>
        </p:txBody>
      </p:sp>
      <p:sp>
        <p:nvSpPr>
          <p:cNvPr id="4" name="Vrije vorm: vorm 3">
            <a:extLst>
              <a:ext uri="{FF2B5EF4-FFF2-40B4-BE49-F238E27FC236}">
                <a16:creationId xmlns:a16="http://schemas.microsoft.com/office/drawing/2014/main" id="{8335C254-411C-EDE2-34CD-D2529608562E}"/>
              </a:ext>
            </a:extLst>
          </p:cNvPr>
          <p:cNvSpPr/>
          <p:nvPr/>
        </p:nvSpPr>
        <p:spPr>
          <a:xfrm rot="1823444" flipV="1">
            <a:off x="6154577" y="1096546"/>
            <a:ext cx="321793" cy="1825229"/>
          </a:xfrm>
          <a:custGeom>
            <a:avLst/>
            <a:gdLst>
              <a:gd name="connsiteX0" fmla="*/ 0 w 1930400"/>
              <a:gd name="connsiteY0" fmla="*/ 0 h 1358900"/>
              <a:gd name="connsiteX1" fmla="*/ 1930400 w 1930400"/>
              <a:gd name="connsiteY1" fmla="*/ 1358900 h 1358900"/>
            </a:gdLst>
            <a:ahLst/>
            <a:cxnLst>
              <a:cxn ang="0">
                <a:pos x="connsiteX0" y="connsiteY0"/>
              </a:cxn>
              <a:cxn ang="0">
                <a:pos x="connsiteX1" y="connsiteY1"/>
              </a:cxn>
            </a:cxnLst>
            <a:rect l="l" t="t" r="r" b="b"/>
            <a:pathLst>
              <a:path w="1930400" h="1358900">
                <a:moveTo>
                  <a:pt x="0" y="0"/>
                </a:moveTo>
                <a:cubicBezTo>
                  <a:pt x="736600" y="589491"/>
                  <a:pt x="1473200" y="1178983"/>
                  <a:pt x="1930400" y="1358900"/>
                </a:cubicBezTo>
              </a:path>
            </a:pathLst>
          </a:custGeom>
          <a:ln w="3810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a:solidFill>
                <a:schemeClr val="tx1"/>
              </a:solidFill>
            </a:endParaRPr>
          </a:p>
        </p:txBody>
      </p:sp>
      <p:sp>
        <p:nvSpPr>
          <p:cNvPr id="5" name="Rechthoek 4">
            <a:extLst>
              <a:ext uri="{FF2B5EF4-FFF2-40B4-BE49-F238E27FC236}">
                <a16:creationId xmlns:a16="http://schemas.microsoft.com/office/drawing/2014/main" id="{103A35C4-490E-78DD-3663-8CE472BE1646}"/>
              </a:ext>
            </a:extLst>
          </p:cNvPr>
          <p:cNvSpPr/>
          <p:nvPr/>
        </p:nvSpPr>
        <p:spPr>
          <a:xfrm>
            <a:off x="640079" y="3067050"/>
            <a:ext cx="6484621" cy="361950"/>
          </a:xfrm>
          <a:custGeom>
            <a:avLst/>
            <a:gdLst>
              <a:gd name="csX0" fmla="*/ 0 w 6484621"/>
              <a:gd name="csY0" fmla="*/ 0 h 361950"/>
              <a:gd name="csX1" fmla="*/ 583616 w 6484621"/>
              <a:gd name="csY1" fmla="*/ 0 h 361950"/>
              <a:gd name="csX2" fmla="*/ 1296924 w 6484621"/>
              <a:gd name="csY2" fmla="*/ 0 h 361950"/>
              <a:gd name="csX3" fmla="*/ 1815694 w 6484621"/>
              <a:gd name="csY3" fmla="*/ 0 h 361950"/>
              <a:gd name="csX4" fmla="*/ 2593848 w 6484621"/>
              <a:gd name="csY4" fmla="*/ 0 h 361950"/>
              <a:gd name="csX5" fmla="*/ 3047772 w 6484621"/>
              <a:gd name="csY5" fmla="*/ 0 h 361950"/>
              <a:gd name="csX6" fmla="*/ 3501695 w 6484621"/>
              <a:gd name="csY6" fmla="*/ 0 h 361950"/>
              <a:gd name="csX7" fmla="*/ 4085311 w 6484621"/>
              <a:gd name="csY7" fmla="*/ 0 h 361950"/>
              <a:gd name="csX8" fmla="*/ 4539235 w 6484621"/>
              <a:gd name="csY8" fmla="*/ 0 h 361950"/>
              <a:gd name="csX9" fmla="*/ 4993158 w 6484621"/>
              <a:gd name="csY9" fmla="*/ 0 h 361950"/>
              <a:gd name="csX10" fmla="*/ 5511928 w 6484621"/>
              <a:gd name="csY10" fmla="*/ 0 h 361950"/>
              <a:gd name="csX11" fmla="*/ 6484621 w 6484621"/>
              <a:gd name="csY11" fmla="*/ 0 h 361950"/>
              <a:gd name="csX12" fmla="*/ 6484621 w 6484621"/>
              <a:gd name="csY12" fmla="*/ 361950 h 361950"/>
              <a:gd name="csX13" fmla="*/ 6030698 w 6484621"/>
              <a:gd name="csY13" fmla="*/ 361950 h 361950"/>
              <a:gd name="csX14" fmla="*/ 5382235 w 6484621"/>
              <a:gd name="csY14" fmla="*/ 361950 h 361950"/>
              <a:gd name="csX15" fmla="*/ 4863466 w 6484621"/>
              <a:gd name="csY15" fmla="*/ 361950 h 361950"/>
              <a:gd name="csX16" fmla="*/ 4215004 w 6484621"/>
              <a:gd name="csY16" fmla="*/ 361950 h 361950"/>
              <a:gd name="csX17" fmla="*/ 3566542 w 6484621"/>
              <a:gd name="csY17" fmla="*/ 361950 h 361950"/>
              <a:gd name="csX18" fmla="*/ 2853233 w 6484621"/>
              <a:gd name="csY18" fmla="*/ 361950 h 361950"/>
              <a:gd name="csX19" fmla="*/ 2334464 w 6484621"/>
              <a:gd name="csY19" fmla="*/ 361950 h 361950"/>
              <a:gd name="csX20" fmla="*/ 1815694 w 6484621"/>
              <a:gd name="csY20" fmla="*/ 361950 h 361950"/>
              <a:gd name="csX21" fmla="*/ 1232078 w 6484621"/>
              <a:gd name="csY21" fmla="*/ 361950 h 361950"/>
              <a:gd name="csX22" fmla="*/ 0 w 6484621"/>
              <a:gd name="csY22" fmla="*/ 361950 h 361950"/>
              <a:gd name="csX23" fmla="*/ 0 w 6484621"/>
              <a:gd name="csY23" fmla="*/ 0 h 3619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6484621" h="361950" extrusionOk="0">
                <a:moveTo>
                  <a:pt x="0" y="0"/>
                </a:moveTo>
                <a:cubicBezTo>
                  <a:pt x="179634" y="17117"/>
                  <a:pt x="446750" y="14667"/>
                  <a:pt x="583616" y="0"/>
                </a:cubicBezTo>
                <a:cubicBezTo>
                  <a:pt x="720482" y="-14667"/>
                  <a:pt x="1143997" y="-28508"/>
                  <a:pt x="1296924" y="0"/>
                </a:cubicBezTo>
                <a:cubicBezTo>
                  <a:pt x="1449851" y="28508"/>
                  <a:pt x="1689738" y="-20965"/>
                  <a:pt x="1815694" y="0"/>
                </a:cubicBezTo>
                <a:cubicBezTo>
                  <a:pt x="1941650" y="20965"/>
                  <a:pt x="2284118" y="26160"/>
                  <a:pt x="2593848" y="0"/>
                </a:cubicBezTo>
                <a:cubicBezTo>
                  <a:pt x="2903578" y="-26160"/>
                  <a:pt x="2896721" y="-10729"/>
                  <a:pt x="3047772" y="0"/>
                </a:cubicBezTo>
                <a:cubicBezTo>
                  <a:pt x="3198823" y="10729"/>
                  <a:pt x="3400507" y="19140"/>
                  <a:pt x="3501695" y="0"/>
                </a:cubicBezTo>
                <a:cubicBezTo>
                  <a:pt x="3602883" y="-19140"/>
                  <a:pt x="3895942" y="-25802"/>
                  <a:pt x="4085311" y="0"/>
                </a:cubicBezTo>
                <a:cubicBezTo>
                  <a:pt x="4274680" y="25802"/>
                  <a:pt x="4351174" y="-11754"/>
                  <a:pt x="4539235" y="0"/>
                </a:cubicBezTo>
                <a:cubicBezTo>
                  <a:pt x="4727296" y="11754"/>
                  <a:pt x="4858794" y="8083"/>
                  <a:pt x="4993158" y="0"/>
                </a:cubicBezTo>
                <a:cubicBezTo>
                  <a:pt x="5127522" y="-8083"/>
                  <a:pt x="5280537" y="-3924"/>
                  <a:pt x="5511928" y="0"/>
                </a:cubicBezTo>
                <a:cubicBezTo>
                  <a:pt x="5743319" y="3924"/>
                  <a:pt x="6183844" y="-9523"/>
                  <a:pt x="6484621" y="0"/>
                </a:cubicBezTo>
                <a:cubicBezTo>
                  <a:pt x="6501562" y="141065"/>
                  <a:pt x="6485880" y="202707"/>
                  <a:pt x="6484621" y="361950"/>
                </a:cubicBezTo>
                <a:cubicBezTo>
                  <a:pt x="6387575" y="361852"/>
                  <a:pt x="6153568" y="341921"/>
                  <a:pt x="6030698" y="361950"/>
                </a:cubicBezTo>
                <a:cubicBezTo>
                  <a:pt x="5907828" y="381979"/>
                  <a:pt x="5540881" y="348872"/>
                  <a:pt x="5382235" y="361950"/>
                </a:cubicBezTo>
                <a:cubicBezTo>
                  <a:pt x="5223589" y="375028"/>
                  <a:pt x="5065706" y="381934"/>
                  <a:pt x="4863466" y="361950"/>
                </a:cubicBezTo>
                <a:cubicBezTo>
                  <a:pt x="4661226" y="341966"/>
                  <a:pt x="4451198" y="349792"/>
                  <a:pt x="4215004" y="361950"/>
                </a:cubicBezTo>
                <a:cubicBezTo>
                  <a:pt x="3978810" y="374108"/>
                  <a:pt x="3793675" y="337116"/>
                  <a:pt x="3566542" y="361950"/>
                </a:cubicBezTo>
                <a:cubicBezTo>
                  <a:pt x="3339409" y="386784"/>
                  <a:pt x="3060287" y="330106"/>
                  <a:pt x="2853233" y="361950"/>
                </a:cubicBezTo>
                <a:cubicBezTo>
                  <a:pt x="2646179" y="393794"/>
                  <a:pt x="2502720" y="351331"/>
                  <a:pt x="2334464" y="361950"/>
                </a:cubicBezTo>
                <a:cubicBezTo>
                  <a:pt x="2166208" y="372569"/>
                  <a:pt x="2071765" y="356204"/>
                  <a:pt x="1815694" y="361950"/>
                </a:cubicBezTo>
                <a:cubicBezTo>
                  <a:pt x="1559623" y="367697"/>
                  <a:pt x="1423623" y="340602"/>
                  <a:pt x="1232078" y="361950"/>
                </a:cubicBezTo>
                <a:cubicBezTo>
                  <a:pt x="1040533" y="383298"/>
                  <a:pt x="425770" y="330326"/>
                  <a:pt x="0" y="361950"/>
                </a:cubicBezTo>
                <a:cubicBezTo>
                  <a:pt x="1868" y="183344"/>
                  <a:pt x="-5142" y="133196"/>
                  <a:pt x="0" y="0"/>
                </a:cubicBezTo>
                <a:close/>
              </a:path>
            </a:pathLst>
          </a:custGeom>
          <a:noFill/>
          <a:ln w="28575">
            <a:solidFill>
              <a:schemeClr val="accent3"/>
            </a:solidFill>
            <a:extLst>
              <a:ext uri="{C807C97D-BFC1-408E-A445-0C87EB9F89A2}">
                <ask:lineSketchStyleProps xmlns:ask="http://schemas.microsoft.com/office/drawing/2018/sketchyshapes" sd="357899831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accent4"/>
              </a:solidFill>
            </a:endParaRPr>
          </a:p>
        </p:txBody>
      </p:sp>
      <p:sp>
        <p:nvSpPr>
          <p:cNvPr id="6" name="Rechthoek 5">
            <a:extLst>
              <a:ext uri="{FF2B5EF4-FFF2-40B4-BE49-F238E27FC236}">
                <a16:creationId xmlns:a16="http://schemas.microsoft.com/office/drawing/2014/main" id="{0A530DA0-163B-372F-E4BA-D1EECED905CF}"/>
              </a:ext>
            </a:extLst>
          </p:cNvPr>
          <p:cNvSpPr/>
          <p:nvPr/>
        </p:nvSpPr>
        <p:spPr>
          <a:xfrm>
            <a:off x="640079" y="3419118"/>
            <a:ext cx="3893822" cy="361950"/>
          </a:xfrm>
          <a:custGeom>
            <a:avLst/>
            <a:gdLst>
              <a:gd name="csX0" fmla="*/ 0 w 3893822"/>
              <a:gd name="csY0" fmla="*/ 0 h 361950"/>
              <a:gd name="csX1" fmla="*/ 610032 w 3893822"/>
              <a:gd name="csY1" fmla="*/ 0 h 361950"/>
              <a:gd name="csX2" fmla="*/ 1297941 w 3893822"/>
              <a:gd name="csY2" fmla="*/ 0 h 361950"/>
              <a:gd name="csX3" fmla="*/ 1869035 w 3893822"/>
              <a:gd name="csY3" fmla="*/ 0 h 361950"/>
              <a:gd name="csX4" fmla="*/ 2595881 w 3893822"/>
              <a:gd name="csY4" fmla="*/ 0 h 361950"/>
              <a:gd name="csX5" fmla="*/ 3128037 w 3893822"/>
              <a:gd name="csY5" fmla="*/ 0 h 361950"/>
              <a:gd name="csX6" fmla="*/ 3893822 w 3893822"/>
              <a:gd name="csY6" fmla="*/ 0 h 361950"/>
              <a:gd name="csX7" fmla="*/ 3893822 w 3893822"/>
              <a:gd name="csY7" fmla="*/ 361950 h 361950"/>
              <a:gd name="csX8" fmla="*/ 3244852 w 3893822"/>
              <a:gd name="csY8" fmla="*/ 361950 h 361950"/>
              <a:gd name="csX9" fmla="*/ 2712696 w 3893822"/>
              <a:gd name="csY9" fmla="*/ 361950 h 361950"/>
              <a:gd name="csX10" fmla="*/ 2102664 w 3893822"/>
              <a:gd name="csY10" fmla="*/ 361950 h 361950"/>
              <a:gd name="csX11" fmla="*/ 1453694 w 3893822"/>
              <a:gd name="csY11" fmla="*/ 361950 h 361950"/>
              <a:gd name="csX12" fmla="*/ 804723 w 3893822"/>
              <a:gd name="csY12" fmla="*/ 361950 h 361950"/>
              <a:gd name="csX13" fmla="*/ 0 w 3893822"/>
              <a:gd name="csY13" fmla="*/ 361950 h 361950"/>
              <a:gd name="csX14" fmla="*/ 0 w 3893822"/>
              <a:gd name="csY14" fmla="*/ 0 h 3619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3893822" h="361950" extrusionOk="0">
                <a:moveTo>
                  <a:pt x="0" y="0"/>
                </a:moveTo>
                <a:cubicBezTo>
                  <a:pt x="174745" y="-13071"/>
                  <a:pt x="405126" y="2661"/>
                  <a:pt x="610032" y="0"/>
                </a:cubicBezTo>
                <a:cubicBezTo>
                  <a:pt x="814938" y="-2661"/>
                  <a:pt x="1149042" y="-19785"/>
                  <a:pt x="1297941" y="0"/>
                </a:cubicBezTo>
                <a:cubicBezTo>
                  <a:pt x="1446840" y="19785"/>
                  <a:pt x="1598998" y="-2626"/>
                  <a:pt x="1869035" y="0"/>
                </a:cubicBezTo>
                <a:cubicBezTo>
                  <a:pt x="2139072" y="2626"/>
                  <a:pt x="2300697" y="34168"/>
                  <a:pt x="2595881" y="0"/>
                </a:cubicBezTo>
                <a:cubicBezTo>
                  <a:pt x="2891065" y="-34168"/>
                  <a:pt x="2898707" y="-16087"/>
                  <a:pt x="3128037" y="0"/>
                </a:cubicBezTo>
                <a:cubicBezTo>
                  <a:pt x="3357367" y="16087"/>
                  <a:pt x="3689875" y="-36522"/>
                  <a:pt x="3893822" y="0"/>
                </a:cubicBezTo>
                <a:cubicBezTo>
                  <a:pt x="3894160" y="160244"/>
                  <a:pt x="3902687" y="257005"/>
                  <a:pt x="3893822" y="361950"/>
                </a:cubicBezTo>
                <a:cubicBezTo>
                  <a:pt x="3644106" y="332084"/>
                  <a:pt x="3427273" y="354803"/>
                  <a:pt x="3244852" y="361950"/>
                </a:cubicBezTo>
                <a:cubicBezTo>
                  <a:pt x="3062431" y="369098"/>
                  <a:pt x="2904054" y="354771"/>
                  <a:pt x="2712696" y="361950"/>
                </a:cubicBezTo>
                <a:cubicBezTo>
                  <a:pt x="2521338" y="369129"/>
                  <a:pt x="2357980" y="331637"/>
                  <a:pt x="2102664" y="361950"/>
                </a:cubicBezTo>
                <a:cubicBezTo>
                  <a:pt x="1847348" y="392263"/>
                  <a:pt x="1658186" y="383160"/>
                  <a:pt x="1453694" y="361950"/>
                </a:cubicBezTo>
                <a:cubicBezTo>
                  <a:pt x="1249202" y="340741"/>
                  <a:pt x="978114" y="352384"/>
                  <a:pt x="804723" y="361950"/>
                </a:cubicBezTo>
                <a:cubicBezTo>
                  <a:pt x="631332" y="371516"/>
                  <a:pt x="258489" y="352898"/>
                  <a:pt x="0" y="361950"/>
                </a:cubicBezTo>
                <a:cubicBezTo>
                  <a:pt x="-12566" y="243529"/>
                  <a:pt x="928" y="95336"/>
                  <a:pt x="0" y="0"/>
                </a:cubicBezTo>
                <a:close/>
              </a:path>
            </a:pathLst>
          </a:custGeom>
          <a:noFill/>
          <a:ln w="28575">
            <a:solidFill>
              <a:schemeClr val="accent3"/>
            </a:solidFill>
            <a:extLst>
              <a:ext uri="{C807C97D-BFC1-408E-A445-0C87EB9F89A2}">
                <ask:lineSketchStyleProps xmlns:ask="http://schemas.microsoft.com/office/drawing/2018/sketchyshapes" sd="357899831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accent4"/>
              </a:solidFill>
            </a:endParaRPr>
          </a:p>
        </p:txBody>
      </p:sp>
    </p:spTree>
    <p:extLst>
      <p:ext uri="{BB962C8B-B14F-4D97-AF65-F5344CB8AC3E}">
        <p14:creationId xmlns:p14="http://schemas.microsoft.com/office/powerpoint/2010/main" val="6692115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st, schermopname, software, nummer&#10;&#10;Door AI gegenereerde inhoud is mogelijk onjuist.">
            <a:extLst>
              <a:ext uri="{FF2B5EF4-FFF2-40B4-BE49-F238E27FC236}">
                <a16:creationId xmlns:a16="http://schemas.microsoft.com/office/drawing/2014/main" id="{BC691D8A-06CC-50BA-2645-B6D955491A9D}"/>
              </a:ext>
            </a:extLst>
          </p:cNvPr>
          <p:cNvPicPr>
            <a:picLocks noChangeAspect="1"/>
          </p:cNvPicPr>
          <p:nvPr/>
        </p:nvPicPr>
        <p:blipFill>
          <a:blip r:embed="rId2"/>
          <a:stretch>
            <a:fillRect/>
          </a:stretch>
        </p:blipFill>
        <p:spPr>
          <a:xfrm>
            <a:off x="0" y="513800"/>
            <a:ext cx="12192000" cy="5830400"/>
          </a:xfrm>
          <a:prstGeom prst="rect">
            <a:avLst/>
          </a:prstGeom>
        </p:spPr>
      </p:pic>
      <p:sp>
        <p:nvSpPr>
          <p:cNvPr id="6" name="Rechthoek 5">
            <a:extLst>
              <a:ext uri="{FF2B5EF4-FFF2-40B4-BE49-F238E27FC236}">
                <a16:creationId xmlns:a16="http://schemas.microsoft.com/office/drawing/2014/main" id="{8DCC6EBA-17F2-02D1-AA5C-EDF11B262E8D}"/>
              </a:ext>
            </a:extLst>
          </p:cNvPr>
          <p:cNvSpPr/>
          <p:nvPr/>
        </p:nvSpPr>
        <p:spPr>
          <a:xfrm>
            <a:off x="6200775" y="2562225"/>
            <a:ext cx="4476750" cy="1676400"/>
          </a:xfrm>
          <a:custGeom>
            <a:avLst/>
            <a:gdLst>
              <a:gd name="csX0" fmla="*/ 0 w 4476750"/>
              <a:gd name="csY0" fmla="*/ 0 h 1676400"/>
              <a:gd name="csX1" fmla="*/ 594768 w 4476750"/>
              <a:gd name="csY1" fmla="*/ 0 h 1676400"/>
              <a:gd name="csX2" fmla="*/ 1279071 w 4476750"/>
              <a:gd name="csY2" fmla="*/ 0 h 1676400"/>
              <a:gd name="csX3" fmla="*/ 1829072 w 4476750"/>
              <a:gd name="csY3" fmla="*/ 0 h 1676400"/>
              <a:gd name="csX4" fmla="*/ 2558143 w 4476750"/>
              <a:gd name="csY4" fmla="*/ 0 h 1676400"/>
              <a:gd name="csX5" fmla="*/ 3063376 w 4476750"/>
              <a:gd name="csY5" fmla="*/ 0 h 1676400"/>
              <a:gd name="csX6" fmla="*/ 3568609 w 4476750"/>
              <a:gd name="csY6" fmla="*/ 0 h 1676400"/>
              <a:gd name="csX7" fmla="*/ 4476750 w 4476750"/>
              <a:gd name="csY7" fmla="*/ 0 h 1676400"/>
              <a:gd name="csX8" fmla="*/ 4476750 w 4476750"/>
              <a:gd name="csY8" fmla="*/ 508508 h 1676400"/>
              <a:gd name="csX9" fmla="*/ 4476750 w 4476750"/>
              <a:gd name="csY9" fmla="*/ 1084072 h 1676400"/>
              <a:gd name="csX10" fmla="*/ 4476750 w 4476750"/>
              <a:gd name="csY10" fmla="*/ 1676400 h 1676400"/>
              <a:gd name="csX11" fmla="*/ 3747679 w 4476750"/>
              <a:gd name="csY11" fmla="*/ 1676400 h 1676400"/>
              <a:gd name="csX12" fmla="*/ 3108144 w 4476750"/>
              <a:gd name="csY12" fmla="*/ 1676400 h 1676400"/>
              <a:gd name="csX13" fmla="*/ 2379073 w 4476750"/>
              <a:gd name="csY13" fmla="*/ 1676400 h 1676400"/>
              <a:gd name="csX14" fmla="*/ 1739537 w 4476750"/>
              <a:gd name="csY14" fmla="*/ 1676400 h 1676400"/>
              <a:gd name="csX15" fmla="*/ 1189536 w 4476750"/>
              <a:gd name="csY15" fmla="*/ 1676400 h 1676400"/>
              <a:gd name="csX16" fmla="*/ 550001 w 4476750"/>
              <a:gd name="csY16" fmla="*/ 1676400 h 1676400"/>
              <a:gd name="csX17" fmla="*/ 0 w 4476750"/>
              <a:gd name="csY17" fmla="*/ 1676400 h 1676400"/>
              <a:gd name="csX18" fmla="*/ 0 w 4476750"/>
              <a:gd name="csY18" fmla="*/ 1100836 h 1676400"/>
              <a:gd name="csX19" fmla="*/ 0 w 4476750"/>
              <a:gd name="csY19" fmla="*/ 575564 h 1676400"/>
              <a:gd name="csX20" fmla="*/ 0 w 4476750"/>
              <a:gd name="csY20" fmla="*/ 0 h 16764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4476750" h="1676400" extrusionOk="0">
                <a:moveTo>
                  <a:pt x="0" y="0"/>
                </a:moveTo>
                <a:cubicBezTo>
                  <a:pt x="225121" y="22410"/>
                  <a:pt x="446647" y="-1260"/>
                  <a:pt x="594768" y="0"/>
                </a:cubicBezTo>
                <a:cubicBezTo>
                  <a:pt x="742889" y="1260"/>
                  <a:pt x="1136390" y="-21546"/>
                  <a:pt x="1279071" y="0"/>
                </a:cubicBezTo>
                <a:cubicBezTo>
                  <a:pt x="1421752" y="21546"/>
                  <a:pt x="1587174" y="22931"/>
                  <a:pt x="1829072" y="0"/>
                </a:cubicBezTo>
                <a:cubicBezTo>
                  <a:pt x="2070970" y="-22931"/>
                  <a:pt x="2216237" y="22897"/>
                  <a:pt x="2558143" y="0"/>
                </a:cubicBezTo>
                <a:cubicBezTo>
                  <a:pt x="2900049" y="-22897"/>
                  <a:pt x="2951893" y="-24369"/>
                  <a:pt x="3063376" y="0"/>
                </a:cubicBezTo>
                <a:cubicBezTo>
                  <a:pt x="3174859" y="24369"/>
                  <a:pt x="3395490" y="-11234"/>
                  <a:pt x="3568609" y="0"/>
                </a:cubicBezTo>
                <a:cubicBezTo>
                  <a:pt x="3741728" y="11234"/>
                  <a:pt x="4260313" y="37675"/>
                  <a:pt x="4476750" y="0"/>
                </a:cubicBezTo>
                <a:cubicBezTo>
                  <a:pt x="4464410" y="176314"/>
                  <a:pt x="4468842" y="347449"/>
                  <a:pt x="4476750" y="508508"/>
                </a:cubicBezTo>
                <a:cubicBezTo>
                  <a:pt x="4484658" y="669567"/>
                  <a:pt x="4485142" y="832149"/>
                  <a:pt x="4476750" y="1084072"/>
                </a:cubicBezTo>
                <a:cubicBezTo>
                  <a:pt x="4468358" y="1335995"/>
                  <a:pt x="4488081" y="1502750"/>
                  <a:pt x="4476750" y="1676400"/>
                </a:cubicBezTo>
                <a:cubicBezTo>
                  <a:pt x="4210711" y="1702383"/>
                  <a:pt x="3902751" y="1699299"/>
                  <a:pt x="3747679" y="1676400"/>
                </a:cubicBezTo>
                <a:cubicBezTo>
                  <a:pt x="3592607" y="1653501"/>
                  <a:pt x="3396735" y="1688713"/>
                  <a:pt x="3108144" y="1676400"/>
                </a:cubicBezTo>
                <a:cubicBezTo>
                  <a:pt x="2819553" y="1664087"/>
                  <a:pt x="2534636" y="1670583"/>
                  <a:pt x="2379073" y="1676400"/>
                </a:cubicBezTo>
                <a:cubicBezTo>
                  <a:pt x="2223510" y="1682217"/>
                  <a:pt x="2037853" y="1649626"/>
                  <a:pt x="1739537" y="1676400"/>
                </a:cubicBezTo>
                <a:cubicBezTo>
                  <a:pt x="1441221" y="1703174"/>
                  <a:pt x="1349822" y="1649127"/>
                  <a:pt x="1189536" y="1676400"/>
                </a:cubicBezTo>
                <a:cubicBezTo>
                  <a:pt x="1029250" y="1703673"/>
                  <a:pt x="813499" y="1701717"/>
                  <a:pt x="550001" y="1676400"/>
                </a:cubicBezTo>
                <a:cubicBezTo>
                  <a:pt x="286504" y="1651083"/>
                  <a:pt x="143528" y="1691060"/>
                  <a:pt x="0" y="1676400"/>
                </a:cubicBezTo>
                <a:cubicBezTo>
                  <a:pt x="25924" y="1556767"/>
                  <a:pt x="-23737" y="1330863"/>
                  <a:pt x="0" y="1100836"/>
                </a:cubicBezTo>
                <a:cubicBezTo>
                  <a:pt x="23737" y="870809"/>
                  <a:pt x="23778" y="776612"/>
                  <a:pt x="0" y="575564"/>
                </a:cubicBezTo>
                <a:cubicBezTo>
                  <a:pt x="-23778" y="374516"/>
                  <a:pt x="20779" y="133438"/>
                  <a:pt x="0" y="0"/>
                </a:cubicBezTo>
                <a:close/>
              </a:path>
            </a:pathLst>
          </a:custGeom>
          <a:noFill/>
          <a:ln w="28575">
            <a:solidFill>
              <a:schemeClr val="accent3"/>
            </a:solidFill>
            <a:extLst>
              <a:ext uri="{C807C97D-BFC1-408E-A445-0C87EB9F89A2}">
                <ask:lineSketchStyleProps xmlns:ask="http://schemas.microsoft.com/office/drawing/2018/sketchyshapes" sd="357899831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accent4"/>
              </a:solidFill>
            </a:endParaRPr>
          </a:p>
        </p:txBody>
      </p:sp>
    </p:spTree>
    <p:extLst>
      <p:ext uri="{BB962C8B-B14F-4D97-AF65-F5344CB8AC3E}">
        <p14:creationId xmlns:p14="http://schemas.microsoft.com/office/powerpoint/2010/main" val="16876427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B8A76-4234-443E-57D6-BDE54EB54105}"/>
            </a:ext>
          </a:extLst>
        </p:cNvPr>
        <p:cNvGrpSpPr/>
        <p:nvPr/>
      </p:nvGrpSpPr>
      <p:grpSpPr>
        <a:xfrm>
          <a:off x="0" y="0"/>
          <a:ext cx="0" cy="0"/>
          <a:chOff x="0" y="0"/>
          <a:chExt cx="0" cy="0"/>
        </a:xfrm>
      </p:grpSpPr>
      <p:pic>
        <p:nvPicPr>
          <p:cNvPr id="8" name="Afbeelding 8">
            <a:extLst>
              <a:ext uri="{FF2B5EF4-FFF2-40B4-BE49-F238E27FC236}">
                <a16:creationId xmlns:a16="http://schemas.microsoft.com/office/drawing/2014/main" id="{FB0CF700-1BAA-DCED-A3AB-2D16E6F2723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286280" y="2017631"/>
            <a:ext cx="4736210" cy="4742977"/>
          </a:xfrm>
          <a:prstGeom prst="rect">
            <a:avLst/>
          </a:prstGeom>
        </p:spPr>
      </p:pic>
      <p:sp>
        <p:nvSpPr>
          <p:cNvPr id="15" name="Titel 14">
            <a:extLst>
              <a:ext uri="{FF2B5EF4-FFF2-40B4-BE49-F238E27FC236}">
                <a16:creationId xmlns:a16="http://schemas.microsoft.com/office/drawing/2014/main" id="{2A1825C6-162C-00D8-C7D0-8E8ABBF5EF8E}"/>
              </a:ext>
            </a:extLst>
          </p:cNvPr>
          <p:cNvSpPr>
            <a:spLocks noGrp="1"/>
          </p:cNvSpPr>
          <p:nvPr>
            <p:ph type="title"/>
          </p:nvPr>
        </p:nvSpPr>
        <p:spPr/>
        <p:txBody>
          <a:bodyPr/>
          <a:lstStyle/>
          <a:p>
            <a:r>
              <a:rPr lang="nl-BE" dirty="0"/>
              <a:t>Voorbeeld</a:t>
            </a:r>
          </a:p>
        </p:txBody>
      </p:sp>
      <p:sp>
        <p:nvSpPr>
          <p:cNvPr id="16" name="Tijdelijke aanduiding voor inhoud 15">
            <a:extLst>
              <a:ext uri="{FF2B5EF4-FFF2-40B4-BE49-F238E27FC236}">
                <a16:creationId xmlns:a16="http://schemas.microsoft.com/office/drawing/2014/main" id="{FFED7E33-B07C-6DAE-5F0E-8F3C5A15626B}"/>
              </a:ext>
            </a:extLst>
          </p:cNvPr>
          <p:cNvSpPr>
            <a:spLocks noGrp="1"/>
          </p:cNvSpPr>
          <p:nvPr>
            <p:ph idx="1"/>
          </p:nvPr>
        </p:nvSpPr>
        <p:spPr>
          <a:xfrm>
            <a:off x="640080" y="2633472"/>
            <a:ext cx="6646200" cy="3566160"/>
          </a:xfrm>
        </p:spPr>
        <p:txBody>
          <a:bodyPr/>
          <a:lstStyle/>
          <a:p>
            <a:pPr marL="0" indent="0">
              <a:buNone/>
            </a:pPr>
            <a:r>
              <a:rPr lang="nl-BE" dirty="0"/>
              <a:t>Voor alle niet-dragende wanden dient indien deze wand een brandwerende waarde heeft deze ingevuld te worden volgens de </a:t>
            </a:r>
            <a:r>
              <a:rPr lang="nl-NL" dirty="0"/>
              <a:t>Europese classificatie.</a:t>
            </a:r>
          </a:p>
          <a:p>
            <a:pPr marL="0" indent="0">
              <a:buNone/>
            </a:pPr>
            <a:r>
              <a:rPr lang="nl-NL" dirty="0"/>
              <a:t>De naamgeving van deze wanden volgt de </a:t>
            </a:r>
            <a:r>
              <a:rPr lang="nl-NL" dirty="0" err="1"/>
              <a:t>BERSnl</a:t>
            </a:r>
            <a:r>
              <a:rPr lang="nl-NL" dirty="0"/>
              <a:t>, het zelfde geldt voor de naamgeving van de materialen. </a:t>
            </a:r>
            <a:endParaRPr lang="nl-BE" dirty="0"/>
          </a:p>
        </p:txBody>
      </p:sp>
      <p:sp>
        <p:nvSpPr>
          <p:cNvPr id="7" name="Rechthoek 6">
            <a:extLst>
              <a:ext uri="{FF2B5EF4-FFF2-40B4-BE49-F238E27FC236}">
                <a16:creationId xmlns:a16="http://schemas.microsoft.com/office/drawing/2014/main" id="{D2558C23-9D03-BED0-CFBA-FC8024C1C490}"/>
              </a:ext>
            </a:extLst>
          </p:cNvPr>
          <p:cNvSpPr/>
          <p:nvPr/>
        </p:nvSpPr>
        <p:spPr>
          <a:xfrm>
            <a:off x="640079" y="3906477"/>
            <a:ext cx="5684522" cy="361950"/>
          </a:xfrm>
          <a:custGeom>
            <a:avLst/>
            <a:gdLst>
              <a:gd name="csX0" fmla="*/ 0 w 5684522"/>
              <a:gd name="csY0" fmla="*/ 0 h 361950"/>
              <a:gd name="csX1" fmla="*/ 574768 w 5684522"/>
              <a:gd name="csY1" fmla="*/ 0 h 361950"/>
              <a:gd name="csX2" fmla="*/ 1263227 w 5684522"/>
              <a:gd name="csY2" fmla="*/ 0 h 361950"/>
              <a:gd name="csX3" fmla="*/ 1781150 w 5684522"/>
              <a:gd name="csY3" fmla="*/ 0 h 361950"/>
              <a:gd name="csX4" fmla="*/ 2526454 w 5684522"/>
              <a:gd name="csY4" fmla="*/ 0 h 361950"/>
              <a:gd name="csX5" fmla="*/ 2987532 w 5684522"/>
              <a:gd name="csY5" fmla="*/ 0 h 361950"/>
              <a:gd name="csX6" fmla="*/ 3448610 w 5684522"/>
              <a:gd name="csY6" fmla="*/ 0 h 361950"/>
              <a:gd name="csX7" fmla="*/ 4023378 w 5684522"/>
              <a:gd name="csY7" fmla="*/ 0 h 361950"/>
              <a:gd name="csX8" fmla="*/ 4484456 w 5684522"/>
              <a:gd name="csY8" fmla="*/ 0 h 361950"/>
              <a:gd name="csX9" fmla="*/ 4945534 w 5684522"/>
              <a:gd name="csY9" fmla="*/ 0 h 361950"/>
              <a:gd name="csX10" fmla="*/ 5684522 w 5684522"/>
              <a:gd name="csY10" fmla="*/ 0 h 361950"/>
              <a:gd name="csX11" fmla="*/ 5684522 w 5684522"/>
              <a:gd name="csY11" fmla="*/ 361950 h 361950"/>
              <a:gd name="csX12" fmla="*/ 4939218 w 5684522"/>
              <a:gd name="csY12" fmla="*/ 361950 h 361950"/>
              <a:gd name="csX13" fmla="*/ 4193914 w 5684522"/>
              <a:gd name="csY13" fmla="*/ 361950 h 361950"/>
              <a:gd name="csX14" fmla="*/ 3562300 w 5684522"/>
              <a:gd name="csY14" fmla="*/ 361950 h 361950"/>
              <a:gd name="csX15" fmla="*/ 3044377 w 5684522"/>
              <a:gd name="csY15" fmla="*/ 361950 h 361950"/>
              <a:gd name="csX16" fmla="*/ 2412764 w 5684522"/>
              <a:gd name="csY16" fmla="*/ 361950 h 361950"/>
              <a:gd name="csX17" fmla="*/ 1781150 w 5684522"/>
              <a:gd name="csY17" fmla="*/ 361950 h 361950"/>
              <a:gd name="csX18" fmla="*/ 1092691 w 5684522"/>
              <a:gd name="csY18" fmla="*/ 361950 h 361950"/>
              <a:gd name="csX19" fmla="*/ 574768 w 5684522"/>
              <a:gd name="csY19" fmla="*/ 361950 h 361950"/>
              <a:gd name="csX20" fmla="*/ 0 w 5684522"/>
              <a:gd name="csY20" fmla="*/ 361950 h 361950"/>
              <a:gd name="csX21" fmla="*/ 0 w 5684522"/>
              <a:gd name="csY21" fmla="*/ 0 h 3619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5684522" h="361950" extrusionOk="0">
                <a:moveTo>
                  <a:pt x="0" y="0"/>
                </a:moveTo>
                <a:cubicBezTo>
                  <a:pt x="256670" y="4007"/>
                  <a:pt x="311187" y="19425"/>
                  <a:pt x="574768" y="0"/>
                </a:cubicBezTo>
                <a:cubicBezTo>
                  <a:pt x="838349" y="-19425"/>
                  <a:pt x="1038112" y="14217"/>
                  <a:pt x="1263227" y="0"/>
                </a:cubicBezTo>
                <a:cubicBezTo>
                  <a:pt x="1488342" y="-14217"/>
                  <a:pt x="1579536" y="-14894"/>
                  <a:pt x="1781150" y="0"/>
                </a:cubicBezTo>
                <a:cubicBezTo>
                  <a:pt x="1982764" y="14894"/>
                  <a:pt x="2199813" y="-27021"/>
                  <a:pt x="2526454" y="0"/>
                </a:cubicBezTo>
                <a:cubicBezTo>
                  <a:pt x="2853095" y="27021"/>
                  <a:pt x="2798789" y="1940"/>
                  <a:pt x="2987532" y="0"/>
                </a:cubicBezTo>
                <a:cubicBezTo>
                  <a:pt x="3176275" y="-1940"/>
                  <a:pt x="3321665" y="-2815"/>
                  <a:pt x="3448610" y="0"/>
                </a:cubicBezTo>
                <a:cubicBezTo>
                  <a:pt x="3575555" y="2815"/>
                  <a:pt x="3797465" y="10185"/>
                  <a:pt x="4023378" y="0"/>
                </a:cubicBezTo>
                <a:cubicBezTo>
                  <a:pt x="4249291" y="-10185"/>
                  <a:pt x="4289672" y="-12320"/>
                  <a:pt x="4484456" y="0"/>
                </a:cubicBezTo>
                <a:cubicBezTo>
                  <a:pt x="4679240" y="12320"/>
                  <a:pt x="4775638" y="-3063"/>
                  <a:pt x="4945534" y="0"/>
                </a:cubicBezTo>
                <a:cubicBezTo>
                  <a:pt x="5115430" y="3063"/>
                  <a:pt x="5482820" y="-2219"/>
                  <a:pt x="5684522" y="0"/>
                </a:cubicBezTo>
                <a:cubicBezTo>
                  <a:pt x="5701037" y="117192"/>
                  <a:pt x="5697460" y="261370"/>
                  <a:pt x="5684522" y="361950"/>
                </a:cubicBezTo>
                <a:cubicBezTo>
                  <a:pt x="5529120" y="398475"/>
                  <a:pt x="5138893" y="332353"/>
                  <a:pt x="4939218" y="361950"/>
                </a:cubicBezTo>
                <a:cubicBezTo>
                  <a:pt x="4739543" y="391547"/>
                  <a:pt x="4439075" y="363804"/>
                  <a:pt x="4193914" y="361950"/>
                </a:cubicBezTo>
                <a:cubicBezTo>
                  <a:pt x="3948753" y="360096"/>
                  <a:pt x="3740674" y="332912"/>
                  <a:pt x="3562300" y="361950"/>
                </a:cubicBezTo>
                <a:cubicBezTo>
                  <a:pt x="3383926" y="390988"/>
                  <a:pt x="3160977" y="374888"/>
                  <a:pt x="3044377" y="361950"/>
                </a:cubicBezTo>
                <a:cubicBezTo>
                  <a:pt x="2927777" y="349012"/>
                  <a:pt x="2659378" y="390072"/>
                  <a:pt x="2412764" y="361950"/>
                </a:cubicBezTo>
                <a:cubicBezTo>
                  <a:pt x="2166150" y="333828"/>
                  <a:pt x="1967356" y="361493"/>
                  <a:pt x="1781150" y="361950"/>
                </a:cubicBezTo>
                <a:cubicBezTo>
                  <a:pt x="1594944" y="362407"/>
                  <a:pt x="1319005" y="343670"/>
                  <a:pt x="1092691" y="361950"/>
                </a:cubicBezTo>
                <a:cubicBezTo>
                  <a:pt x="866377" y="380230"/>
                  <a:pt x="788465" y="361386"/>
                  <a:pt x="574768" y="361950"/>
                </a:cubicBezTo>
                <a:cubicBezTo>
                  <a:pt x="361071" y="362514"/>
                  <a:pt x="283069" y="389197"/>
                  <a:pt x="0" y="361950"/>
                </a:cubicBezTo>
                <a:cubicBezTo>
                  <a:pt x="-7320" y="277211"/>
                  <a:pt x="-10686" y="166391"/>
                  <a:pt x="0" y="0"/>
                </a:cubicBezTo>
                <a:close/>
              </a:path>
            </a:pathLst>
          </a:custGeom>
          <a:noFill/>
          <a:ln w="28575">
            <a:solidFill>
              <a:schemeClr val="accent3"/>
            </a:solidFill>
            <a:extLst>
              <a:ext uri="{C807C97D-BFC1-408E-A445-0C87EB9F89A2}">
                <ask:lineSketchStyleProps xmlns:ask="http://schemas.microsoft.com/office/drawing/2018/sketchyshapes" sd="357899831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accent4"/>
              </a:solidFill>
            </a:endParaRPr>
          </a:p>
        </p:txBody>
      </p:sp>
      <p:sp>
        <p:nvSpPr>
          <p:cNvPr id="9" name="Tekstvak 8">
            <a:extLst>
              <a:ext uri="{FF2B5EF4-FFF2-40B4-BE49-F238E27FC236}">
                <a16:creationId xmlns:a16="http://schemas.microsoft.com/office/drawing/2014/main" id="{D4B560DE-FF65-B830-2946-791487337687}"/>
              </a:ext>
            </a:extLst>
          </p:cNvPr>
          <p:cNvSpPr txBox="1"/>
          <p:nvPr/>
        </p:nvSpPr>
        <p:spPr>
          <a:xfrm>
            <a:off x="3001174" y="5116033"/>
            <a:ext cx="5476875" cy="830997"/>
          </a:xfrm>
          <a:prstGeom prst="rect">
            <a:avLst/>
          </a:prstGeom>
          <a:noFill/>
        </p:spPr>
        <p:txBody>
          <a:bodyPr wrap="square" rtlCol="0">
            <a:spAutoFit/>
          </a:bodyPr>
          <a:lstStyle/>
          <a:p>
            <a:r>
              <a:rPr lang="en-GB" sz="2400" b="1" dirty="0">
                <a:solidFill>
                  <a:schemeClr val="accent3"/>
                </a:solidFill>
                <a:latin typeface="Ink Free" panose="03080402000500000000" pitchFamily="66" charset="0"/>
                <a:cs typeface="Dreaming Outloud Script Pro" panose="020F0502020204030204" pitchFamily="66" charset="0"/>
              </a:rPr>
              <a:t>Specification requirement</a:t>
            </a:r>
          </a:p>
          <a:p>
            <a:r>
              <a:rPr lang="en-GB" sz="2400" dirty="0">
                <a:solidFill>
                  <a:schemeClr val="accent3"/>
                </a:solidFill>
                <a:latin typeface="Ink Free" panose="03080402000500000000" pitchFamily="66" charset="0"/>
                <a:cs typeface="Dreaming Outloud Script Pro" panose="020F0502020204030204" pitchFamily="66" charset="0"/>
              </a:rPr>
              <a:t>Facet = Attribute</a:t>
            </a:r>
          </a:p>
        </p:txBody>
      </p:sp>
      <p:sp>
        <p:nvSpPr>
          <p:cNvPr id="10" name="Vrije vorm: vorm 9">
            <a:extLst>
              <a:ext uri="{FF2B5EF4-FFF2-40B4-BE49-F238E27FC236}">
                <a16:creationId xmlns:a16="http://schemas.microsoft.com/office/drawing/2014/main" id="{20D3ECCF-96DF-9432-4B5E-25143A1AA911}"/>
              </a:ext>
            </a:extLst>
          </p:cNvPr>
          <p:cNvSpPr/>
          <p:nvPr/>
        </p:nvSpPr>
        <p:spPr>
          <a:xfrm rot="19776556">
            <a:off x="2295725" y="4078672"/>
            <a:ext cx="453770" cy="1491637"/>
          </a:xfrm>
          <a:custGeom>
            <a:avLst/>
            <a:gdLst>
              <a:gd name="connsiteX0" fmla="*/ 0 w 1930400"/>
              <a:gd name="connsiteY0" fmla="*/ 0 h 1358900"/>
              <a:gd name="connsiteX1" fmla="*/ 1930400 w 1930400"/>
              <a:gd name="connsiteY1" fmla="*/ 1358900 h 1358900"/>
            </a:gdLst>
            <a:ahLst/>
            <a:cxnLst>
              <a:cxn ang="0">
                <a:pos x="connsiteX0" y="connsiteY0"/>
              </a:cxn>
              <a:cxn ang="0">
                <a:pos x="connsiteX1" y="connsiteY1"/>
              </a:cxn>
            </a:cxnLst>
            <a:rect l="l" t="t" r="r" b="b"/>
            <a:pathLst>
              <a:path w="1930400" h="1358900">
                <a:moveTo>
                  <a:pt x="0" y="0"/>
                </a:moveTo>
                <a:cubicBezTo>
                  <a:pt x="736600" y="589491"/>
                  <a:pt x="1473200" y="1178983"/>
                  <a:pt x="1930400" y="1358900"/>
                </a:cubicBezTo>
              </a:path>
            </a:pathLst>
          </a:custGeom>
          <a:ln w="3810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283706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530A9-395A-E89E-E704-2290A27E39F0}"/>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1540F823-110F-A0F1-546C-5E0081E2D40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513800"/>
            <a:ext cx="12192000" cy="5830399"/>
          </a:xfrm>
          <a:prstGeom prst="rect">
            <a:avLst/>
          </a:prstGeom>
        </p:spPr>
      </p:pic>
      <p:sp>
        <p:nvSpPr>
          <p:cNvPr id="2" name="Rechthoek 1">
            <a:extLst>
              <a:ext uri="{FF2B5EF4-FFF2-40B4-BE49-F238E27FC236}">
                <a16:creationId xmlns:a16="http://schemas.microsoft.com/office/drawing/2014/main" id="{C2ACBA34-58AC-0DB7-CA1F-F9918529E01D}"/>
              </a:ext>
            </a:extLst>
          </p:cNvPr>
          <p:cNvSpPr/>
          <p:nvPr/>
        </p:nvSpPr>
        <p:spPr>
          <a:xfrm>
            <a:off x="6200775" y="3676649"/>
            <a:ext cx="4476750" cy="1343025"/>
          </a:xfrm>
          <a:custGeom>
            <a:avLst/>
            <a:gdLst>
              <a:gd name="csX0" fmla="*/ 0 w 4476750"/>
              <a:gd name="csY0" fmla="*/ 0 h 1343025"/>
              <a:gd name="csX1" fmla="*/ 594768 w 4476750"/>
              <a:gd name="csY1" fmla="*/ 0 h 1343025"/>
              <a:gd name="csX2" fmla="*/ 1279071 w 4476750"/>
              <a:gd name="csY2" fmla="*/ 0 h 1343025"/>
              <a:gd name="csX3" fmla="*/ 1829072 w 4476750"/>
              <a:gd name="csY3" fmla="*/ 0 h 1343025"/>
              <a:gd name="csX4" fmla="*/ 2558143 w 4476750"/>
              <a:gd name="csY4" fmla="*/ 0 h 1343025"/>
              <a:gd name="csX5" fmla="*/ 3063376 w 4476750"/>
              <a:gd name="csY5" fmla="*/ 0 h 1343025"/>
              <a:gd name="csX6" fmla="*/ 3568609 w 4476750"/>
              <a:gd name="csY6" fmla="*/ 0 h 1343025"/>
              <a:gd name="csX7" fmla="*/ 4476750 w 4476750"/>
              <a:gd name="csY7" fmla="*/ 0 h 1343025"/>
              <a:gd name="csX8" fmla="*/ 4476750 w 4476750"/>
              <a:gd name="csY8" fmla="*/ 631222 h 1343025"/>
              <a:gd name="csX9" fmla="*/ 4476750 w 4476750"/>
              <a:gd name="csY9" fmla="*/ 1343025 h 1343025"/>
              <a:gd name="csX10" fmla="*/ 3837214 w 4476750"/>
              <a:gd name="csY10" fmla="*/ 1343025 h 1343025"/>
              <a:gd name="csX11" fmla="*/ 3197679 w 4476750"/>
              <a:gd name="csY11" fmla="*/ 1343025 h 1343025"/>
              <a:gd name="csX12" fmla="*/ 2558143 w 4476750"/>
              <a:gd name="csY12" fmla="*/ 1343025 h 1343025"/>
              <a:gd name="csX13" fmla="*/ 1829072 w 4476750"/>
              <a:gd name="csY13" fmla="*/ 1343025 h 1343025"/>
              <a:gd name="csX14" fmla="*/ 1189536 w 4476750"/>
              <a:gd name="csY14" fmla="*/ 1343025 h 1343025"/>
              <a:gd name="csX15" fmla="*/ 639536 w 4476750"/>
              <a:gd name="csY15" fmla="*/ 1343025 h 1343025"/>
              <a:gd name="csX16" fmla="*/ 0 w 4476750"/>
              <a:gd name="csY16" fmla="*/ 1343025 h 1343025"/>
              <a:gd name="csX17" fmla="*/ 0 w 4476750"/>
              <a:gd name="csY17" fmla="*/ 671513 h 1343025"/>
              <a:gd name="csX18" fmla="*/ 0 w 4476750"/>
              <a:gd name="csY18" fmla="*/ 0 h 134302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4476750" h="1343025" extrusionOk="0">
                <a:moveTo>
                  <a:pt x="0" y="0"/>
                </a:moveTo>
                <a:cubicBezTo>
                  <a:pt x="225121" y="22410"/>
                  <a:pt x="446647" y="-1260"/>
                  <a:pt x="594768" y="0"/>
                </a:cubicBezTo>
                <a:cubicBezTo>
                  <a:pt x="742889" y="1260"/>
                  <a:pt x="1136390" y="-21546"/>
                  <a:pt x="1279071" y="0"/>
                </a:cubicBezTo>
                <a:cubicBezTo>
                  <a:pt x="1421752" y="21546"/>
                  <a:pt x="1587174" y="22931"/>
                  <a:pt x="1829072" y="0"/>
                </a:cubicBezTo>
                <a:cubicBezTo>
                  <a:pt x="2070970" y="-22931"/>
                  <a:pt x="2216237" y="22897"/>
                  <a:pt x="2558143" y="0"/>
                </a:cubicBezTo>
                <a:cubicBezTo>
                  <a:pt x="2900049" y="-22897"/>
                  <a:pt x="2951893" y="-24369"/>
                  <a:pt x="3063376" y="0"/>
                </a:cubicBezTo>
                <a:cubicBezTo>
                  <a:pt x="3174859" y="24369"/>
                  <a:pt x="3395490" y="-11234"/>
                  <a:pt x="3568609" y="0"/>
                </a:cubicBezTo>
                <a:cubicBezTo>
                  <a:pt x="3741728" y="11234"/>
                  <a:pt x="4260313" y="37675"/>
                  <a:pt x="4476750" y="0"/>
                </a:cubicBezTo>
                <a:cubicBezTo>
                  <a:pt x="4478766" y="135224"/>
                  <a:pt x="4461707" y="484616"/>
                  <a:pt x="4476750" y="631222"/>
                </a:cubicBezTo>
                <a:cubicBezTo>
                  <a:pt x="4491793" y="777828"/>
                  <a:pt x="4441436" y="1033598"/>
                  <a:pt x="4476750" y="1343025"/>
                </a:cubicBezTo>
                <a:cubicBezTo>
                  <a:pt x="4253006" y="1373496"/>
                  <a:pt x="4055611" y="1320296"/>
                  <a:pt x="3837214" y="1343025"/>
                </a:cubicBezTo>
                <a:cubicBezTo>
                  <a:pt x="3618817" y="1365754"/>
                  <a:pt x="3440283" y="1360627"/>
                  <a:pt x="3197679" y="1343025"/>
                </a:cubicBezTo>
                <a:cubicBezTo>
                  <a:pt x="2955076" y="1325423"/>
                  <a:pt x="2847980" y="1357495"/>
                  <a:pt x="2558143" y="1343025"/>
                </a:cubicBezTo>
                <a:cubicBezTo>
                  <a:pt x="2268306" y="1328555"/>
                  <a:pt x="1984635" y="1337208"/>
                  <a:pt x="1829072" y="1343025"/>
                </a:cubicBezTo>
                <a:cubicBezTo>
                  <a:pt x="1673509" y="1348842"/>
                  <a:pt x="1487852" y="1316251"/>
                  <a:pt x="1189536" y="1343025"/>
                </a:cubicBezTo>
                <a:cubicBezTo>
                  <a:pt x="891220" y="1369799"/>
                  <a:pt x="798687" y="1364970"/>
                  <a:pt x="639536" y="1343025"/>
                </a:cubicBezTo>
                <a:cubicBezTo>
                  <a:pt x="480385" y="1321080"/>
                  <a:pt x="269814" y="1371077"/>
                  <a:pt x="0" y="1343025"/>
                </a:cubicBezTo>
                <a:cubicBezTo>
                  <a:pt x="6050" y="1134981"/>
                  <a:pt x="9573" y="877706"/>
                  <a:pt x="0" y="671513"/>
                </a:cubicBezTo>
                <a:cubicBezTo>
                  <a:pt x="-9573" y="465320"/>
                  <a:pt x="-25409" y="162597"/>
                  <a:pt x="0" y="0"/>
                </a:cubicBezTo>
                <a:close/>
              </a:path>
            </a:pathLst>
          </a:custGeom>
          <a:noFill/>
          <a:ln w="28575">
            <a:solidFill>
              <a:schemeClr val="accent3"/>
            </a:solidFill>
            <a:extLst>
              <a:ext uri="{C807C97D-BFC1-408E-A445-0C87EB9F89A2}">
                <ask:lineSketchStyleProps xmlns:ask="http://schemas.microsoft.com/office/drawing/2018/sketchyshapes" sd="357899831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accent4"/>
              </a:solidFill>
            </a:endParaRPr>
          </a:p>
        </p:txBody>
      </p:sp>
    </p:spTree>
    <p:extLst>
      <p:ext uri="{BB962C8B-B14F-4D97-AF65-F5344CB8AC3E}">
        <p14:creationId xmlns:p14="http://schemas.microsoft.com/office/powerpoint/2010/main" val="1162276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B5E4E-BEE4-AEE2-4104-3C6EE4E718C9}"/>
            </a:ext>
          </a:extLst>
        </p:cNvPr>
        <p:cNvGrpSpPr/>
        <p:nvPr/>
      </p:nvGrpSpPr>
      <p:grpSpPr>
        <a:xfrm>
          <a:off x="0" y="0"/>
          <a:ext cx="0" cy="0"/>
          <a:chOff x="0" y="0"/>
          <a:chExt cx="0" cy="0"/>
        </a:xfrm>
      </p:grpSpPr>
      <p:pic>
        <p:nvPicPr>
          <p:cNvPr id="8" name="Afbeelding 8">
            <a:extLst>
              <a:ext uri="{FF2B5EF4-FFF2-40B4-BE49-F238E27FC236}">
                <a16:creationId xmlns:a16="http://schemas.microsoft.com/office/drawing/2014/main" id="{863D8268-DFC5-B957-5956-B45EC258DBE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286280" y="2017631"/>
            <a:ext cx="4736210" cy="4742977"/>
          </a:xfrm>
          <a:prstGeom prst="rect">
            <a:avLst/>
          </a:prstGeom>
        </p:spPr>
      </p:pic>
      <p:sp>
        <p:nvSpPr>
          <p:cNvPr id="15" name="Titel 14">
            <a:extLst>
              <a:ext uri="{FF2B5EF4-FFF2-40B4-BE49-F238E27FC236}">
                <a16:creationId xmlns:a16="http://schemas.microsoft.com/office/drawing/2014/main" id="{EA219DE3-8052-F1D0-A818-F9264314F171}"/>
              </a:ext>
            </a:extLst>
          </p:cNvPr>
          <p:cNvSpPr>
            <a:spLocks noGrp="1"/>
          </p:cNvSpPr>
          <p:nvPr>
            <p:ph type="title"/>
          </p:nvPr>
        </p:nvSpPr>
        <p:spPr/>
        <p:txBody>
          <a:bodyPr/>
          <a:lstStyle/>
          <a:p>
            <a:r>
              <a:rPr lang="nl-BE" dirty="0"/>
              <a:t>Voorbeeld</a:t>
            </a:r>
          </a:p>
        </p:txBody>
      </p:sp>
      <p:sp>
        <p:nvSpPr>
          <p:cNvPr id="16" name="Tijdelijke aanduiding voor inhoud 15">
            <a:extLst>
              <a:ext uri="{FF2B5EF4-FFF2-40B4-BE49-F238E27FC236}">
                <a16:creationId xmlns:a16="http://schemas.microsoft.com/office/drawing/2014/main" id="{85CF14B4-4C2A-44A8-3F3C-2A92EEB389DD}"/>
              </a:ext>
            </a:extLst>
          </p:cNvPr>
          <p:cNvSpPr>
            <a:spLocks noGrp="1"/>
          </p:cNvSpPr>
          <p:nvPr>
            <p:ph idx="1"/>
          </p:nvPr>
        </p:nvSpPr>
        <p:spPr>
          <a:xfrm>
            <a:off x="640080" y="2633472"/>
            <a:ext cx="6646200" cy="3566160"/>
          </a:xfrm>
        </p:spPr>
        <p:txBody>
          <a:bodyPr/>
          <a:lstStyle/>
          <a:p>
            <a:pPr marL="0" indent="0">
              <a:buNone/>
            </a:pPr>
            <a:r>
              <a:rPr lang="nl-BE" dirty="0"/>
              <a:t>Voor alle niet-dragende wanden dient indien deze wand een brandwerende waarde heeft deze ingevuld te worden volgens de </a:t>
            </a:r>
            <a:r>
              <a:rPr lang="nl-NL" dirty="0"/>
              <a:t>Europese classificatie.</a:t>
            </a:r>
          </a:p>
          <a:p>
            <a:pPr marL="0" indent="0">
              <a:buNone/>
            </a:pPr>
            <a:r>
              <a:rPr lang="nl-NL" dirty="0"/>
              <a:t>De naamgeving van deze wanden volgt de </a:t>
            </a:r>
            <a:r>
              <a:rPr lang="nl-NL" dirty="0" err="1"/>
              <a:t>BERSnl</a:t>
            </a:r>
            <a:r>
              <a:rPr lang="nl-NL" dirty="0"/>
              <a:t>, het zelfde geldt voor de naamgeving van de materialen. </a:t>
            </a:r>
            <a:endParaRPr lang="nl-BE" dirty="0"/>
          </a:p>
        </p:txBody>
      </p:sp>
      <p:sp>
        <p:nvSpPr>
          <p:cNvPr id="7" name="Rechthoek 6">
            <a:extLst>
              <a:ext uri="{FF2B5EF4-FFF2-40B4-BE49-F238E27FC236}">
                <a16:creationId xmlns:a16="http://schemas.microsoft.com/office/drawing/2014/main" id="{FDAA8611-8A56-B85B-B75B-BA0AC86B8A05}"/>
              </a:ext>
            </a:extLst>
          </p:cNvPr>
          <p:cNvSpPr/>
          <p:nvPr/>
        </p:nvSpPr>
        <p:spPr>
          <a:xfrm>
            <a:off x="640078" y="4275107"/>
            <a:ext cx="5798821" cy="361950"/>
          </a:xfrm>
          <a:custGeom>
            <a:avLst/>
            <a:gdLst>
              <a:gd name="csX0" fmla="*/ 0 w 5798821"/>
              <a:gd name="csY0" fmla="*/ 0 h 361950"/>
              <a:gd name="csX1" fmla="*/ 586325 w 5798821"/>
              <a:gd name="csY1" fmla="*/ 0 h 361950"/>
              <a:gd name="csX2" fmla="*/ 1288627 w 5798821"/>
              <a:gd name="csY2" fmla="*/ 0 h 361950"/>
              <a:gd name="csX3" fmla="*/ 1816964 w 5798821"/>
              <a:gd name="csY3" fmla="*/ 0 h 361950"/>
              <a:gd name="csX4" fmla="*/ 2577254 w 5798821"/>
              <a:gd name="csY4" fmla="*/ 0 h 361950"/>
              <a:gd name="csX5" fmla="*/ 3047603 w 5798821"/>
              <a:gd name="csY5" fmla="*/ 0 h 361950"/>
              <a:gd name="csX6" fmla="*/ 3517951 w 5798821"/>
              <a:gd name="csY6" fmla="*/ 0 h 361950"/>
              <a:gd name="csX7" fmla="*/ 4104277 w 5798821"/>
              <a:gd name="csY7" fmla="*/ 0 h 361950"/>
              <a:gd name="csX8" fmla="*/ 4574625 w 5798821"/>
              <a:gd name="csY8" fmla="*/ 0 h 361950"/>
              <a:gd name="csX9" fmla="*/ 5044974 w 5798821"/>
              <a:gd name="csY9" fmla="*/ 0 h 361950"/>
              <a:gd name="csX10" fmla="*/ 5798821 w 5798821"/>
              <a:gd name="csY10" fmla="*/ 0 h 361950"/>
              <a:gd name="csX11" fmla="*/ 5798821 w 5798821"/>
              <a:gd name="csY11" fmla="*/ 361950 h 361950"/>
              <a:gd name="csX12" fmla="*/ 5038531 w 5798821"/>
              <a:gd name="csY12" fmla="*/ 361950 h 361950"/>
              <a:gd name="csX13" fmla="*/ 4278241 w 5798821"/>
              <a:gd name="csY13" fmla="*/ 361950 h 361950"/>
              <a:gd name="csX14" fmla="*/ 3633928 w 5798821"/>
              <a:gd name="csY14" fmla="*/ 361950 h 361950"/>
              <a:gd name="csX15" fmla="*/ 3105591 w 5798821"/>
              <a:gd name="csY15" fmla="*/ 361950 h 361950"/>
              <a:gd name="csX16" fmla="*/ 2461277 w 5798821"/>
              <a:gd name="csY16" fmla="*/ 361950 h 361950"/>
              <a:gd name="csX17" fmla="*/ 1816964 w 5798821"/>
              <a:gd name="csY17" fmla="*/ 361950 h 361950"/>
              <a:gd name="csX18" fmla="*/ 1114662 w 5798821"/>
              <a:gd name="csY18" fmla="*/ 361950 h 361950"/>
              <a:gd name="csX19" fmla="*/ 586325 w 5798821"/>
              <a:gd name="csY19" fmla="*/ 361950 h 361950"/>
              <a:gd name="csX20" fmla="*/ 0 w 5798821"/>
              <a:gd name="csY20" fmla="*/ 361950 h 361950"/>
              <a:gd name="csX21" fmla="*/ 0 w 5798821"/>
              <a:gd name="csY21" fmla="*/ 0 h 3619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5798821" h="361950" extrusionOk="0">
                <a:moveTo>
                  <a:pt x="0" y="0"/>
                </a:moveTo>
                <a:cubicBezTo>
                  <a:pt x="218703" y="-2208"/>
                  <a:pt x="379319" y="-11821"/>
                  <a:pt x="586325" y="0"/>
                </a:cubicBezTo>
                <a:cubicBezTo>
                  <a:pt x="793331" y="11821"/>
                  <a:pt x="1114493" y="-25000"/>
                  <a:pt x="1288627" y="0"/>
                </a:cubicBezTo>
                <a:cubicBezTo>
                  <a:pt x="1462761" y="25000"/>
                  <a:pt x="1695594" y="-2630"/>
                  <a:pt x="1816964" y="0"/>
                </a:cubicBezTo>
                <a:cubicBezTo>
                  <a:pt x="1938334" y="2630"/>
                  <a:pt x="2389705" y="29882"/>
                  <a:pt x="2577254" y="0"/>
                </a:cubicBezTo>
                <a:cubicBezTo>
                  <a:pt x="2764803" y="-29882"/>
                  <a:pt x="2857889" y="-15484"/>
                  <a:pt x="3047603" y="0"/>
                </a:cubicBezTo>
                <a:cubicBezTo>
                  <a:pt x="3237317" y="15484"/>
                  <a:pt x="3413289" y="-3870"/>
                  <a:pt x="3517951" y="0"/>
                </a:cubicBezTo>
                <a:cubicBezTo>
                  <a:pt x="3622613" y="3870"/>
                  <a:pt x="3812244" y="19932"/>
                  <a:pt x="4104277" y="0"/>
                </a:cubicBezTo>
                <a:cubicBezTo>
                  <a:pt x="4396310" y="-19932"/>
                  <a:pt x="4341411" y="-20254"/>
                  <a:pt x="4574625" y="0"/>
                </a:cubicBezTo>
                <a:cubicBezTo>
                  <a:pt x="4807839" y="20254"/>
                  <a:pt x="4855595" y="10779"/>
                  <a:pt x="5044974" y="0"/>
                </a:cubicBezTo>
                <a:cubicBezTo>
                  <a:pt x="5234353" y="-10779"/>
                  <a:pt x="5453643" y="-70"/>
                  <a:pt x="5798821" y="0"/>
                </a:cubicBezTo>
                <a:cubicBezTo>
                  <a:pt x="5815336" y="117192"/>
                  <a:pt x="5811759" y="261370"/>
                  <a:pt x="5798821" y="361950"/>
                </a:cubicBezTo>
                <a:cubicBezTo>
                  <a:pt x="5504435" y="356135"/>
                  <a:pt x="5298074" y="397633"/>
                  <a:pt x="5038531" y="361950"/>
                </a:cubicBezTo>
                <a:cubicBezTo>
                  <a:pt x="4778988" y="326268"/>
                  <a:pt x="4494799" y="390914"/>
                  <a:pt x="4278241" y="361950"/>
                </a:cubicBezTo>
                <a:cubicBezTo>
                  <a:pt x="4061683" y="332987"/>
                  <a:pt x="3814854" y="357760"/>
                  <a:pt x="3633928" y="361950"/>
                </a:cubicBezTo>
                <a:cubicBezTo>
                  <a:pt x="3453002" y="366140"/>
                  <a:pt x="3249395" y="338882"/>
                  <a:pt x="3105591" y="361950"/>
                </a:cubicBezTo>
                <a:cubicBezTo>
                  <a:pt x="2961787" y="385018"/>
                  <a:pt x="2758233" y="375152"/>
                  <a:pt x="2461277" y="361950"/>
                </a:cubicBezTo>
                <a:cubicBezTo>
                  <a:pt x="2164321" y="348748"/>
                  <a:pt x="2024418" y="380560"/>
                  <a:pt x="1816964" y="361950"/>
                </a:cubicBezTo>
                <a:cubicBezTo>
                  <a:pt x="1609510" y="343340"/>
                  <a:pt x="1436076" y="395550"/>
                  <a:pt x="1114662" y="361950"/>
                </a:cubicBezTo>
                <a:cubicBezTo>
                  <a:pt x="793248" y="328350"/>
                  <a:pt x="805219" y="374675"/>
                  <a:pt x="586325" y="361950"/>
                </a:cubicBezTo>
                <a:cubicBezTo>
                  <a:pt x="367431" y="349225"/>
                  <a:pt x="145045" y="365975"/>
                  <a:pt x="0" y="361950"/>
                </a:cubicBezTo>
                <a:cubicBezTo>
                  <a:pt x="-7320" y="277211"/>
                  <a:pt x="-10686" y="166391"/>
                  <a:pt x="0" y="0"/>
                </a:cubicBezTo>
                <a:close/>
              </a:path>
            </a:pathLst>
          </a:custGeom>
          <a:noFill/>
          <a:ln w="28575">
            <a:solidFill>
              <a:schemeClr val="accent3"/>
            </a:solidFill>
            <a:extLst>
              <a:ext uri="{C807C97D-BFC1-408E-A445-0C87EB9F89A2}">
                <ask:lineSketchStyleProps xmlns:ask="http://schemas.microsoft.com/office/drawing/2018/sketchyshapes" sd="357899831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accent4"/>
              </a:solidFill>
            </a:endParaRPr>
          </a:p>
        </p:txBody>
      </p:sp>
      <p:sp>
        <p:nvSpPr>
          <p:cNvPr id="9" name="Tekstvak 8">
            <a:extLst>
              <a:ext uri="{FF2B5EF4-FFF2-40B4-BE49-F238E27FC236}">
                <a16:creationId xmlns:a16="http://schemas.microsoft.com/office/drawing/2014/main" id="{851F5229-678D-807C-9BEC-B2B360310BB6}"/>
              </a:ext>
            </a:extLst>
          </p:cNvPr>
          <p:cNvSpPr txBox="1"/>
          <p:nvPr/>
        </p:nvSpPr>
        <p:spPr>
          <a:xfrm>
            <a:off x="2248700" y="5447695"/>
            <a:ext cx="5476875" cy="830997"/>
          </a:xfrm>
          <a:prstGeom prst="rect">
            <a:avLst/>
          </a:prstGeom>
          <a:noFill/>
        </p:spPr>
        <p:txBody>
          <a:bodyPr wrap="square" rtlCol="0">
            <a:spAutoFit/>
          </a:bodyPr>
          <a:lstStyle/>
          <a:p>
            <a:r>
              <a:rPr lang="en-GB" sz="2400" b="1" dirty="0">
                <a:solidFill>
                  <a:schemeClr val="accent3"/>
                </a:solidFill>
                <a:latin typeface="Ink Free" panose="03080402000500000000" pitchFamily="66" charset="0"/>
                <a:cs typeface="Dreaming Outloud Script Pro" panose="020F0502020204030204" pitchFamily="66" charset="0"/>
              </a:rPr>
              <a:t>Specification requirement</a:t>
            </a:r>
          </a:p>
          <a:p>
            <a:r>
              <a:rPr lang="en-GB" sz="2400" dirty="0">
                <a:solidFill>
                  <a:schemeClr val="accent3"/>
                </a:solidFill>
                <a:latin typeface="Ink Free" panose="03080402000500000000" pitchFamily="66" charset="0"/>
                <a:cs typeface="Dreaming Outloud Script Pro" panose="020F0502020204030204" pitchFamily="66" charset="0"/>
              </a:rPr>
              <a:t>Facet = Material</a:t>
            </a:r>
          </a:p>
        </p:txBody>
      </p:sp>
      <p:sp>
        <p:nvSpPr>
          <p:cNvPr id="10" name="Vrije vorm: vorm 9">
            <a:extLst>
              <a:ext uri="{FF2B5EF4-FFF2-40B4-BE49-F238E27FC236}">
                <a16:creationId xmlns:a16="http://schemas.microsoft.com/office/drawing/2014/main" id="{EDB46E44-7CE4-65B6-7271-D3537C527769}"/>
              </a:ext>
            </a:extLst>
          </p:cNvPr>
          <p:cNvSpPr/>
          <p:nvPr/>
        </p:nvSpPr>
        <p:spPr>
          <a:xfrm rot="19776556">
            <a:off x="1543251" y="4410334"/>
            <a:ext cx="453770" cy="1491637"/>
          </a:xfrm>
          <a:custGeom>
            <a:avLst/>
            <a:gdLst>
              <a:gd name="connsiteX0" fmla="*/ 0 w 1930400"/>
              <a:gd name="connsiteY0" fmla="*/ 0 h 1358900"/>
              <a:gd name="connsiteX1" fmla="*/ 1930400 w 1930400"/>
              <a:gd name="connsiteY1" fmla="*/ 1358900 h 1358900"/>
            </a:gdLst>
            <a:ahLst/>
            <a:cxnLst>
              <a:cxn ang="0">
                <a:pos x="connsiteX0" y="connsiteY0"/>
              </a:cxn>
              <a:cxn ang="0">
                <a:pos x="connsiteX1" y="connsiteY1"/>
              </a:cxn>
            </a:cxnLst>
            <a:rect l="l" t="t" r="r" b="b"/>
            <a:pathLst>
              <a:path w="1930400" h="1358900">
                <a:moveTo>
                  <a:pt x="0" y="0"/>
                </a:moveTo>
                <a:cubicBezTo>
                  <a:pt x="736600" y="589491"/>
                  <a:pt x="1473200" y="1178983"/>
                  <a:pt x="1930400" y="1358900"/>
                </a:cubicBezTo>
              </a:path>
            </a:pathLst>
          </a:custGeom>
          <a:ln w="3810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a:solidFill>
                <a:schemeClr val="tx1"/>
              </a:solidFill>
            </a:endParaRPr>
          </a:p>
        </p:txBody>
      </p:sp>
      <p:sp>
        <p:nvSpPr>
          <p:cNvPr id="2" name="Rechthoek 1">
            <a:extLst>
              <a:ext uri="{FF2B5EF4-FFF2-40B4-BE49-F238E27FC236}">
                <a16:creationId xmlns:a16="http://schemas.microsoft.com/office/drawing/2014/main" id="{81283359-C4F5-6C81-35B3-D68378046358}"/>
              </a:ext>
            </a:extLst>
          </p:cNvPr>
          <p:cNvSpPr/>
          <p:nvPr/>
        </p:nvSpPr>
        <p:spPr>
          <a:xfrm>
            <a:off x="6315075" y="3901779"/>
            <a:ext cx="439900" cy="361950"/>
          </a:xfrm>
          <a:custGeom>
            <a:avLst/>
            <a:gdLst>
              <a:gd name="csX0" fmla="*/ 0 w 439900"/>
              <a:gd name="csY0" fmla="*/ 0 h 361950"/>
              <a:gd name="csX1" fmla="*/ 439900 w 439900"/>
              <a:gd name="csY1" fmla="*/ 0 h 361950"/>
              <a:gd name="csX2" fmla="*/ 439900 w 439900"/>
              <a:gd name="csY2" fmla="*/ 361950 h 361950"/>
              <a:gd name="csX3" fmla="*/ 0 w 439900"/>
              <a:gd name="csY3" fmla="*/ 361950 h 361950"/>
              <a:gd name="csX4" fmla="*/ 0 w 439900"/>
              <a:gd name="csY4" fmla="*/ 0 h 361950"/>
            </a:gdLst>
            <a:ahLst/>
            <a:cxnLst>
              <a:cxn ang="0">
                <a:pos x="csX0" y="csY0"/>
              </a:cxn>
              <a:cxn ang="0">
                <a:pos x="csX1" y="csY1"/>
              </a:cxn>
              <a:cxn ang="0">
                <a:pos x="csX2" y="csY2"/>
              </a:cxn>
              <a:cxn ang="0">
                <a:pos x="csX3" y="csY3"/>
              </a:cxn>
              <a:cxn ang="0">
                <a:pos x="csX4" y="csY4"/>
              </a:cxn>
            </a:cxnLst>
            <a:rect l="l" t="t" r="r" b="b"/>
            <a:pathLst>
              <a:path w="439900" h="361950" extrusionOk="0">
                <a:moveTo>
                  <a:pt x="0" y="0"/>
                </a:moveTo>
                <a:cubicBezTo>
                  <a:pt x="199053" y="1956"/>
                  <a:pt x="304124" y="7270"/>
                  <a:pt x="439900" y="0"/>
                </a:cubicBezTo>
                <a:cubicBezTo>
                  <a:pt x="447250" y="131790"/>
                  <a:pt x="436603" y="289180"/>
                  <a:pt x="439900" y="361950"/>
                </a:cubicBezTo>
                <a:cubicBezTo>
                  <a:pt x="305449" y="379205"/>
                  <a:pt x="126005" y="348499"/>
                  <a:pt x="0" y="361950"/>
                </a:cubicBezTo>
                <a:cubicBezTo>
                  <a:pt x="-17201" y="185464"/>
                  <a:pt x="-13999" y="129873"/>
                  <a:pt x="0" y="0"/>
                </a:cubicBezTo>
                <a:close/>
              </a:path>
            </a:pathLst>
          </a:custGeom>
          <a:noFill/>
          <a:ln w="28575">
            <a:solidFill>
              <a:schemeClr val="accent3"/>
            </a:solidFill>
            <a:extLst>
              <a:ext uri="{C807C97D-BFC1-408E-A445-0C87EB9F89A2}">
                <ask:lineSketchStyleProps xmlns:ask="http://schemas.microsoft.com/office/drawing/2018/sketchyshapes" sd="357899831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accent4"/>
              </a:solidFill>
            </a:endParaRPr>
          </a:p>
        </p:txBody>
      </p:sp>
    </p:spTree>
    <p:extLst>
      <p:ext uri="{BB962C8B-B14F-4D97-AF65-F5344CB8AC3E}">
        <p14:creationId xmlns:p14="http://schemas.microsoft.com/office/powerpoint/2010/main" val="2356503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890F0E8-7885-14FF-A348-13F0952F5817}"/>
              </a:ext>
            </a:extLst>
          </p:cNvPr>
          <p:cNvSpPr>
            <a:spLocks noGrp="1"/>
          </p:cNvSpPr>
          <p:nvPr>
            <p:ph type="title"/>
          </p:nvPr>
        </p:nvSpPr>
        <p:spPr/>
        <p:txBody>
          <a:bodyPr/>
          <a:lstStyle/>
          <a:p>
            <a:r>
              <a:rPr lang="nl-NL" dirty="0"/>
              <a:t>Information Delivery </a:t>
            </a:r>
            <a:r>
              <a:rPr lang="nl-NL" dirty="0" err="1"/>
              <a:t>Specification</a:t>
            </a:r>
            <a:r>
              <a:rPr lang="nl-NL" dirty="0"/>
              <a:t> (IDS)</a:t>
            </a:r>
            <a:endParaRPr lang="nl-BE" dirty="0"/>
          </a:p>
        </p:txBody>
      </p:sp>
      <p:sp>
        <p:nvSpPr>
          <p:cNvPr id="8" name="Tijdelijke aanduiding voor inhoud 7">
            <a:extLst>
              <a:ext uri="{FF2B5EF4-FFF2-40B4-BE49-F238E27FC236}">
                <a16:creationId xmlns:a16="http://schemas.microsoft.com/office/drawing/2014/main" id="{9ED64B0C-F03C-C3E8-5B60-5436A37744D3}"/>
              </a:ext>
            </a:extLst>
          </p:cNvPr>
          <p:cNvSpPr>
            <a:spLocks noGrp="1"/>
          </p:cNvSpPr>
          <p:nvPr>
            <p:ph idx="1"/>
          </p:nvPr>
        </p:nvSpPr>
        <p:spPr/>
        <p:txBody>
          <a:bodyPr/>
          <a:lstStyle/>
          <a:p>
            <a:pPr marL="0" indent="0">
              <a:buNone/>
            </a:pPr>
            <a:r>
              <a:rPr lang="nl-NL" b="1" dirty="0" err="1"/>
              <a:t>buildingSMART</a:t>
            </a:r>
            <a:r>
              <a:rPr lang="nl-NL" b="1" dirty="0"/>
              <a:t>-standaard</a:t>
            </a:r>
            <a:r>
              <a:rPr lang="nl-NL" dirty="0"/>
              <a:t> voor het definiëren van </a:t>
            </a:r>
            <a:r>
              <a:rPr lang="nl-NL" b="1" dirty="0"/>
              <a:t>informatie-eisen</a:t>
            </a:r>
            <a:r>
              <a:rPr lang="nl-NL" dirty="0"/>
              <a:t> in een </a:t>
            </a:r>
            <a:r>
              <a:rPr lang="nl-NL" b="1" dirty="0" err="1"/>
              <a:t>computerinterpreteerbare</a:t>
            </a:r>
            <a:r>
              <a:rPr lang="nl-NL" b="1" dirty="0"/>
              <a:t> vorm</a:t>
            </a:r>
            <a:r>
              <a:rPr lang="nl-NL" dirty="0"/>
              <a:t>. </a:t>
            </a:r>
          </a:p>
          <a:p>
            <a:pPr marL="0" indent="0">
              <a:buNone/>
            </a:pPr>
            <a:r>
              <a:rPr lang="nl-NL" dirty="0"/>
              <a:t>Het maakt automatische controles van IFC-modellen mogelijk, wat de kwaliteitsbewaking en de betrouwbaarheid van gegevens verhoogt. IDS ondersteunt ook een efficiënte levering van de data door verwachtingen vast te leggen en duidelijke richtlijnen te geven over wat moet worden uitgewisseld.</a:t>
            </a:r>
          </a:p>
          <a:p>
            <a:pPr marL="0" indent="0">
              <a:buNone/>
            </a:pPr>
            <a:r>
              <a:rPr lang="nl-NL" dirty="0"/>
              <a:t>Een gebruiker van IDS kan specificeren </a:t>
            </a:r>
            <a:r>
              <a:rPr lang="nl-NL" b="1" dirty="0"/>
              <a:t>hoe objecten, classificaties, materialen, eigenschappen en zelfs waarden</a:t>
            </a:r>
            <a:r>
              <a:rPr lang="nl-NL" dirty="0"/>
              <a:t> moeten worden aangeleverd in een IFC-model.</a:t>
            </a:r>
            <a:endParaRPr lang="nl-BE" dirty="0"/>
          </a:p>
        </p:txBody>
      </p:sp>
    </p:spTree>
    <p:extLst>
      <p:ext uri="{BB962C8B-B14F-4D97-AF65-F5344CB8AC3E}">
        <p14:creationId xmlns:p14="http://schemas.microsoft.com/office/powerpoint/2010/main" val="12721223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4D996-9EFA-3563-C35F-A6764C84593A}"/>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C5310488-FE2A-E91F-50EB-9BA9DF41BF2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513800"/>
            <a:ext cx="12192000" cy="5830399"/>
          </a:xfrm>
          <a:prstGeom prst="rect">
            <a:avLst/>
          </a:prstGeom>
        </p:spPr>
      </p:pic>
      <p:sp>
        <p:nvSpPr>
          <p:cNvPr id="2" name="Rechthoek 1">
            <a:extLst>
              <a:ext uri="{FF2B5EF4-FFF2-40B4-BE49-F238E27FC236}">
                <a16:creationId xmlns:a16="http://schemas.microsoft.com/office/drawing/2014/main" id="{50B2EC16-C4AA-42A3-D8EA-251A6B225D3A}"/>
              </a:ext>
            </a:extLst>
          </p:cNvPr>
          <p:cNvSpPr/>
          <p:nvPr/>
        </p:nvSpPr>
        <p:spPr>
          <a:xfrm>
            <a:off x="6200775" y="3648075"/>
            <a:ext cx="4476750" cy="1381124"/>
          </a:xfrm>
          <a:custGeom>
            <a:avLst/>
            <a:gdLst>
              <a:gd name="csX0" fmla="*/ 0 w 4476750"/>
              <a:gd name="csY0" fmla="*/ 0 h 1381124"/>
              <a:gd name="csX1" fmla="*/ 594768 w 4476750"/>
              <a:gd name="csY1" fmla="*/ 0 h 1381124"/>
              <a:gd name="csX2" fmla="*/ 1279071 w 4476750"/>
              <a:gd name="csY2" fmla="*/ 0 h 1381124"/>
              <a:gd name="csX3" fmla="*/ 1829072 w 4476750"/>
              <a:gd name="csY3" fmla="*/ 0 h 1381124"/>
              <a:gd name="csX4" fmla="*/ 2558143 w 4476750"/>
              <a:gd name="csY4" fmla="*/ 0 h 1381124"/>
              <a:gd name="csX5" fmla="*/ 3063376 w 4476750"/>
              <a:gd name="csY5" fmla="*/ 0 h 1381124"/>
              <a:gd name="csX6" fmla="*/ 3568609 w 4476750"/>
              <a:gd name="csY6" fmla="*/ 0 h 1381124"/>
              <a:gd name="csX7" fmla="*/ 4476750 w 4476750"/>
              <a:gd name="csY7" fmla="*/ 0 h 1381124"/>
              <a:gd name="csX8" fmla="*/ 4476750 w 4476750"/>
              <a:gd name="csY8" fmla="*/ 649128 h 1381124"/>
              <a:gd name="csX9" fmla="*/ 4476750 w 4476750"/>
              <a:gd name="csY9" fmla="*/ 1381124 h 1381124"/>
              <a:gd name="csX10" fmla="*/ 3837214 w 4476750"/>
              <a:gd name="csY10" fmla="*/ 1381124 h 1381124"/>
              <a:gd name="csX11" fmla="*/ 3197679 w 4476750"/>
              <a:gd name="csY11" fmla="*/ 1381124 h 1381124"/>
              <a:gd name="csX12" fmla="*/ 2558143 w 4476750"/>
              <a:gd name="csY12" fmla="*/ 1381124 h 1381124"/>
              <a:gd name="csX13" fmla="*/ 1829072 w 4476750"/>
              <a:gd name="csY13" fmla="*/ 1381124 h 1381124"/>
              <a:gd name="csX14" fmla="*/ 1189536 w 4476750"/>
              <a:gd name="csY14" fmla="*/ 1381124 h 1381124"/>
              <a:gd name="csX15" fmla="*/ 639536 w 4476750"/>
              <a:gd name="csY15" fmla="*/ 1381124 h 1381124"/>
              <a:gd name="csX16" fmla="*/ 0 w 4476750"/>
              <a:gd name="csY16" fmla="*/ 1381124 h 1381124"/>
              <a:gd name="csX17" fmla="*/ 0 w 4476750"/>
              <a:gd name="csY17" fmla="*/ 690562 h 1381124"/>
              <a:gd name="csX18" fmla="*/ 0 w 4476750"/>
              <a:gd name="csY18" fmla="*/ 0 h 138112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4476750" h="1381124" extrusionOk="0">
                <a:moveTo>
                  <a:pt x="0" y="0"/>
                </a:moveTo>
                <a:cubicBezTo>
                  <a:pt x="225121" y="22410"/>
                  <a:pt x="446647" y="-1260"/>
                  <a:pt x="594768" y="0"/>
                </a:cubicBezTo>
                <a:cubicBezTo>
                  <a:pt x="742889" y="1260"/>
                  <a:pt x="1136390" y="-21546"/>
                  <a:pt x="1279071" y="0"/>
                </a:cubicBezTo>
                <a:cubicBezTo>
                  <a:pt x="1421752" y="21546"/>
                  <a:pt x="1587174" y="22931"/>
                  <a:pt x="1829072" y="0"/>
                </a:cubicBezTo>
                <a:cubicBezTo>
                  <a:pt x="2070970" y="-22931"/>
                  <a:pt x="2216237" y="22897"/>
                  <a:pt x="2558143" y="0"/>
                </a:cubicBezTo>
                <a:cubicBezTo>
                  <a:pt x="2900049" y="-22897"/>
                  <a:pt x="2951893" y="-24369"/>
                  <a:pt x="3063376" y="0"/>
                </a:cubicBezTo>
                <a:cubicBezTo>
                  <a:pt x="3174859" y="24369"/>
                  <a:pt x="3395490" y="-11234"/>
                  <a:pt x="3568609" y="0"/>
                </a:cubicBezTo>
                <a:cubicBezTo>
                  <a:pt x="3741728" y="11234"/>
                  <a:pt x="4260313" y="37675"/>
                  <a:pt x="4476750" y="0"/>
                </a:cubicBezTo>
                <a:cubicBezTo>
                  <a:pt x="4492679" y="272292"/>
                  <a:pt x="4459079" y="366553"/>
                  <a:pt x="4476750" y="649128"/>
                </a:cubicBezTo>
                <a:cubicBezTo>
                  <a:pt x="4494421" y="931703"/>
                  <a:pt x="4508613" y="1166175"/>
                  <a:pt x="4476750" y="1381124"/>
                </a:cubicBezTo>
                <a:cubicBezTo>
                  <a:pt x="4253006" y="1411595"/>
                  <a:pt x="4055611" y="1358395"/>
                  <a:pt x="3837214" y="1381124"/>
                </a:cubicBezTo>
                <a:cubicBezTo>
                  <a:pt x="3618817" y="1403853"/>
                  <a:pt x="3440283" y="1398726"/>
                  <a:pt x="3197679" y="1381124"/>
                </a:cubicBezTo>
                <a:cubicBezTo>
                  <a:pt x="2955076" y="1363522"/>
                  <a:pt x="2847980" y="1395594"/>
                  <a:pt x="2558143" y="1381124"/>
                </a:cubicBezTo>
                <a:cubicBezTo>
                  <a:pt x="2268306" y="1366654"/>
                  <a:pt x="1984635" y="1375307"/>
                  <a:pt x="1829072" y="1381124"/>
                </a:cubicBezTo>
                <a:cubicBezTo>
                  <a:pt x="1673509" y="1386941"/>
                  <a:pt x="1487852" y="1354350"/>
                  <a:pt x="1189536" y="1381124"/>
                </a:cubicBezTo>
                <a:cubicBezTo>
                  <a:pt x="891220" y="1407898"/>
                  <a:pt x="798687" y="1403069"/>
                  <a:pt x="639536" y="1381124"/>
                </a:cubicBezTo>
                <a:cubicBezTo>
                  <a:pt x="480385" y="1359179"/>
                  <a:pt x="269814" y="1409176"/>
                  <a:pt x="0" y="1381124"/>
                </a:cubicBezTo>
                <a:cubicBezTo>
                  <a:pt x="-20153" y="1055934"/>
                  <a:pt x="7113" y="831683"/>
                  <a:pt x="0" y="690562"/>
                </a:cubicBezTo>
                <a:cubicBezTo>
                  <a:pt x="-7113" y="549441"/>
                  <a:pt x="-25313" y="259209"/>
                  <a:pt x="0" y="0"/>
                </a:cubicBezTo>
                <a:close/>
              </a:path>
            </a:pathLst>
          </a:custGeom>
          <a:noFill/>
          <a:ln w="28575">
            <a:solidFill>
              <a:schemeClr val="accent3"/>
            </a:solidFill>
            <a:extLst>
              <a:ext uri="{C807C97D-BFC1-408E-A445-0C87EB9F89A2}">
                <ask:lineSketchStyleProps xmlns:ask="http://schemas.microsoft.com/office/drawing/2018/sketchyshapes" sd="357899831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accent4"/>
              </a:solidFill>
            </a:endParaRPr>
          </a:p>
        </p:txBody>
      </p:sp>
    </p:spTree>
    <p:extLst>
      <p:ext uri="{BB962C8B-B14F-4D97-AF65-F5344CB8AC3E}">
        <p14:creationId xmlns:p14="http://schemas.microsoft.com/office/powerpoint/2010/main" val="6062638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01892-AEE1-8FB2-EF09-D0A273368B4C}"/>
            </a:ext>
          </a:extLst>
        </p:cNvPr>
        <p:cNvGrpSpPr/>
        <p:nvPr/>
      </p:nvGrpSpPr>
      <p:grpSpPr>
        <a:xfrm>
          <a:off x="0" y="0"/>
          <a:ext cx="0" cy="0"/>
          <a:chOff x="0" y="0"/>
          <a:chExt cx="0" cy="0"/>
        </a:xfrm>
      </p:grpSpPr>
      <p:pic>
        <p:nvPicPr>
          <p:cNvPr id="3" name="Afbeelding 2" descr="Afbeelding met tekst, schermopname, software&#10;&#10;Door AI gegenereerde inhoud is mogelijk onjuist.">
            <a:extLst>
              <a:ext uri="{FF2B5EF4-FFF2-40B4-BE49-F238E27FC236}">
                <a16:creationId xmlns:a16="http://schemas.microsoft.com/office/drawing/2014/main" id="{13667DA8-2845-3155-9DB4-B59049EEB03A}"/>
              </a:ext>
            </a:extLst>
          </p:cNvPr>
          <p:cNvPicPr>
            <a:picLocks noChangeAspect="1"/>
          </p:cNvPicPr>
          <p:nvPr/>
        </p:nvPicPr>
        <p:blipFill>
          <a:blip r:embed="rId2"/>
          <a:stretch>
            <a:fillRect/>
          </a:stretch>
        </p:blipFill>
        <p:spPr>
          <a:xfrm>
            <a:off x="0" y="-826794"/>
            <a:ext cx="12192000" cy="5722644"/>
          </a:xfrm>
          <a:prstGeom prst="rect">
            <a:avLst/>
          </a:prstGeom>
        </p:spPr>
      </p:pic>
      <p:pic>
        <p:nvPicPr>
          <p:cNvPr id="5" name="Afbeelding 4" descr="Afbeelding met tekst, schermopname&#10;&#10;Door AI gegenereerde inhoud is mogelijk onjuist.">
            <a:extLst>
              <a:ext uri="{FF2B5EF4-FFF2-40B4-BE49-F238E27FC236}">
                <a16:creationId xmlns:a16="http://schemas.microsoft.com/office/drawing/2014/main" id="{B511B445-59D8-6D7D-6817-DE1641E8B2B3}"/>
              </a:ext>
            </a:extLst>
          </p:cNvPr>
          <p:cNvPicPr>
            <a:picLocks noChangeAspect="1"/>
          </p:cNvPicPr>
          <p:nvPr/>
        </p:nvPicPr>
        <p:blipFill>
          <a:blip r:embed="rId3"/>
          <a:srcRect t="59653" b="5727"/>
          <a:stretch>
            <a:fillRect/>
          </a:stretch>
        </p:blipFill>
        <p:spPr>
          <a:xfrm>
            <a:off x="0" y="4876800"/>
            <a:ext cx="12192000" cy="1981200"/>
          </a:xfrm>
          <a:prstGeom prst="rect">
            <a:avLst/>
          </a:prstGeom>
        </p:spPr>
      </p:pic>
      <p:sp>
        <p:nvSpPr>
          <p:cNvPr id="2" name="Tekstvak 1">
            <a:extLst>
              <a:ext uri="{FF2B5EF4-FFF2-40B4-BE49-F238E27FC236}">
                <a16:creationId xmlns:a16="http://schemas.microsoft.com/office/drawing/2014/main" id="{F82683F4-F1D0-C144-D887-29FF9D786467}"/>
              </a:ext>
            </a:extLst>
          </p:cNvPr>
          <p:cNvSpPr txBox="1"/>
          <p:nvPr/>
        </p:nvSpPr>
        <p:spPr>
          <a:xfrm>
            <a:off x="8470918" y="6082010"/>
            <a:ext cx="3721082" cy="461665"/>
          </a:xfrm>
          <a:prstGeom prst="rect">
            <a:avLst/>
          </a:prstGeom>
          <a:noFill/>
        </p:spPr>
        <p:txBody>
          <a:bodyPr wrap="square" rtlCol="0">
            <a:spAutoFit/>
          </a:bodyPr>
          <a:lstStyle/>
          <a:p>
            <a:pPr algn="r"/>
            <a:r>
              <a:rPr lang="en-GB" sz="2400" b="1" dirty="0">
                <a:solidFill>
                  <a:schemeClr val="accent3"/>
                </a:solidFill>
                <a:latin typeface="Ink Free" panose="03080402000500000000" pitchFamily="66" charset="0"/>
                <a:cs typeface="Dreaming Outloud Script Pro" panose="020F0502020204030204" pitchFamily="66" charset="0"/>
              </a:rPr>
              <a:t>Specification Requirements</a:t>
            </a:r>
          </a:p>
        </p:txBody>
      </p:sp>
      <p:sp>
        <p:nvSpPr>
          <p:cNvPr id="4" name="Rechthoek 3">
            <a:extLst>
              <a:ext uri="{FF2B5EF4-FFF2-40B4-BE49-F238E27FC236}">
                <a16:creationId xmlns:a16="http://schemas.microsoft.com/office/drawing/2014/main" id="{C3EFDF9D-F067-C663-2193-5BD093C910B6}"/>
              </a:ext>
            </a:extLst>
          </p:cNvPr>
          <p:cNvSpPr/>
          <p:nvPr/>
        </p:nvSpPr>
        <p:spPr>
          <a:xfrm>
            <a:off x="664108" y="2771776"/>
            <a:ext cx="11461217" cy="3762374"/>
          </a:xfrm>
          <a:custGeom>
            <a:avLst/>
            <a:gdLst>
              <a:gd name="csX0" fmla="*/ 0 w 11461217"/>
              <a:gd name="csY0" fmla="*/ 0 h 3762374"/>
              <a:gd name="csX1" fmla="*/ 559577 w 11461217"/>
              <a:gd name="csY1" fmla="*/ 0 h 3762374"/>
              <a:gd name="csX2" fmla="*/ 1348378 w 11461217"/>
              <a:gd name="csY2" fmla="*/ 0 h 3762374"/>
              <a:gd name="csX3" fmla="*/ 1793343 w 11461217"/>
              <a:gd name="csY3" fmla="*/ 0 h 3762374"/>
              <a:gd name="csX4" fmla="*/ 2696757 w 11461217"/>
              <a:gd name="csY4" fmla="*/ 0 h 3762374"/>
              <a:gd name="csX5" fmla="*/ 3027110 w 11461217"/>
              <a:gd name="csY5" fmla="*/ 0 h 3762374"/>
              <a:gd name="csX6" fmla="*/ 3357462 w 11461217"/>
              <a:gd name="csY6" fmla="*/ 0 h 3762374"/>
              <a:gd name="csX7" fmla="*/ 3917039 w 11461217"/>
              <a:gd name="csY7" fmla="*/ 0 h 3762374"/>
              <a:gd name="csX8" fmla="*/ 4247392 w 11461217"/>
              <a:gd name="csY8" fmla="*/ 0 h 3762374"/>
              <a:gd name="csX9" fmla="*/ 4577745 w 11461217"/>
              <a:gd name="csY9" fmla="*/ 0 h 3762374"/>
              <a:gd name="csX10" fmla="*/ 5022710 w 11461217"/>
              <a:gd name="csY10" fmla="*/ 0 h 3762374"/>
              <a:gd name="csX11" fmla="*/ 5353063 w 11461217"/>
              <a:gd name="csY11" fmla="*/ 0 h 3762374"/>
              <a:gd name="csX12" fmla="*/ 5798027 w 11461217"/>
              <a:gd name="csY12" fmla="*/ 0 h 3762374"/>
              <a:gd name="csX13" fmla="*/ 6128380 w 11461217"/>
              <a:gd name="csY13" fmla="*/ 0 h 3762374"/>
              <a:gd name="csX14" fmla="*/ 6917182 w 11461217"/>
              <a:gd name="csY14" fmla="*/ 0 h 3762374"/>
              <a:gd name="csX15" fmla="*/ 7591371 w 11461217"/>
              <a:gd name="csY15" fmla="*/ 0 h 3762374"/>
              <a:gd name="csX16" fmla="*/ 7921724 w 11461217"/>
              <a:gd name="csY16" fmla="*/ 0 h 3762374"/>
              <a:gd name="csX17" fmla="*/ 8825137 w 11461217"/>
              <a:gd name="csY17" fmla="*/ 0 h 3762374"/>
              <a:gd name="csX18" fmla="*/ 9384714 w 11461217"/>
              <a:gd name="csY18" fmla="*/ 0 h 3762374"/>
              <a:gd name="csX19" fmla="*/ 9715067 w 11461217"/>
              <a:gd name="csY19" fmla="*/ 0 h 3762374"/>
              <a:gd name="csX20" fmla="*/ 10618480 w 11461217"/>
              <a:gd name="csY20" fmla="*/ 0 h 3762374"/>
              <a:gd name="csX21" fmla="*/ 11461217 w 11461217"/>
              <a:gd name="csY21" fmla="*/ 0 h 3762374"/>
              <a:gd name="csX22" fmla="*/ 11461217 w 11461217"/>
              <a:gd name="csY22" fmla="*/ 551815 h 3762374"/>
              <a:gd name="csX23" fmla="*/ 11461217 w 11461217"/>
              <a:gd name="csY23" fmla="*/ 1254125 h 3762374"/>
              <a:gd name="csX24" fmla="*/ 11461217 w 11461217"/>
              <a:gd name="csY24" fmla="*/ 1843563 h 3762374"/>
              <a:gd name="csX25" fmla="*/ 11461217 w 11461217"/>
              <a:gd name="csY25" fmla="*/ 2545873 h 3762374"/>
              <a:gd name="csX26" fmla="*/ 11461217 w 11461217"/>
              <a:gd name="csY26" fmla="*/ 3210559 h 3762374"/>
              <a:gd name="csX27" fmla="*/ 11461217 w 11461217"/>
              <a:gd name="csY27" fmla="*/ 3762374 h 3762374"/>
              <a:gd name="csX28" fmla="*/ 10787028 w 11461217"/>
              <a:gd name="csY28" fmla="*/ 3762374 h 3762374"/>
              <a:gd name="csX29" fmla="*/ 10227451 w 11461217"/>
              <a:gd name="csY29" fmla="*/ 3762374 h 3762374"/>
              <a:gd name="csX30" fmla="*/ 9553261 w 11461217"/>
              <a:gd name="csY30" fmla="*/ 3762374 h 3762374"/>
              <a:gd name="csX31" fmla="*/ 8764460 w 11461217"/>
              <a:gd name="csY31" fmla="*/ 3762374 h 3762374"/>
              <a:gd name="csX32" fmla="*/ 7861046 w 11461217"/>
              <a:gd name="csY32" fmla="*/ 3762374 h 3762374"/>
              <a:gd name="csX33" fmla="*/ 7416082 w 11461217"/>
              <a:gd name="csY33" fmla="*/ 3762374 h 3762374"/>
              <a:gd name="csX34" fmla="*/ 6856505 w 11461217"/>
              <a:gd name="csY34" fmla="*/ 3762374 h 3762374"/>
              <a:gd name="csX35" fmla="*/ 5953091 w 11461217"/>
              <a:gd name="csY35" fmla="*/ 3762374 h 3762374"/>
              <a:gd name="csX36" fmla="*/ 5508126 w 11461217"/>
              <a:gd name="csY36" fmla="*/ 3762374 h 3762374"/>
              <a:gd name="csX37" fmla="*/ 4719325 w 11461217"/>
              <a:gd name="csY37" fmla="*/ 3762374 h 3762374"/>
              <a:gd name="csX38" fmla="*/ 3815911 w 11461217"/>
              <a:gd name="csY38" fmla="*/ 3762374 h 3762374"/>
              <a:gd name="csX39" fmla="*/ 2912497 w 11461217"/>
              <a:gd name="csY39" fmla="*/ 3762374 h 3762374"/>
              <a:gd name="csX40" fmla="*/ 2352920 w 11461217"/>
              <a:gd name="csY40" fmla="*/ 3762374 h 3762374"/>
              <a:gd name="csX41" fmla="*/ 1564119 w 11461217"/>
              <a:gd name="csY41" fmla="*/ 3762374 h 3762374"/>
              <a:gd name="csX42" fmla="*/ 1119154 w 11461217"/>
              <a:gd name="csY42" fmla="*/ 3762374 h 3762374"/>
              <a:gd name="csX43" fmla="*/ 0 w 11461217"/>
              <a:gd name="csY43" fmla="*/ 3762374 h 3762374"/>
              <a:gd name="csX44" fmla="*/ 0 w 11461217"/>
              <a:gd name="csY44" fmla="*/ 3172935 h 3762374"/>
              <a:gd name="csX45" fmla="*/ 0 w 11461217"/>
              <a:gd name="csY45" fmla="*/ 2621121 h 3762374"/>
              <a:gd name="csX46" fmla="*/ 0 w 11461217"/>
              <a:gd name="csY46" fmla="*/ 2031682 h 3762374"/>
              <a:gd name="csX47" fmla="*/ 0 w 11461217"/>
              <a:gd name="csY47" fmla="*/ 1479867 h 3762374"/>
              <a:gd name="csX48" fmla="*/ 0 w 11461217"/>
              <a:gd name="csY48" fmla="*/ 777557 h 3762374"/>
              <a:gd name="csX49" fmla="*/ 0 w 11461217"/>
              <a:gd name="csY49" fmla="*/ 0 h 376237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Lst>
            <a:rect l="l" t="t" r="r" b="b"/>
            <a:pathLst>
              <a:path w="11461217" h="3762374" extrusionOk="0">
                <a:moveTo>
                  <a:pt x="0" y="0"/>
                </a:moveTo>
                <a:cubicBezTo>
                  <a:pt x="151616" y="-15572"/>
                  <a:pt x="291809" y="2242"/>
                  <a:pt x="559577" y="0"/>
                </a:cubicBezTo>
                <a:cubicBezTo>
                  <a:pt x="827345" y="-2242"/>
                  <a:pt x="1155347" y="16294"/>
                  <a:pt x="1348378" y="0"/>
                </a:cubicBezTo>
                <a:cubicBezTo>
                  <a:pt x="1541409" y="-16294"/>
                  <a:pt x="1631898" y="6294"/>
                  <a:pt x="1793343" y="0"/>
                </a:cubicBezTo>
                <a:cubicBezTo>
                  <a:pt x="1954789" y="-6294"/>
                  <a:pt x="2494376" y="15818"/>
                  <a:pt x="2696757" y="0"/>
                </a:cubicBezTo>
                <a:cubicBezTo>
                  <a:pt x="2899138" y="-15818"/>
                  <a:pt x="2947756" y="9209"/>
                  <a:pt x="3027110" y="0"/>
                </a:cubicBezTo>
                <a:cubicBezTo>
                  <a:pt x="3106464" y="-9209"/>
                  <a:pt x="3227777" y="-7379"/>
                  <a:pt x="3357462" y="0"/>
                </a:cubicBezTo>
                <a:cubicBezTo>
                  <a:pt x="3487147" y="7379"/>
                  <a:pt x="3763193" y="3889"/>
                  <a:pt x="3917039" y="0"/>
                </a:cubicBezTo>
                <a:cubicBezTo>
                  <a:pt x="4070885" y="-3889"/>
                  <a:pt x="4155404" y="2827"/>
                  <a:pt x="4247392" y="0"/>
                </a:cubicBezTo>
                <a:cubicBezTo>
                  <a:pt x="4339380" y="-2827"/>
                  <a:pt x="4489433" y="-5741"/>
                  <a:pt x="4577745" y="0"/>
                </a:cubicBezTo>
                <a:cubicBezTo>
                  <a:pt x="4666057" y="5741"/>
                  <a:pt x="4857229" y="15938"/>
                  <a:pt x="5022710" y="0"/>
                </a:cubicBezTo>
                <a:cubicBezTo>
                  <a:pt x="5188192" y="-15938"/>
                  <a:pt x="5282602" y="-3943"/>
                  <a:pt x="5353063" y="0"/>
                </a:cubicBezTo>
                <a:cubicBezTo>
                  <a:pt x="5423524" y="3943"/>
                  <a:pt x="5679216" y="9486"/>
                  <a:pt x="5798027" y="0"/>
                </a:cubicBezTo>
                <a:cubicBezTo>
                  <a:pt x="5916838" y="-9486"/>
                  <a:pt x="5974120" y="4032"/>
                  <a:pt x="6128380" y="0"/>
                </a:cubicBezTo>
                <a:cubicBezTo>
                  <a:pt x="6282640" y="-4032"/>
                  <a:pt x="6637515" y="28380"/>
                  <a:pt x="6917182" y="0"/>
                </a:cubicBezTo>
                <a:cubicBezTo>
                  <a:pt x="7196849" y="-28380"/>
                  <a:pt x="7441148" y="-33044"/>
                  <a:pt x="7591371" y="0"/>
                </a:cubicBezTo>
                <a:cubicBezTo>
                  <a:pt x="7741594" y="33044"/>
                  <a:pt x="7851166" y="-2634"/>
                  <a:pt x="7921724" y="0"/>
                </a:cubicBezTo>
                <a:cubicBezTo>
                  <a:pt x="7992282" y="2634"/>
                  <a:pt x="8448641" y="32573"/>
                  <a:pt x="8825137" y="0"/>
                </a:cubicBezTo>
                <a:cubicBezTo>
                  <a:pt x="9201633" y="-32573"/>
                  <a:pt x="9268334" y="-19399"/>
                  <a:pt x="9384714" y="0"/>
                </a:cubicBezTo>
                <a:cubicBezTo>
                  <a:pt x="9501094" y="19399"/>
                  <a:pt x="9636735" y="734"/>
                  <a:pt x="9715067" y="0"/>
                </a:cubicBezTo>
                <a:cubicBezTo>
                  <a:pt x="9793399" y="-734"/>
                  <a:pt x="10336786" y="-5141"/>
                  <a:pt x="10618480" y="0"/>
                </a:cubicBezTo>
                <a:cubicBezTo>
                  <a:pt x="10900174" y="5141"/>
                  <a:pt x="11189148" y="-1287"/>
                  <a:pt x="11461217" y="0"/>
                </a:cubicBezTo>
                <a:cubicBezTo>
                  <a:pt x="11441625" y="252897"/>
                  <a:pt x="11472483" y="284489"/>
                  <a:pt x="11461217" y="551815"/>
                </a:cubicBezTo>
                <a:cubicBezTo>
                  <a:pt x="11449951" y="819142"/>
                  <a:pt x="11489197" y="1013656"/>
                  <a:pt x="11461217" y="1254125"/>
                </a:cubicBezTo>
                <a:cubicBezTo>
                  <a:pt x="11433238" y="1494594"/>
                  <a:pt x="11461757" y="1685773"/>
                  <a:pt x="11461217" y="1843563"/>
                </a:cubicBezTo>
                <a:cubicBezTo>
                  <a:pt x="11460677" y="2001353"/>
                  <a:pt x="11483880" y="2307259"/>
                  <a:pt x="11461217" y="2545873"/>
                </a:cubicBezTo>
                <a:cubicBezTo>
                  <a:pt x="11438555" y="2784487"/>
                  <a:pt x="11486980" y="2986595"/>
                  <a:pt x="11461217" y="3210559"/>
                </a:cubicBezTo>
                <a:cubicBezTo>
                  <a:pt x="11435454" y="3434523"/>
                  <a:pt x="11439414" y="3499886"/>
                  <a:pt x="11461217" y="3762374"/>
                </a:cubicBezTo>
                <a:cubicBezTo>
                  <a:pt x="11181835" y="3748405"/>
                  <a:pt x="10999709" y="3732868"/>
                  <a:pt x="10787028" y="3762374"/>
                </a:cubicBezTo>
                <a:cubicBezTo>
                  <a:pt x="10574347" y="3791880"/>
                  <a:pt x="10490289" y="3739718"/>
                  <a:pt x="10227451" y="3762374"/>
                </a:cubicBezTo>
                <a:cubicBezTo>
                  <a:pt x="9964613" y="3785030"/>
                  <a:pt x="9810659" y="3767768"/>
                  <a:pt x="9553261" y="3762374"/>
                </a:cubicBezTo>
                <a:cubicBezTo>
                  <a:pt x="9295863" y="3756981"/>
                  <a:pt x="9070571" y="3754268"/>
                  <a:pt x="8764460" y="3762374"/>
                </a:cubicBezTo>
                <a:cubicBezTo>
                  <a:pt x="8458349" y="3770480"/>
                  <a:pt x="8222657" y="3736543"/>
                  <a:pt x="7861046" y="3762374"/>
                </a:cubicBezTo>
                <a:cubicBezTo>
                  <a:pt x="7499435" y="3788205"/>
                  <a:pt x="7609361" y="3742577"/>
                  <a:pt x="7416082" y="3762374"/>
                </a:cubicBezTo>
                <a:cubicBezTo>
                  <a:pt x="7222803" y="3782171"/>
                  <a:pt x="7008533" y="3773721"/>
                  <a:pt x="6856505" y="3762374"/>
                </a:cubicBezTo>
                <a:cubicBezTo>
                  <a:pt x="6704477" y="3751027"/>
                  <a:pt x="6334424" y="3759451"/>
                  <a:pt x="5953091" y="3762374"/>
                </a:cubicBezTo>
                <a:cubicBezTo>
                  <a:pt x="5571758" y="3765297"/>
                  <a:pt x="5703380" y="3779174"/>
                  <a:pt x="5508126" y="3762374"/>
                </a:cubicBezTo>
                <a:cubicBezTo>
                  <a:pt x="5312873" y="3745574"/>
                  <a:pt x="4929520" y="3728742"/>
                  <a:pt x="4719325" y="3762374"/>
                </a:cubicBezTo>
                <a:cubicBezTo>
                  <a:pt x="4509130" y="3796006"/>
                  <a:pt x="4221912" y="3776175"/>
                  <a:pt x="3815911" y="3762374"/>
                </a:cubicBezTo>
                <a:cubicBezTo>
                  <a:pt x="3409910" y="3748573"/>
                  <a:pt x="3151009" y="3756607"/>
                  <a:pt x="2912497" y="3762374"/>
                </a:cubicBezTo>
                <a:cubicBezTo>
                  <a:pt x="2673985" y="3768141"/>
                  <a:pt x="2559992" y="3773109"/>
                  <a:pt x="2352920" y="3762374"/>
                </a:cubicBezTo>
                <a:cubicBezTo>
                  <a:pt x="2145848" y="3751639"/>
                  <a:pt x="1724434" y="3743156"/>
                  <a:pt x="1564119" y="3762374"/>
                </a:cubicBezTo>
                <a:cubicBezTo>
                  <a:pt x="1403804" y="3781592"/>
                  <a:pt x="1306563" y="3781929"/>
                  <a:pt x="1119154" y="3762374"/>
                </a:cubicBezTo>
                <a:cubicBezTo>
                  <a:pt x="931746" y="3742819"/>
                  <a:pt x="470789" y="3754461"/>
                  <a:pt x="0" y="3762374"/>
                </a:cubicBezTo>
                <a:cubicBezTo>
                  <a:pt x="-6449" y="3487355"/>
                  <a:pt x="3820" y="3450440"/>
                  <a:pt x="0" y="3172935"/>
                </a:cubicBezTo>
                <a:cubicBezTo>
                  <a:pt x="-3820" y="2895430"/>
                  <a:pt x="5401" y="2736872"/>
                  <a:pt x="0" y="2621121"/>
                </a:cubicBezTo>
                <a:cubicBezTo>
                  <a:pt x="-5401" y="2505370"/>
                  <a:pt x="-2696" y="2234426"/>
                  <a:pt x="0" y="2031682"/>
                </a:cubicBezTo>
                <a:cubicBezTo>
                  <a:pt x="2696" y="1828938"/>
                  <a:pt x="2250" y="1695702"/>
                  <a:pt x="0" y="1479867"/>
                </a:cubicBezTo>
                <a:cubicBezTo>
                  <a:pt x="-2250" y="1264033"/>
                  <a:pt x="-22100" y="923541"/>
                  <a:pt x="0" y="777557"/>
                </a:cubicBezTo>
                <a:cubicBezTo>
                  <a:pt x="22100" y="631573"/>
                  <a:pt x="-1594" y="379087"/>
                  <a:pt x="0" y="0"/>
                </a:cubicBezTo>
                <a:close/>
              </a:path>
            </a:pathLst>
          </a:custGeom>
          <a:noFill/>
          <a:ln w="28575">
            <a:solidFill>
              <a:schemeClr val="accent3"/>
            </a:solidFill>
            <a:extLst>
              <a:ext uri="{C807C97D-BFC1-408E-A445-0C87EB9F89A2}">
                <ask:lineSketchStyleProps xmlns:ask="http://schemas.microsoft.com/office/drawing/2018/sketchyshapes" sd="357899831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accent4"/>
              </a:solidFill>
            </a:endParaRPr>
          </a:p>
        </p:txBody>
      </p:sp>
    </p:spTree>
    <p:extLst>
      <p:ext uri="{BB962C8B-B14F-4D97-AF65-F5344CB8AC3E}">
        <p14:creationId xmlns:p14="http://schemas.microsoft.com/office/powerpoint/2010/main" val="32147374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B4F2B-5A1B-4D8A-7822-F70F92630AF1}"/>
            </a:ext>
          </a:extLst>
        </p:cNvPr>
        <p:cNvGrpSpPr/>
        <p:nvPr/>
      </p:nvGrpSpPr>
      <p:grpSpPr>
        <a:xfrm>
          <a:off x="0" y="0"/>
          <a:ext cx="0" cy="0"/>
          <a:chOff x="0" y="0"/>
          <a:chExt cx="0" cy="0"/>
        </a:xfrm>
      </p:grpSpPr>
      <p:pic>
        <p:nvPicPr>
          <p:cNvPr id="3" name="Afbeelding 2" descr="Afbeelding met tekst, schermopname, software&#10;&#10;Door AI gegenereerde inhoud is mogelijk onjuist.">
            <a:extLst>
              <a:ext uri="{FF2B5EF4-FFF2-40B4-BE49-F238E27FC236}">
                <a16:creationId xmlns:a16="http://schemas.microsoft.com/office/drawing/2014/main" id="{88880ED5-47CA-7DE8-0CDA-D9A381C66F3F}"/>
              </a:ext>
            </a:extLst>
          </p:cNvPr>
          <p:cNvPicPr>
            <a:picLocks noChangeAspect="1"/>
          </p:cNvPicPr>
          <p:nvPr/>
        </p:nvPicPr>
        <p:blipFill>
          <a:blip r:embed="rId2"/>
          <a:stretch>
            <a:fillRect/>
          </a:stretch>
        </p:blipFill>
        <p:spPr>
          <a:xfrm>
            <a:off x="0" y="-826794"/>
            <a:ext cx="12192000" cy="5722644"/>
          </a:xfrm>
          <a:prstGeom prst="rect">
            <a:avLst/>
          </a:prstGeom>
        </p:spPr>
      </p:pic>
      <p:pic>
        <p:nvPicPr>
          <p:cNvPr id="5" name="Afbeelding 4" descr="Afbeelding met tekst, schermopname&#10;&#10;Door AI gegenereerde inhoud is mogelijk onjuist.">
            <a:extLst>
              <a:ext uri="{FF2B5EF4-FFF2-40B4-BE49-F238E27FC236}">
                <a16:creationId xmlns:a16="http://schemas.microsoft.com/office/drawing/2014/main" id="{E61C8735-44E1-49D1-09D4-5BDC4F711515}"/>
              </a:ext>
            </a:extLst>
          </p:cNvPr>
          <p:cNvPicPr>
            <a:picLocks noChangeAspect="1"/>
          </p:cNvPicPr>
          <p:nvPr/>
        </p:nvPicPr>
        <p:blipFill>
          <a:blip r:embed="rId3"/>
          <a:srcRect t="59653" b="5727"/>
          <a:stretch>
            <a:fillRect/>
          </a:stretch>
        </p:blipFill>
        <p:spPr>
          <a:xfrm>
            <a:off x="0" y="4876800"/>
            <a:ext cx="12192000" cy="1981200"/>
          </a:xfrm>
          <a:prstGeom prst="rect">
            <a:avLst/>
          </a:prstGeom>
        </p:spPr>
      </p:pic>
      <p:sp>
        <p:nvSpPr>
          <p:cNvPr id="2" name="Tekstvak 1">
            <a:extLst>
              <a:ext uri="{FF2B5EF4-FFF2-40B4-BE49-F238E27FC236}">
                <a16:creationId xmlns:a16="http://schemas.microsoft.com/office/drawing/2014/main" id="{816E6FB1-33FB-8A06-A3AD-7FA15CE615F6}"/>
              </a:ext>
            </a:extLst>
          </p:cNvPr>
          <p:cNvSpPr txBox="1"/>
          <p:nvPr/>
        </p:nvSpPr>
        <p:spPr>
          <a:xfrm>
            <a:off x="9299593" y="2414885"/>
            <a:ext cx="2892407" cy="461665"/>
          </a:xfrm>
          <a:prstGeom prst="rect">
            <a:avLst/>
          </a:prstGeom>
          <a:noFill/>
        </p:spPr>
        <p:txBody>
          <a:bodyPr wrap="square" rtlCol="0">
            <a:spAutoFit/>
          </a:bodyPr>
          <a:lstStyle/>
          <a:p>
            <a:pPr algn="r"/>
            <a:r>
              <a:rPr lang="en-GB" sz="2400" b="1" dirty="0">
                <a:solidFill>
                  <a:schemeClr val="accent3"/>
                </a:solidFill>
                <a:latin typeface="Ink Free" panose="03080402000500000000" pitchFamily="66" charset="0"/>
                <a:cs typeface="Dreaming Outloud Script Pro" panose="020F0502020204030204" pitchFamily="66" charset="0"/>
              </a:rPr>
              <a:t>Requirement Facets</a:t>
            </a:r>
          </a:p>
        </p:txBody>
      </p:sp>
      <p:sp>
        <p:nvSpPr>
          <p:cNvPr id="4" name="Rechthoek 3">
            <a:extLst>
              <a:ext uri="{FF2B5EF4-FFF2-40B4-BE49-F238E27FC236}">
                <a16:creationId xmlns:a16="http://schemas.microsoft.com/office/drawing/2014/main" id="{63A5D4CF-A838-18A9-820D-252FDB222ECF}"/>
              </a:ext>
            </a:extLst>
          </p:cNvPr>
          <p:cNvSpPr/>
          <p:nvPr/>
        </p:nvSpPr>
        <p:spPr>
          <a:xfrm>
            <a:off x="664108" y="2876550"/>
            <a:ext cx="11461217" cy="1095375"/>
          </a:xfrm>
          <a:custGeom>
            <a:avLst/>
            <a:gdLst>
              <a:gd name="csX0" fmla="*/ 0 w 11461217"/>
              <a:gd name="csY0" fmla="*/ 0 h 1095375"/>
              <a:gd name="csX1" fmla="*/ 559577 w 11461217"/>
              <a:gd name="csY1" fmla="*/ 0 h 1095375"/>
              <a:gd name="csX2" fmla="*/ 1348378 w 11461217"/>
              <a:gd name="csY2" fmla="*/ 0 h 1095375"/>
              <a:gd name="csX3" fmla="*/ 1793343 w 11461217"/>
              <a:gd name="csY3" fmla="*/ 0 h 1095375"/>
              <a:gd name="csX4" fmla="*/ 2696757 w 11461217"/>
              <a:gd name="csY4" fmla="*/ 0 h 1095375"/>
              <a:gd name="csX5" fmla="*/ 3027110 w 11461217"/>
              <a:gd name="csY5" fmla="*/ 0 h 1095375"/>
              <a:gd name="csX6" fmla="*/ 3357462 w 11461217"/>
              <a:gd name="csY6" fmla="*/ 0 h 1095375"/>
              <a:gd name="csX7" fmla="*/ 3917039 w 11461217"/>
              <a:gd name="csY7" fmla="*/ 0 h 1095375"/>
              <a:gd name="csX8" fmla="*/ 4247392 w 11461217"/>
              <a:gd name="csY8" fmla="*/ 0 h 1095375"/>
              <a:gd name="csX9" fmla="*/ 4577745 w 11461217"/>
              <a:gd name="csY9" fmla="*/ 0 h 1095375"/>
              <a:gd name="csX10" fmla="*/ 5022710 w 11461217"/>
              <a:gd name="csY10" fmla="*/ 0 h 1095375"/>
              <a:gd name="csX11" fmla="*/ 5353063 w 11461217"/>
              <a:gd name="csY11" fmla="*/ 0 h 1095375"/>
              <a:gd name="csX12" fmla="*/ 5798027 w 11461217"/>
              <a:gd name="csY12" fmla="*/ 0 h 1095375"/>
              <a:gd name="csX13" fmla="*/ 6128380 w 11461217"/>
              <a:gd name="csY13" fmla="*/ 0 h 1095375"/>
              <a:gd name="csX14" fmla="*/ 6917182 w 11461217"/>
              <a:gd name="csY14" fmla="*/ 0 h 1095375"/>
              <a:gd name="csX15" fmla="*/ 7591371 w 11461217"/>
              <a:gd name="csY15" fmla="*/ 0 h 1095375"/>
              <a:gd name="csX16" fmla="*/ 7921724 w 11461217"/>
              <a:gd name="csY16" fmla="*/ 0 h 1095375"/>
              <a:gd name="csX17" fmla="*/ 8825137 w 11461217"/>
              <a:gd name="csY17" fmla="*/ 0 h 1095375"/>
              <a:gd name="csX18" fmla="*/ 9384714 w 11461217"/>
              <a:gd name="csY18" fmla="*/ 0 h 1095375"/>
              <a:gd name="csX19" fmla="*/ 9715067 w 11461217"/>
              <a:gd name="csY19" fmla="*/ 0 h 1095375"/>
              <a:gd name="csX20" fmla="*/ 10618480 w 11461217"/>
              <a:gd name="csY20" fmla="*/ 0 h 1095375"/>
              <a:gd name="csX21" fmla="*/ 11461217 w 11461217"/>
              <a:gd name="csY21" fmla="*/ 0 h 1095375"/>
              <a:gd name="csX22" fmla="*/ 11461217 w 11461217"/>
              <a:gd name="csY22" fmla="*/ 525780 h 1095375"/>
              <a:gd name="csX23" fmla="*/ 11461217 w 11461217"/>
              <a:gd name="csY23" fmla="*/ 1095375 h 1095375"/>
              <a:gd name="csX24" fmla="*/ 10901640 w 11461217"/>
              <a:gd name="csY24" fmla="*/ 1095375 h 1095375"/>
              <a:gd name="csX25" fmla="*/ 10227451 w 11461217"/>
              <a:gd name="csY25" fmla="*/ 1095375 h 1095375"/>
              <a:gd name="csX26" fmla="*/ 9553261 w 11461217"/>
              <a:gd name="csY26" fmla="*/ 1095375 h 1095375"/>
              <a:gd name="csX27" fmla="*/ 9108297 w 11461217"/>
              <a:gd name="csY27" fmla="*/ 1095375 h 1095375"/>
              <a:gd name="csX28" fmla="*/ 8777944 w 11461217"/>
              <a:gd name="csY28" fmla="*/ 1095375 h 1095375"/>
              <a:gd name="csX29" fmla="*/ 8218367 w 11461217"/>
              <a:gd name="csY29" fmla="*/ 1095375 h 1095375"/>
              <a:gd name="csX30" fmla="*/ 7544178 w 11461217"/>
              <a:gd name="csY30" fmla="*/ 1095375 h 1095375"/>
              <a:gd name="csX31" fmla="*/ 6755376 w 11461217"/>
              <a:gd name="csY31" fmla="*/ 1095375 h 1095375"/>
              <a:gd name="csX32" fmla="*/ 5851963 w 11461217"/>
              <a:gd name="csY32" fmla="*/ 1095375 h 1095375"/>
              <a:gd name="csX33" fmla="*/ 5406998 w 11461217"/>
              <a:gd name="csY33" fmla="*/ 1095375 h 1095375"/>
              <a:gd name="csX34" fmla="*/ 4847421 w 11461217"/>
              <a:gd name="csY34" fmla="*/ 1095375 h 1095375"/>
              <a:gd name="csX35" fmla="*/ 3944007 w 11461217"/>
              <a:gd name="csY35" fmla="*/ 1095375 h 1095375"/>
              <a:gd name="csX36" fmla="*/ 3499042 w 11461217"/>
              <a:gd name="csY36" fmla="*/ 1095375 h 1095375"/>
              <a:gd name="csX37" fmla="*/ 2710241 w 11461217"/>
              <a:gd name="csY37" fmla="*/ 1095375 h 1095375"/>
              <a:gd name="csX38" fmla="*/ 1806827 w 11461217"/>
              <a:gd name="csY38" fmla="*/ 1095375 h 1095375"/>
              <a:gd name="csX39" fmla="*/ 903414 w 11461217"/>
              <a:gd name="csY39" fmla="*/ 1095375 h 1095375"/>
              <a:gd name="csX40" fmla="*/ 0 w 11461217"/>
              <a:gd name="csY40" fmla="*/ 1095375 h 1095375"/>
              <a:gd name="csX41" fmla="*/ 0 w 11461217"/>
              <a:gd name="csY41" fmla="*/ 536734 h 1095375"/>
              <a:gd name="csX42" fmla="*/ 0 w 11461217"/>
              <a:gd name="csY42" fmla="*/ 0 h 109537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Lst>
            <a:rect l="l" t="t" r="r" b="b"/>
            <a:pathLst>
              <a:path w="11461217" h="1095375" extrusionOk="0">
                <a:moveTo>
                  <a:pt x="0" y="0"/>
                </a:moveTo>
                <a:cubicBezTo>
                  <a:pt x="151616" y="-15572"/>
                  <a:pt x="291809" y="2242"/>
                  <a:pt x="559577" y="0"/>
                </a:cubicBezTo>
                <a:cubicBezTo>
                  <a:pt x="827345" y="-2242"/>
                  <a:pt x="1155347" y="16294"/>
                  <a:pt x="1348378" y="0"/>
                </a:cubicBezTo>
                <a:cubicBezTo>
                  <a:pt x="1541409" y="-16294"/>
                  <a:pt x="1631898" y="6294"/>
                  <a:pt x="1793343" y="0"/>
                </a:cubicBezTo>
                <a:cubicBezTo>
                  <a:pt x="1954789" y="-6294"/>
                  <a:pt x="2494376" y="15818"/>
                  <a:pt x="2696757" y="0"/>
                </a:cubicBezTo>
                <a:cubicBezTo>
                  <a:pt x="2899138" y="-15818"/>
                  <a:pt x="2947756" y="9209"/>
                  <a:pt x="3027110" y="0"/>
                </a:cubicBezTo>
                <a:cubicBezTo>
                  <a:pt x="3106464" y="-9209"/>
                  <a:pt x="3227777" y="-7379"/>
                  <a:pt x="3357462" y="0"/>
                </a:cubicBezTo>
                <a:cubicBezTo>
                  <a:pt x="3487147" y="7379"/>
                  <a:pt x="3763193" y="3889"/>
                  <a:pt x="3917039" y="0"/>
                </a:cubicBezTo>
                <a:cubicBezTo>
                  <a:pt x="4070885" y="-3889"/>
                  <a:pt x="4155404" y="2827"/>
                  <a:pt x="4247392" y="0"/>
                </a:cubicBezTo>
                <a:cubicBezTo>
                  <a:pt x="4339380" y="-2827"/>
                  <a:pt x="4489433" y="-5741"/>
                  <a:pt x="4577745" y="0"/>
                </a:cubicBezTo>
                <a:cubicBezTo>
                  <a:pt x="4666057" y="5741"/>
                  <a:pt x="4857229" y="15938"/>
                  <a:pt x="5022710" y="0"/>
                </a:cubicBezTo>
                <a:cubicBezTo>
                  <a:pt x="5188192" y="-15938"/>
                  <a:pt x="5282602" y="-3943"/>
                  <a:pt x="5353063" y="0"/>
                </a:cubicBezTo>
                <a:cubicBezTo>
                  <a:pt x="5423524" y="3943"/>
                  <a:pt x="5679216" y="9486"/>
                  <a:pt x="5798027" y="0"/>
                </a:cubicBezTo>
                <a:cubicBezTo>
                  <a:pt x="5916838" y="-9486"/>
                  <a:pt x="5974120" y="4032"/>
                  <a:pt x="6128380" y="0"/>
                </a:cubicBezTo>
                <a:cubicBezTo>
                  <a:pt x="6282640" y="-4032"/>
                  <a:pt x="6637515" y="28380"/>
                  <a:pt x="6917182" y="0"/>
                </a:cubicBezTo>
                <a:cubicBezTo>
                  <a:pt x="7196849" y="-28380"/>
                  <a:pt x="7441148" y="-33044"/>
                  <a:pt x="7591371" y="0"/>
                </a:cubicBezTo>
                <a:cubicBezTo>
                  <a:pt x="7741594" y="33044"/>
                  <a:pt x="7851166" y="-2634"/>
                  <a:pt x="7921724" y="0"/>
                </a:cubicBezTo>
                <a:cubicBezTo>
                  <a:pt x="7992282" y="2634"/>
                  <a:pt x="8448641" y="32573"/>
                  <a:pt x="8825137" y="0"/>
                </a:cubicBezTo>
                <a:cubicBezTo>
                  <a:pt x="9201633" y="-32573"/>
                  <a:pt x="9268334" y="-19399"/>
                  <a:pt x="9384714" y="0"/>
                </a:cubicBezTo>
                <a:cubicBezTo>
                  <a:pt x="9501094" y="19399"/>
                  <a:pt x="9636735" y="734"/>
                  <a:pt x="9715067" y="0"/>
                </a:cubicBezTo>
                <a:cubicBezTo>
                  <a:pt x="9793399" y="-734"/>
                  <a:pt x="10336786" y="-5141"/>
                  <a:pt x="10618480" y="0"/>
                </a:cubicBezTo>
                <a:cubicBezTo>
                  <a:pt x="10900174" y="5141"/>
                  <a:pt x="11189148" y="-1287"/>
                  <a:pt x="11461217" y="0"/>
                </a:cubicBezTo>
                <a:cubicBezTo>
                  <a:pt x="11461469" y="235408"/>
                  <a:pt x="11458672" y="401348"/>
                  <a:pt x="11461217" y="525780"/>
                </a:cubicBezTo>
                <a:cubicBezTo>
                  <a:pt x="11463762" y="650212"/>
                  <a:pt x="11463003" y="959890"/>
                  <a:pt x="11461217" y="1095375"/>
                </a:cubicBezTo>
                <a:cubicBezTo>
                  <a:pt x="11183063" y="1120189"/>
                  <a:pt x="11086753" y="1095076"/>
                  <a:pt x="10901640" y="1095375"/>
                </a:cubicBezTo>
                <a:cubicBezTo>
                  <a:pt x="10716527" y="1095674"/>
                  <a:pt x="10508832" y="1094934"/>
                  <a:pt x="10227451" y="1095375"/>
                </a:cubicBezTo>
                <a:cubicBezTo>
                  <a:pt x="9946070" y="1095816"/>
                  <a:pt x="9774702" y="1088562"/>
                  <a:pt x="9553261" y="1095375"/>
                </a:cubicBezTo>
                <a:cubicBezTo>
                  <a:pt x="9331820" y="1102189"/>
                  <a:pt x="9221149" y="1075957"/>
                  <a:pt x="9108297" y="1095375"/>
                </a:cubicBezTo>
                <a:cubicBezTo>
                  <a:pt x="8995445" y="1114793"/>
                  <a:pt x="8916107" y="1110494"/>
                  <a:pt x="8777944" y="1095375"/>
                </a:cubicBezTo>
                <a:cubicBezTo>
                  <a:pt x="8639781" y="1080256"/>
                  <a:pt x="8481205" y="1072719"/>
                  <a:pt x="8218367" y="1095375"/>
                </a:cubicBezTo>
                <a:cubicBezTo>
                  <a:pt x="7955529" y="1118031"/>
                  <a:pt x="7797576" y="1098600"/>
                  <a:pt x="7544178" y="1095375"/>
                </a:cubicBezTo>
                <a:cubicBezTo>
                  <a:pt x="7290780" y="1092150"/>
                  <a:pt x="7062797" y="1087685"/>
                  <a:pt x="6755376" y="1095375"/>
                </a:cubicBezTo>
                <a:cubicBezTo>
                  <a:pt x="6447955" y="1103065"/>
                  <a:pt x="6213274" y="1068157"/>
                  <a:pt x="5851963" y="1095375"/>
                </a:cubicBezTo>
                <a:cubicBezTo>
                  <a:pt x="5490652" y="1122593"/>
                  <a:pt x="5601829" y="1080897"/>
                  <a:pt x="5406998" y="1095375"/>
                </a:cubicBezTo>
                <a:cubicBezTo>
                  <a:pt x="5212168" y="1109853"/>
                  <a:pt x="4999449" y="1106722"/>
                  <a:pt x="4847421" y="1095375"/>
                </a:cubicBezTo>
                <a:cubicBezTo>
                  <a:pt x="4695393" y="1084028"/>
                  <a:pt x="4325340" y="1092452"/>
                  <a:pt x="3944007" y="1095375"/>
                </a:cubicBezTo>
                <a:cubicBezTo>
                  <a:pt x="3562674" y="1098298"/>
                  <a:pt x="3694296" y="1112175"/>
                  <a:pt x="3499042" y="1095375"/>
                </a:cubicBezTo>
                <a:cubicBezTo>
                  <a:pt x="3303789" y="1078575"/>
                  <a:pt x="2920436" y="1061743"/>
                  <a:pt x="2710241" y="1095375"/>
                </a:cubicBezTo>
                <a:cubicBezTo>
                  <a:pt x="2500046" y="1129007"/>
                  <a:pt x="2212828" y="1109176"/>
                  <a:pt x="1806827" y="1095375"/>
                </a:cubicBezTo>
                <a:cubicBezTo>
                  <a:pt x="1400826" y="1081574"/>
                  <a:pt x="1139290" y="1085434"/>
                  <a:pt x="903414" y="1095375"/>
                </a:cubicBezTo>
                <a:cubicBezTo>
                  <a:pt x="667538" y="1105316"/>
                  <a:pt x="285503" y="1068229"/>
                  <a:pt x="0" y="1095375"/>
                </a:cubicBezTo>
                <a:cubicBezTo>
                  <a:pt x="-6947" y="829545"/>
                  <a:pt x="20787" y="790493"/>
                  <a:pt x="0" y="536734"/>
                </a:cubicBezTo>
                <a:cubicBezTo>
                  <a:pt x="-20787" y="282975"/>
                  <a:pt x="6125" y="157390"/>
                  <a:pt x="0" y="0"/>
                </a:cubicBezTo>
                <a:close/>
              </a:path>
            </a:pathLst>
          </a:custGeom>
          <a:noFill/>
          <a:ln w="28575">
            <a:solidFill>
              <a:schemeClr val="accent3"/>
            </a:solidFill>
            <a:extLst>
              <a:ext uri="{C807C97D-BFC1-408E-A445-0C87EB9F89A2}">
                <ask:lineSketchStyleProps xmlns:ask="http://schemas.microsoft.com/office/drawing/2018/sketchyshapes" sd="357899831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accent4"/>
              </a:solidFill>
            </a:endParaRPr>
          </a:p>
        </p:txBody>
      </p:sp>
      <p:sp>
        <p:nvSpPr>
          <p:cNvPr id="7" name="Rechthoek 6">
            <a:extLst>
              <a:ext uri="{FF2B5EF4-FFF2-40B4-BE49-F238E27FC236}">
                <a16:creationId xmlns:a16="http://schemas.microsoft.com/office/drawing/2014/main" id="{5FF2508B-C99D-DB00-8E12-1BD331F32B16}"/>
              </a:ext>
            </a:extLst>
          </p:cNvPr>
          <p:cNvSpPr/>
          <p:nvPr/>
        </p:nvSpPr>
        <p:spPr>
          <a:xfrm>
            <a:off x="664108" y="3971925"/>
            <a:ext cx="11461217" cy="1628325"/>
          </a:xfrm>
          <a:custGeom>
            <a:avLst/>
            <a:gdLst>
              <a:gd name="csX0" fmla="*/ 0 w 11461217"/>
              <a:gd name="csY0" fmla="*/ 0 h 1628325"/>
              <a:gd name="csX1" fmla="*/ 559577 w 11461217"/>
              <a:gd name="csY1" fmla="*/ 0 h 1628325"/>
              <a:gd name="csX2" fmla="*/ 1348378 w 11461217"/>
              <a:gd name="csY2" fmla="*/ 0 h 1628325"/>
              <a:gd name="csX3" fmla="*/ 1793343 w 11461217"/>
              <a:gd name="csY3" fmla="*/ 0 h 1628325"/>
              <a:gd name="csX4" fmla="*/ 2696757 w 11461217"/>
              <a:gd name="csY4" fmla="*/ 0 h 1628325"/>
              <a:gd name="csX5" fmla="*/ 3027110 w 11461217"/>
              <a:gd name="csY5" fmla="*/ 0 h 1628325"/>
              <a:gd name="csX6" fmla="*/ 3357462 w 11461217"/>
              <a:gd name="csY6" fmla="*/ 0 h 1628325"/>
              <a:gd name="csX7" fmla="*/ 3917039 w 11461217"/>
              <a:gd name="csY7" fmla="*/ 0 h 1628325"/>
              <a:gd name="csX8" fmla="*/ 4247392 w 11461217"/>
              <a:gd name="csY8" fmla="*/ 0 h 1628325"/>
              <a:gd name="csX9" fmla="*/ 4577745 w 11461217"/>
              <a:gd name="csY9" fmla="*/ 0 h 1628325"/>
              <a:gd name="csX10" fmla="*/ 5022710 w 11461217"/>
              <a:gd name="csY10" fmla="*/ 0 h 1628325"/>
              <a:gd name="csX11" fmla="*/ 5353063 w 11461217"/>
              <a:gd name="csY11" fmla="*/ 0 h 1628325"/>
              <a:gd name="csX12" fmla="*/ 5798027 w 11461217"/>
              <a:gd name="csY12" fmla="*/ 0 h 1628325"/>
              <a:gd name="csX13" fmla="*/ 6128380 w 11461217"/>
              <a:gd name="csY13" fmla="*/ 0 h 1628325"/>
              <a:gd name="csX14" fmla="*/ 6917182 w 11461217"/>
              <a:gd name="csY14" fmla="*/ 0 h 1628325"/>
              <a:gd name="csX15" fmla="*/ 7591371 w 11461217"/>
              <a:gd name="csY15" fmla="*/ 0 h 1628325"/>
              <a:gd name="csX16" fmla="*/ 7921724 w 11461217"/>
              <a:gd name="csY16" fmla="*/ 0 h 1628325"/>
              <a:gd name="csX17" fmla="*/ 8825137 w 11461217"/>
              <a:gd name="csY17" fmla="*/ 0 h 1628325"/>
              <a:gd name="csX18" fmla="*/ 9384714 w 11461217"/>
              <a:gd name="csY18" fmla="*/ 0 h 1628325"/>
              <a:gd name="csX19" fmla="*/ 9715067 w 11461217"/>
              <a:gd name="csY19" fmla="*/ 0 h 1628325"/>
              <a:gd name="csX20" fmla="*/ 10618480 w 11461217"/>
              <a:gd name="csY20" fmla="*/ 0 h 1628325"/>
              <a:gd name="csX21" fmla="*/ 11461217 w 11461217"/>
              <a:gd name="csY21" fmla="*/ 0 h 1628325"/>
              <a:gd name="csX22" fmla="*/ 11461217 w 11461217"/>
              <a:gd name="csY22" fmla="*/ 510208 h 1628325"/>
              <a:gd name="csX23" fmla="*/ 11461217 w 11461217"/>
              <a:gd name="csY23" fmla="*/ 1085550 h 1628325"/>
              <a:gd name="csX24" fmla="*/ 11461217 w 11461217"/>
              <a:gd name="csY24" fmla="*/ 1628325 h 1628325"/>
              <a:gd name="csX25" fmla="*/ 10557803 w 11461217"/>
              <a:gd name="csY25" fmla="*/ 1628325 h 1628325"/>
              <a:gd name="csX26" fmla="*/ 9883614 w 11461217"/>
              <a:gd name="csY26" fmla="*/ 1628325 h 1628325"/>
              <a:gd name="csX27" fmla="*/ 9438649 w 11461217"/>
              <a:gd name="csY27" fmla="*/ 1628325 h 1628325"/>
              <a:gd name="csX28" fmla="*/ 9108297 w 11461217"/>
              <a:gd name="csY28" fmla="*/ 1628325 h 1628325"/>
              <a:gd name="csX29" fmla="*/ 8548720 w 11461217"/>
              <a:gd name="csY29" fmla="*/ 1628325 h 1628325"/>
              <a:gd name="csX30" fmla="*/ 7874530 w 11461217"/>
              <a:gd name="csY30" fmla="*/ 1628325 h 1628325"/>
              <a:gd name="csX31" fmla="*/ 7085729 w 11461217"/>
              <a:gd name="csY31" fmla="*/ 1628325 h 1628325"/>
              <a:gd name="csX32" fmla="*/ 6182315 w 11461217"/>
              <a:gd name="csY32" fmla="*/ 1628325 h 1628325"/>
              <a:gd name="csX33" fmla="*/ 5737350 w 11461217"/>
              <a:gd name="csY33" fmla="*/ 1628325 h 1628325"/>
              <a:gd name="csX34" fmla="*/ 5177773 w 11461217"/>
              <a:gd name="csY34" fmla="*/ 1628325 h 1628325"/>
              <a:gd name="csX35" fmla="*/ 4274360 w 11461217"/>
              <a:gd name="csY35" fmla="*/ 1628325 h 1628325"/>
              <a:gd name="csX36" fmla="*/ 3829395 w 11461217"/>
              <a:gd name="csY36" fmla="*/ 1628325 h 1628325"/>
              <a:gd name="csX37" fmla="*/ 3040593 w 11461217"/>
              <a:gd name="csY37" fmla="*/ 1628325 h 1628325"/>
              <a:gd name="csX38" fmla="*/ 2137180 w 11461217"/>
              <a:gd name="csY38" fmla="*/ 1628325 h 1628325"/>
              <a:gd name="csX39" fmla="*/ 1233766 w 11461217"/>
              <a:gd name="csY39" fmla="*/ 1628325 h 1628325"/>
              <a:gd name="csX40" fmla="*/ 674189 w 11461217"/>
              <a:gd name="csY40" fmla="*/ 1628325 h 1628325"/>
              <a:gd name="csX41" fmla="*/ 0 w 11461217"/>
              <a:gd name="csY41" fmla="*/ 1628325 h 1628325"/>
              <a:gd name="csX42" fmla="*/ 0 w 11461217"/>
              <a:gd name="csY42" fmla="*/ 1118117 h 1628325"/>
              <a:gd name="csX43" fmla="*/ 0 w 11461217"/>
              <a:gd name="csY43" fmla="*/ 624191 h 1628325"/>
              <a:gd name="csX44" fmla="*/ 0 w 11461217"/>
              <a:gd name="csY44" fmla="*/ 0 h 162832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Lst>
            <a:rect l="l" t="t" r="r" b="b"/>
            <a:pathLst>
              <a:path w="11461217" h="1628325" extrusionOk="0">
                <a:moveTo>
                  <a:pt x="0" y="0"/>
                </a:moveTo>
                <a:cubicBezTo>
                  <a:pt x="151616" y="-15572"/>
                  <a:pt x="291809" y="2242"/>
                  <a:pt x="559577" y="0"/>
                </a:cubicBezTo>
                <a:cubicBezTo>
                  <a:pt x="827345" y="-2242"/>
                  <a:pt x="1155347" y="16294"/>
                  <a:pt x="1348378" y="0"/>
                </a:cubicBezTo>
                <a:cubicBezTo>
                  <a:pt x="1541409" y="-16294"/>
                  <a:pt x="1631898" y="6294"/>
                  <a:pt x="1793343" y="0"/>
                </a:cubicBezTo>
                <a:cubicBezTo>
                  <a:pt x="1954789" y="-6294"/>
                  <a:pt x="2494376" y="15818"/>
                  <a:pt x="2696757" y="0"/>
                </a:cubicBezTo>
                <a:cubicBezTo>
                  <a:pt x="2899138" y="-15818"/>
                  <a:pt x="2947756" y="9209"/>
                  <a:pt x="3027110" y="0"/>
                </a:cubicBezTo>
                <a:cubicBezTo>
                  <a:pt x="3106464" y="-9209"/>
                  <a:pt x="3227777" y="-7379"/>
                  <a:pt x="3357462" y="0"/>
                </a:cubicBezTo>
                <a:cubicBezTo>
                  <a:pt x="3487147" y="7379"/>
                  <a:pt x="3763193" y="3889"/>
                  <a:pt x="3917039" y="0"/>
                </a:cubicBezTo>
                <a:cubicBezTo>
                  <a:pt x="4070885" y="-3889"/>
                  <a:pt x="4155404" y="2827"/>
                  <a:pt x="4247392" y="0"/>
                </a:cubicBezTo>
                <a:cubicBezTo>
                  <a:pt x="4339380" y="-2827"/>
                  <a:pt x="4489433" y="-5741"/>
                  <a:pt x="4577745" y="0"/>
                </a:cubicBezTo>
                <a:cubicBezTo>
                  <a:pt x="4666057" y="5741"/>
                  <a:pt x="4857229" y="15938"/>
                  <a:pt x="5022710" y="0"/>
                </a:cubicBezTo>
                <a:cubicBezTo>
                  <a:pt x="5188192" y="-15938"/>
                  <a:pt x="5282602" y="-3943"/>
                  <a:pt x="5353063" y="0"/>
                </a:cubicBezTo>
                <a:cubicBezTo>
                  <a:pt x="5423524" y="3943"/>
                  <a:pt x="5679216" y="9486"/>
                  <a:pt x="5798027" y="0"/>
                </a:cubicBezTo>
                <a:cubicBezTo>
                  <a:pt x="5916838" y="-9486"/>
                  <a:pt x="5974120" y="4032"/>
                  <a:pt x="6128380" y="0"/>
                </a:cubicBezTo>
                <a:cubicBezTo>
                  <a:pt x="6282640" y="-4032"/>
                  <a:pt x="6637515" y="28380"/>
                  <a:pt x="6917182" y="0"/>
                </a:cubicBezTo>
                <a:cubicBezTo>
                  <a:pt x="7196849" y="-28380"/>
                  <a:pt x="7441148" y="-33044"/>
                  <a:pt x="7591371" y="0"/>
                </a:cubicBezTo>
                <a:cubicBezTo>
                  <a:pt x="7741594" y="33044"/>
                  <a:pt x="7851166" y="-2634"/>
                  <a:pt x="7921724" y="0"/>
                </a:cubicBezTo>
                <a:cubicBezTo>
                  <a:pt x="7992282" y="2634"/>
                  <a:pt x="8448641" y="32573"/>
                  <a:pt x="8825137" y="0"/>
                </a:cubicBezTo>
                <a:cubicBezTo>
                  <a:pt x="9201633" y="-32573"/>
                  <a:pt x="9268334" y="-19399"/>
                  <a:pt x="9384714" y="0"/>
                </a:cubicBezTo>
                <a:cubicBezTo>
                  <a:pt x="9501094" y="19399"/>
                  <a:pt x="9636735" y="734"/>
                  <a:pt x="9715067" y="0"/>
                </a:cubicBezTo>
                <a:cubicBezTo>
                  <a:pt x="9793399" y="-734"/>
                  <a:pt x="10336786" y="-5141"/>
                  <a:pt x="10618480" y="0"/>
                </a:cubicBezTo>
                <a:cubicBezTo>
                  <a:pt x="10900174" y="5141"/>
                  <a:pt x="11189148" y="-1287"/>
                  <a:pt x="11461217" y="0"/>
                </a:cubicBezTo>
                <a:cubicBezTo>
                  <a:pt x="11478752" y="105623"/>
                  <a:pt x="11474467" y="378827"/>
                  <a:pt x="11461217" y="510208"/>
                </a:cubicBezTo>
                <a:cubicBezTo>
                  <a:pt x="11447967" y="641589"/>
                  <a:pt x="11473857" y="836072"/>
                  <a:pt x="11461217" y="1085550"/>
                </a:cubicBezTo>
                <a:cubicBezTo>
                  <a:pt x="11448577" y="1335028"/>
                  <a:pt x="11478131" y="1505560"/>
                  <a:pt x="11461217" y="1628325"/>
                </a:cubicBezTo>
                <a:cubicBezTo>
                  <a:pt x="11060150" y="1633319"/>
                  <a:pt x="10960317" y="1609249"/>
                  <a:pt x="10557803" y="1628325"/>
                </a:cubicBezTo>
                <a:cubicBezTo>
                  <a:pt x="10155289" y="1647401"/>
                  <a:pt x="10101029" y="1619021"/>
                  <a:pt x="9883614" y="1628325"/>
                </a:cubicBezTo>
                <a:cubicBezTo>
                  <a:pt x="9666199" y="1637629"/>
                  <a:pt x="9553670" y="1613816"/>
                  <a:pt x="9438649" y="1628325"/>
                </a:cubicBezTo>
                <a:cubicBezTo>
                  <a:pt x="9323628" y="1642834"/>
                  <a:pt x="9240502" y="1642248"/>
                  <a:pt x="9108297" y="1628325"/>
                </a:cubicBezTo>
                <a:cubicBezTo>
                  <a:pt x="8976092" y="1614402"/>
                  <a:pt x="8811558" y="1605669"/>
                  <a:pt x="8548720" y="1628325"/>
                </a:cubicBezTo>
                <a:cubicBezTo>
                  <a:pt x="8285882" y="1650981"/>
                  <a:pt x="8131928" y="1633719"/>
                  <a:pt x="7874530" y="1628325"/>
                </a:cubicBezTo>
                <a:cubicBezTo>
                  <a:pt x="7617132" y="1622932"/>
                  <a:pt x="7391840" y="1620219"/>
                  <a:pt x="7085729" y="1628325"/>
                </a:cubicBezTo>
                <a:cubicBezTo>
                  <a:pt x="6779618" y="1636431"/>
                  <a:pt x="6543926" y="1602494"/>
                  <a:pt x="6182315" y="1628325"/>
                </a:cubicBezTo>
                <a:cubicBezTo>
                  <a:pt x="5820704" y="1654156"/>
                  <a:pt x="5932181" y="1613847"/>
                  <a:pt x="5737350" y="1628325"/>
                </a:cubicBezTo>
                <a:cubicBezTo>
                  <a:pt x="5542520" y="1642803"/>
                  <a:pt x="5329801" y="1639672"/>
                  <a:pt x="5177773" y="1628325"/>
                </a:cubicBezTo>
                <a:cubicBezTo>
                  <a:pt x="5025745" y="1616978"/>
                  <a:pt x="4654056" y="1624495"/>
                  <a:pt x="4274360" y="1628325"/>
                </a:cubicBezTo>
                <a:cubicBezTo>
                  <a:pt x="3894664" y="1632155"/>
                  <a:pt x="4024649" y="1645125"/>
                  <a:pt x="3829395" y="1628325"/>
                </a:cubicBezTo>
                <a:cubicBezTo>
                  <a:pt x="3634142" y="1611525"/>
                  <a:pt x="3252397" y="1596055"/>
                  <a:pt x="3040593" y="1628325"/>
                </a:cubicBezTo>
                <a:cubicBezTo>
                  <a:pt x="2828789" y="1660595"/>
                  <a:pt x="2539620" y="1641680"/>
                  <a:pt x="2137180" y="1628325"/>
                </a:cubicBezTo>
                <a:cubicBezTo>
                  <a:pt x="1734740" y="1614970"/>
                  <a:pt x="1472278" y="1622558"/>
                  <a:pt x="1233766" y="1628325"/>
                </a:cubicBezTo>
                <a:cubicBezTo>
                  <a:pt x="995254" y="1634092"/>
                  <a:pt x="881261" y="1639060"/>
                  <a:pt x="674189" y="1628325"/>
                </a:cubicBezTo>
                <a:cubicBezTo>
                  <a:pt x="467117" y="1617590"/>
                  <a:pt x="287163" y="1646353"/>
                  <a:pt x="0" y="1628325"/>
                </a:cubicBezTo>
                <a:cubicBezTo>
                  <a:pt x="11309" y="1502484"/>
                  <a:pt x="24749" y="1246205"/>
                  <a:pt x="0" y="1118117"/>
                </a:cubicBezTo>
                <a:cubicBezTo>
                  <a:pt x="-24749" y="990029"/>
                  <a:pt x="3253" y="793389"/>
                  <a:pt x="0" y="624191"/>
                </a:cubicBezTo>
                <a:cubicBezTo>
                  <a:pt x="-3253" y="454993"/>
                  <a:pt x="-20564" y="180008"/>
                  <a:pt x="0" y="0"/>
                </a:cubicBezTo>
                <a:close/>
              </a:path>
            </a:pathLst>
          </a:custGeom>
          <a:noFill/>
          <a:ln w="28575">
            <a:solidFill>
              <a:schemeClr val="accent3"/>
            </a:solidFill>
            <a:extLst>
              <a:ext uri="{C807C97D-BFC1-408E-A445-0C87EB9F89A2}">
                <ask:lineSketchStyleProps xmlns:ask="http://schemas.microsoft.com/office/drawing/2018/sketchyshapes" sd="357899831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accent4"/>
              </a:solidFill>
            </a:endParaRPr>
          </a:p>
        </p:txBody>
      </p:sp>
      <p:sp>
        <p:nvSpPr>
          <p:cNvPr id="9" name="Rechthoek 8">
            <a:extLst>
              <a:ext uri="{FF2B5EF4-FFF2-40B4-BE49-F238E27FC236}">
                <a16:creationId xmlns:a16="http://schemas.microsoft.com/office/drawing/2014/main" id="{CF81B082-61A8-8828-A8D6-56B02A572748}"/>
              </a:ext>
            </a:extLst>
          </p:cNvPr>
          <p:cNvSpPr/>
          <p:nvPr/>
        </p:nvSpPr>
        <p:spPr>
          <a:xfrm>
            <a:off x="664108" y="5600250"/>
            <a:ext cx="11461217" cy="791025"/>
          </a:xfrm>
          <a:custGeom>
            <a:avLst/>
            <a:gdLst>
              <a:gd name="csX0" fmla="*/ 0 w 11461217"/>
              <a:gd name="csY0" fmla="*/ 0 h 791025"/>
              <a:gd name="csX1" fmla="*/ 559577 w 11461217"/>
              <a:gd name="csY1" fmla="*/ 0 h 791025"/>
              <a:gd name="csX2" fmla="*/ 1348378 w 11461217"/>
              <a:gd name="csY2" fmla="*/ 0 h 791025"/>
              <a:gd name="csX3" fmla="*/ 1793343 w 11461217"/>
              <a:gd name="csY3" fmla="*/ 0 h 791025"/>
              <a:gd name="csX4" fmla="*/ 2696757 w 11461217"/>
              <a:gd name="csY4" fmla="*/ 0 h 791025"/>
              <a:gd name="csX5" fmla="*/ 3027110 w 11461217"/>
              <a:gd name="csY5" fmla="*/ 0 h 791025"/>
              <a:gd name="csX6" fmla="*/ 3357462 w 11461217"/>
              <a:gd name="csY6" fmla="*/ 0 h 791025"/>
              <a:gd name="csX7" fmla="*/ 3917039 w 11461217"/>
              <a:gd name="csY7" fmla="*/ 0 h 791025"/>
              <a:gd name="csX8" fmla="*/ 4247392 w 11461217"/>
              <a:gd name="csY8" fmla="*/ 0 h 791025"/>
              <a:gd name="csX9" fmla="*/ 4577745 w 11461217"/>
              <a:gd name="csY9" fmla="*/ 0 h 791025"/>
              <a:gd name="csX10" fmla="*/ 5022710 w 11461217"/>
              <a:gd name="csY10" fmla="*/ 0 h 791025"/>
              <a:gd name="csX11" fmla="*/ 5353063 w 11461217"/>
              <a:gd name="csY11" fmla="*/ 0 h 791025"/>
              <a:gd name="csX12" fmla="*/ 5798027 w 11461217"/>
              <a:gd name="csY12" fmla="*/ 0 h 791025"/>
              <a:gd name="csX13" fmla="*/ 6128380 w 11461217"/>
              <a:gd name="csY13" fmla="*/ 0 h 791025"/>
              <a:gd name="csX14" fmla="*/ 6917182 w 11461217"/>
              <a:gd name="csY14" fmla="*/ 0 h 791025"/>
              <a:gd name="csX15" fmla="*/ 7591371 w 11461217"/>
              <a:gd name="csY15" fmla="*/ 0 h 791025"/>
              <a:gd name="csX16" fmla="*/ 7921724 w 11461217"/>
              <a:gd name="csY16" fmla="*/ 0 h 791025"/>
              <a:gd name="csX17" fmla="*/ 8825137 w 11461217"/>
              <a:gd name="csY17" fmla="*/ 0 h 791025"/>
              <a:gd name="csX18" fmla="*/ 9384714 w 11461217"/>
              <a:gd name="csY18" fmla="*/ 0 h 791025"/>
              <a:gd name="csX19" fmla="*/ 9715067 w 11461217"/>
              <a:gd name="csY19" fmla="*/ 0 h 791025"/>
              <a:gd name="csX20" fmla="*/ 10618480 w 11461217"/>
              <a:gd name="csY20" fmla="*/ 0 h 791025"/>
              <a:gd name="csX21" fmla="*/ 11461217 w 11461217"/>
              <a:gd name="csY21" fmla="*/ 0 h 791025"/>
              <a:gd name="csX22" fmla="*/ 11461217 w 11461217"/>
              <a:gd name="csY22" fmla="*/ 379692 h 791025"/>
              <a:gd name="csX23" fmla="*/ 11461217 w 11461217"/>
              <a:gd name="csY23" fmla="*/ 791025 h 791025"/>
              <a:gd name="csX24" fmla="*/ 10901640 w 11461217"/>
              <a:gd name="csY24" fmla="*/ 791025 h 791025"/>
              <a:gd name="csX25" fmla="*/ 10227451 w 11461217"/>
              <a:gd name="csY25" fmla="*/ 791025 h 791025"/>
              <a:gd name="csX26" fmla="*/ 9553261 w 11461217"/>
              <a:gd name="csY26" fmla="*/ 791025 h 791025"/>
              <a:gd name="csX27" fmla="*/ 9108297 w 11461217"/>
              <a:gd name="csY27" fmla="*/ 791025 h 791025"/>
              <a:gd name="csX28" fmla="*/ 8777944 w 11461217"/>
              <a:gd name="csY28" fmla="*/ 791025 h 791025"/>
              <a:gd name="csX29" fmla="*/ 8218367 w 11461217"/>
              <a:gd name="csY29" fmla="*/ 791025 h 791025"/>
              <a:gd name="csX30" fmla="*/ 7544178 w 11461217"/>
              <a:gd name="csY30" fmla="*/ 791025 h 791025"/>
              <a:gd name="csX31" fmla="*/ 6755376 w 11461217"/>
              <a:gd name="csY31" fmla="*/ 791025 h 791025"/>
              <a:gd name="csX32" fmla="*/ 5851963 w 11461217"/>
              <a:gd name="csY32" fmla="*/ 791025 h 791025"/>
              <a:gd name="csX33" fmla="*/ 5406998 w 11461217"/>
              <a:gd name="csY33" fmla="*/ 791025 h 791025"/>
              <a:gd name="csX34" fmla="*/ 4847421 w 11461217"/>
              <a:gd name="csY34" fmla="*/ 791025 h 791025"/>
              <a:gd name="csX35" fmla="*/ 3944007 w 11461217"/>
              <a:gd name="csY35" fmla="*/ 791025 h 791025"/>
              <a:gd name="csX36" fmla="*/ 3499042 w 11461217"/>
              <a:gd name="csY36" fmla="*/ 791025 h 791025"/>
              <a:gd name="csX37" fmla="*/ 2710241 w 11461217"/>
              <a:gd name="csY37" fmla="*/ 791025 h 791025"/>
              <a:gd name="csX38" fmla="*/ 1806827 w 11461217"/>
              <a:gd name="csY38" fmla="*/ 791025 h 791025"/>
              <a:gd name="csX39" fmla="*/ 903414 w 11461217"/>
              <a:gd name="csY39" fmla="*/ 791025 h 791025"/>
              <a:gd name="csX40" fmla="*/ 0 w 11461217"/>
              <a:gd name="csY40" fmla="*/ 791025 h 791025"/>
              <a:gd name="csX41" fmla="*/ 0 w 11461217"/>
              <a:gd name="csY41" fmla="*/ 387602 h 791025"/>
              <a:gd name="csX42" fmla="*/ 0 w 11461217"/>
              <a:gd name="csY42" fmla="*/ 0 h 79102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Lst>
            <a:rect l="l" t="t" r="r" b="b"/>
            <a:pathLst>
              <a:path w="11461217" h="791025" extrusionOk="0">
                <a:moveTo>
                  <a:pt x="0" y="0"/>
                </a:moveTo>
                <a:cubicBezTo>
                  <a:pt x="151616" y="-15572"/>
                  <a:pt x="291809" y="2242"/>
                  <a:pt x="559577" y="0"/>
                </a:cubicBezTo>
                <a:cubicBezTo>
                  <a:pt x="827345" y="-2242"/>
                  <a:pt x="1155347" y="16294"/>
                  <a:pt x="1348378" y="0"/>
                </a:cubicBezTo>
                <a:cubicBezTo>
                  <a:pt x="1541409" y="-16294"/>
                  <a:pt x="1631898" y="6294"/>
                  <a:pt x="1793343" y="0"/>
                </a:cubicBezTo>
                <a:cubicBezTo>
                  <a:pt x="1954789" y="-6294"/>
                  <a:pt x="2494376" y="15818"/>
                  <a:pt x="2696757" y="0"/>
                </a:cubicBezTo>
                <a:cubicBezTo>
                  <a:pt x="2899138" y="-15818"/>
                  <a:pt x="2947756" y="9209"/>
                  <a:pt x="3027110" y="0"/>
                </a:cubicBezTo>
                <a:cubicBezTo>
                  <a:pt x="3106464" y="-9209"/>
                  <a:pt x="3227777" y="-7379"/>
                  <a:pt x="3357462" y="0"/>
                </a:cubicBezTo>
                <a:cubicBezTo>
                  <a:pt x="3487147" y="7379"/>
                  <a:pt x="3763193" y="3889"/>
                  <a:pt x="3917039" y="0"/>
                </a:cubicBezTo>
                <a:cubicBezTo>
                  <a:pt x="4070885" y="-3889"/>
                  <a:pt x="4155404" y="2827"/>
                  <a:pt x="4247392" y="0"/>
                </a:cubicBezTo>
                <a:cubicBezTo>
                  <a:pt x="4339380" y="-2827"/>
                  <a:pt x="4489433" y="-5741"/>
                  <a:pt x="4577745" y="0"/>
                </a:cubicBezTo>
                <a:cubicBezTo>
                  <a:pt x="4666057" y="5741"/>
                  <a:pt x="4857229" y="15938"/>
                  <a:pt x="5022710" y="0"/>
                </a:cubicBezTo>
                <a:cubicBezTo>
                  <a:pt x="5188192" y="-15938"/>
                  <a:pt x="5282602" y="-3943"/>
                  <a:pt x="5353063" y="0"/>
                </a:cubicBezTo>
                <a:cubicBezTo>
                  <a:pt x="5423524" y="3943"/>
                  <a:pt x="5679216" y="9486"/>
                  <a:pt x="5798027" y="0"/>
                </a:cubicBezTo>
                <a:cubicBezTo>
                  <a:pt x="5916838" y="-9486"/>
                  <a:pt x="5974120" y="4032"/>
                  <a:pt x="6128380" y="0"/>
                </a:cubicBezTo>
                <a:cubicBezTo>
                  <a:pt x="6282640" y="-4032"/>
                  <a:pt x="6637515" y="28380"/>
                  <a:pt x="6917182" y="0"/>
                </a:cubicBezTo>
                <a:cubicBezTo>
                  <a:pt x="7196849" y="-28380"/>
                  <a:pt x="7441148" y="-33044"/>
                  <a:pt x="7591371" y="0"/>
                </a:cubicBezTo>
                <a:cubicBezTo>
                  <a:pt x="7741594" y="33044"/>
                  <a:pt x="7851166" y="-2634"/>
                  <a:pt x="7921724" y="0"/>
                </a:cubicBezTo>
                <a:cubicBezTo>
                  <a:pt x="7992282" y="2634"/>
                  <a:pt x="8448641" y="32573"/>
                  <a:pt x="8825137" y="0"/>
                </a:cubicBezTo>
                <a:cubicBezTo>
                  <a:pt x="9201633" y="-32573"/>
                  <a:pt x="9268334" y="-19399"/>
                  <a:pt x="9384714" y="0"/>
                </a:cubicBezTo>
                <a:cubicBezTo>
                  <a:pt x="9501094" y="19399"/>
                  <a:pt x="9636735" y="734"/>
                  <a:pt x="9715067" y="0"/>
                </a:cubicBezTo>
                <a:cubicBezTo>
                  <a:pt x="9793399" y="-734"/>
                  <a:pt x="10336786" y="-5141"/>
                  <a:pt x="10618480" y="0"/>
                </a:cubicBezTo>
                <a:cubicBezTo>
                  <a:pt x="10900174" y="5141"/>
                  <a:pt x="11189148" y="-1287"/>
                  <a:pt x="11461217" y="0"/>
                </a:cubicBezTo>
                <a:cubicBezTo>
                  <a:pt x="11462437" y="130396"/>
                  <a:pt x="11473155" y="241156"/>
                  <a:pt x="11461217" y="379692"/>
                </a:cubicBezTo>
                <a:cubicBezTo>
                  <a:pt x="11449279" y="518228"/>
                  <a:pt x="11464356" y="690765"/>
                  <a:pt x="11461217" y="791025"/>
                </a:cubicBezTo>
                <a:cubicBezTo>
                  <a:pt x="11183063" y="815839"/>
                  <a:pt x="11086753" y="790726"/>
                  <a:pt x="10901640" y="791025"/>
                </a:cubicBezTo>
                <a:cubicBezTo>
                  <a:pt x="10716527" y="791324"/>
                  <a:pt x="10508832" y="790584"/>
                  <a:pt x="10227451" y="791025"/>
                </a:cubicBezTo>
                <a:cubicBezTo>
                  <a:pt x="9946070" y="791466"/>
                  <a:pt x="9774702" y="784212"/>
                  <a:pt x="9553261" y="791025"/>
                </a:cubicBezTo>
                <a:cubicBezTo>
                  <a:pt x="9331820" y="797839"/>
                  <a:pt x="9221149" y="771607"/>
                  <a:pt x="9108297" y="791025"/>
                </a:cubicBezTo>
                <a:cubicBezTo>
                  <a:pt x="8995445" y="810443"/>
                  <a:pt x="8916107" y="806144"/>
                  <a:pt x="8777944" y="791025"/>
                </a:cubicBezTo>
                <a:cubicBezTo>
                  <a:pt x="8639781" y="775906"/>
                  <a:pt x="8481205" y="768369"/>
                  <a:pt x="8218367" y="791025"/>
                </a:cubicBezTo>
                <a:cubicBezTo>
                  <a:pt x="7955529" y="813681"/>
                  <a:pt x="7797576" y="794250"/>
                  <a:pt x="7544178" y="791025"/>
                </a:cubicBezTo>
                <a:cubicBezTo>
                  <a:pt x="7290780" y="787800"/>
                  <a:pt x="7062797" y="783335"/>
                  <a:pt x="6755376" y="791025"/>
                </a:cubicBezTo>
                <a:cubicBezTo>
                  <a:pt x="6447955" y="798715"/>
                  <a:pt x="6213274" y="763807"/>
                  <a:pt x="5851963" y="791025"/>
                </a:cubicBezTo>
                <a:cubicBezTo>
                  <a:pt x="5490652" y="818243"/>
                  <a:pt x="5601829" y="776547"/>
                  <a:pt x="5406998" y="791025"/>
                </a:cubicBezTo>
                <a:cubicBezTo>
                  <a:pt x="5212168" y="805503"/>
                  <a:pt x="4999449" y="802372"/>
                  <a:pt x="4847421" y="791025"/>
                </a:cubicBezTo>
                <a:cubicBezTo>
                  <a:pt x="4695393" y="779678"/>
                  <a:pt x="4325340" y="788102"/>
                  <a:pt x="3944007" y="791025"/>
                </a:cubicBezTo>
                <a:cubicBezTo>
                  <a:pt x="3562674" y="793948"/>
                  <a:pt x="3694296" y="807825"/>
                  <a:pt x="3499042" y="791025"/>
                </a:cubicBezTo>
                <a:cubicBezTo>
                  <a:pt x="3303789" y="774225"/>
                  <a:pt x="2920436" y="757393"/>
                  <a:pt x="2710241" y="791025"/>
                </a:cubicBezTo>
                <a:cubicBezTo>
                  <a:pt x="2500046" y="824657"/>
                  <a:pt x="2212828" y="804826"/>
                  <a:pt x="1806827" y="791025"/>
                </a:cubicBezTo>
                <a:cubicBezTo>
                  <a:pt x="1400826" y="777224"/>
                  <a:pt x="1139290" y="781084"/>
                  <a:pt x="903414" y="791025"/>
                </a:cubicBezTo>
                <a:cubicBezTo>
                  <a:pt x="667538" y="800966"/>
                  <a:pt x="285503" y="763879"/>
                  <a:pt x="0" y="791025"/>
                </a:cubicBezTo>
                <a:cubicBezTo>
                  <a:pt x="-13793" y="638413"/>
                  <a:pt x="11877" y="532484"/>
                  <a:pt x="0" y="387602"/>
                </a:cubicBezTo>
                <a:cubicBezTo>
                  <a:pt x="-11877" y="242720"/>
                  <a:pt x="-14914" y="126286"/>
                  <a:pt x="0" y="0"/>
                </a:cubicBezTo>
                <a:close/>
              </a:path>
            </a:pathLst>
          </a:custGeom>
          <a:noFill/>
          <a:ln w="28575">
            <a:solidFill>
              <a:schemeClr val="accent3"/>
            </a:solidFill>
            <a:extLst>
              <a:ext uri="{C807C97D-BFC1-408E-A445-0C87EB9F89A2}">
                <ask:lineSketchStyleProps xmlns:ask="http://schemas.microsoft.com/office/drawing/2018/sketchyshapes" sd="357899831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accent4"/>
              </a:solidFill>
            </a:endParaRPr>
          </a:p>
        </p:txBody>
      </p:sp>
      <p:sp>
        <p:nvSpPr>
          <p:cNvPr id="10" name="Rechthoek 9">
            <a:extLst>
              <a:ext uri="{FF2B5EF4-FFF2-40B4-BE49-F238E27FC236}">
                <a16:creationId xmlns:a16="http://schemas.microsoft.com/office/drawing/2014/main" id="{36A82AA3-6FB4-F2A9-2832-A2ADBD0BE954}"/>
              </a:ext>
            </a:extLst>
          </p:cNvPr>
          <p:cNvSpPr/>
          <p:nvPr/>
        </p:nvSpPr>
        <p:spPr>
          <a:xfrm>
            <a:off x="1028701" y="3429000"/>
            <a:ext cx="3943350" cy="342900"/>
          </a:xfrm>
          <a:custGeom>
            <a:avLst/>
            <a:gdLst>
              <a:gd name="csX0" fmla="*/ 0 w 3943350"/>
              <a:gd name="csY0" fmla="*/ 0 h 342900"/>
              <a:gd name="csX1" fmla="*/ 617791 w 3943350"/>
              <a:gd name="csY1" fmla="*/ 0 h 342900"/>
              <a:gd name="csX2" fmla="*/ 1314450 w 3943350"/>
              <a:gd name="csY2" fmla="*/ 0 h 342900"/>
              <a:gd name="csX3" fmla="*/ 1892808 w 3943350"/>
              <a:gd name="csY3" fmla="*/ 0 h 342900"/>
              <a:gd name="csX4" fmla="*/ 2628900 w 3943350"/>
              <a:gd name="csY4" fmla="*/ 0 h 342900"/>
              <a:gd name="csX5" fmla="*/ 3167824 w 3943350"/>
              <a:gd name="csY5" fmla="*/ 0 h 342900"/>
              <a:gd name="csX6" fmla="*/ 3943350 w 3943350"/>
              <a:gd name="csY6" fmla="*/ 0 h 342900"/>
              <a:gd name="csX7" fmla="*/ 3943350 w 3943350"/>
              <a:gd name="csY7" fmla="*/ 342900 h 342900"/>
              <a:gd name="csX8" fmla="*/ 3286125 w 3943350"/>
              <a:gd name="csY8" fmla="*/ 342900 h 342900"/>
              <a:gd name="csX9" fmla="*/ 2747201 w 3943350"/>
              <a:gd name="csY9" fmla="*/ 342900 h 342900"/>
              <a:gd name="csX10" fmla="*/ 2129409 w 3943350"/>
              <a:gd name="csY10" fmla="*/ 342900 h 342900"/>
              <a:gd name="csX11" fmla="*/ 1472184 w 3943350"/>
              <a:gd name="csY11" fmla="*/ 342900 h 342900"/>
              <a:gd name="csX12" fmla="*/ 814959 w 3943350"/>
              <a:gd name="csY12" fmla="*/ 342900 h 342900"/>
              <a:gd name="csX13" fmla="*/ 0 w 3943350"/>
              <a:gd name="csY13" fmla="*/ 342900 h 342900"/>
              <a:gd name="csX14" fmla="*/ 0 w 3943350"/>
              <a:gd name="csY14" fmla="*/ 0 h 3429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3943350" h="342900" extrusionOk="0">
                <a:moveTo>
                  <a:pt x="0" y="0"/>
                </a:moveTo>
                <a:cubicBezTo>
                  <a:pt x="234441" y="12509"/>
                  <a:pt x="363668" y="26705"/>
                  <a:pt x="617791" y="0"/>
                </a:cubicBezTo>
                <a:cubicBezTo>
                  <a:pt x="871914" y="-26705"/>
                  <a:pt x="1056149" y="-19497"/>
                  <a:pt x="1314450" y="0"/>
                </a:cubicBezTo>
                <a:cubicBezTo>
                  <a:pt x="1572751" y="19497"/>
                  <a:pt x="1710332" y="11111"/>
                  <a:pt x="1892808" y="0"/>
                </a:cubicBezTo>
                <a:cubicBezTo>
                  <a:pt x="2075284" y="-11111"/>
                  <a:pt x="2261929" y="17366"/>
                  <a:pt x="2628900" y="0"/>
                </a:cubicBezTo>
                <a:cubicBezTo>
                  <a:pt x="2995871" y="-17366"/>
                  <a:pt x="3056180" y="26592"/>
                  <a:pt x="3167824" y="0"/>
                </a:cubicBezTo>
                <a:cubicBezTo>
                  <a:pt x="3279468" y="-26592"/>
                  <a:pt x="3722666" y="11198"/>
                  <a:pt x="3943350" y="0"/>
                </a:cubicBezTo>
                <a:cubicBezTo>
                  <a:pt x="3940830" y="143888"/>
                  <a:pt x="3949357" y="205474"/>
                  <a:pt x="3943350" y="342900"/>
                </a:cubicBezTo>
                <a:cubicBezTo>
                  <a:pt x="3663856" y="320114"/>
                  <a:pt x="3429466" y="312670"/>
                  <a:pt x="3286125" y="342900"/>
                </a:cubicBezTo>
                <a:cubicBezTo>
                  <a:pt x="3142785" y="373130"/>
                  <a:pt x="2897456" y="349251"/>
                  <a:pt x="2747201" y="342900"/>
                </a:cubicBezTo>
                <a:cubicBezTo>
                  <a:pt x="2596946" y="336549"/>
                  <a:pt x="2318434" y="327149"/>
                  <a:pt x="2129409" y="342900"/>
                </a:cubicBezTo>
                <a:cubicBezTo>
                  <a:pt x="1940384" y="358651"/>
                  <a:pt x="1641793" y="324835"/>
                  <a:pt x="1472184" y="342900"/>
                </a:cubicBezTo>
                <a:cubicBezTo>
                  <a:pt x="1302576" y="360965"/>
                  <a:pt x="1069494" y="332193"/>
                  <a:pt x="814959" y="342900"/>
                </a:cubicBezTo>
                <a:cubicBezTo>
                  <a:pt x="560424" y="353607"/>
                  <a:pt x="196584" y="357690"/>
                  <a:pt x="0" y="342900"/>
                </a:cubicBezTo>
                <a:cubicBezTo>
                  <a:pt x="-7803" y="177547"/>
                  <a:pt x="-7645" y="120835"/>
                  <a:pt x="0" y="0"/>
                </a:cubicBezTo>
                <a:close/>
              </a:path>
            </a:pathLst>
          </a:custGeom>
          <a:noFill/>
          <a:ln w="28575">
            <a:solidFill>
              <a:schemeClr val="accent3"/>
            </a:solidFill>
            <a:extLst>
              <a:ext uri="{C807C97D-BFC1-408E-A445-0C87EB9F89A2}">
                <ask:lineSketchStyleProps xmlns:ask="http://schemas.microsoft.com/office/drawing/2018/sketchyshapes" sd="357899831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accent4"/>
              </a:solidFill>
            </a:endParaRPr>
          </a:p>
        </p:txBody>
      </p:sp>
      <p:sp>
        <p:nvSpPr>
          <p:cNvPr id="11" name="Rechthoek 10">
            <a:extLst>
              <a:ext uri="{FF2B5EF4-FFF2-40B4-BE49-F238E27FC236}">
                <a16:creationId xmlns:a16="http://schemas.microsoft.com/office/drawing/2014/main" id="{FDD78A4C-F735-C195-CC64-6416263B339A}"/>
              </a:ext>
            </a:extLst>
          </p:cNvPr>
          <p:cNvSpPr/>
          <p:nvPr/>
        </p:nvSpPr>
        <p:spPr>
          <a:xfrm>
            <a:off x="1028701" y="4857750"/>
            <a:ext cx="3943350" cy="514350"/>
          </a:xfrm>
          <a:custGeom>
            <a:avLst/>
            <a:gdLst>
              <a:gd name="csX0" fmla="*/ 0 w 3943350"/>
              <a:gd name="csY0" fmla="*/ 0 h 514350"/>
              <a:gd name="csX1" fmla="*/ 617791 w 3943350"/>
              <a:gd name="csY1" fmla="*/ 0 h 514350"/>
              <a:gd name="csX2" fmla="*/ 1314450 w 3943350"/>
              <a:gd name="csY2" fmla="*/ 0 h 514350"/>
              <a:gd name="csX3" fmla="*/ 1892808 w 3943350"/>
              <a:gd name="csY3" fmla="*/ 0 h 514350"/>
              <a:gd name="csX4" fmla="*/ 2628900 w 3943350"/>
              <a:gd name="csY4" fmla="*/ 0 h 514350"/>
              <a:gd name="csX5" fmla="*/ 3167824 w 3943350"/>
              <a:gd name="csY5" fmla="*/ 0 h 514350"/>
              <a:gd name="csX6" fmla="*/ 3943350 w 3943350"/>
              <a:gd name="csY6" fmla="*/ 0 h 514350"/>
              <a:gd name="csX7" fmla="*/ 3943350 w 3943350"/>
              <a:gd name="csY7" fmla="*/ 514350 h 514350"/>
              <a:gd name="csX8" fmla="*/ 3286125 w 3943350"/>
              <a:gd name="csY8" fmla="*/ 514350 h 514350"/>
              <a:gd name="csX9" fmla="*/ 2747201 w 3943350"/>
              <a:gd name="csY9" fmla="*/ 514350 h 514350"/>
              <a:gd name="csX10" fmla="*/ 2129409 w 3943350"/>
              <a:gd name="csY10" fmla="*/ 514350 h 514350"/>
              <a:gd name="csX11" fmla="*/ 1472184 w 3943350"/>
              <a:gd name="csY11" fmla="*/ 514350 h 514350"/>
              <a:gd name="csX12" fmla="*/ 814959 w 3943350"/>
              <a:gd name="csY12" fmla="*/ 514350 h 514350"/>
              <a:gd name="csX13" fmla="*/ 0 w 3943350"/>
              <a:gd name="csY13" fmla="*/ 514350 h 514350"/>
              <a:gd name="csX14" fmla="*/ 0 w 3943350"/>
              <a:gd name="csY14" fmla="*/ 0 h 5143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3943350" h="514350" extrusionOk="0">
                <a:moveTo>
                  <a:pt x="0" y="0"/>
                </a:moveTo>
                <a:cubicBezTo>
                  <a:pt x="234441" y="12509"/>
                  <a:pt x="363668" y="26705"/>
                  <a:pt x="617791" y="0"/>
                </a:cubicBezTo>
                <a:cubicBezTo>
                  <a:pt x="871914" y="-26705"/>
                  <a:pt x="1056149" y="-19497"/>
                  <a:pt x="1314450" y="0"/>
                </a:cubicBezTo>
                <a:cubicBezTo>
                  <a:pt x="1572751" y="19497"/>
                  <a:pt x="1710332" y="11111"/>
                  <a:pt x="1892808" y="0"/>
                </a:cubicBezTo>
                <a:cubicBezTo>
                  <a:pt x="2075284" y="-11111"/>
                  <a:pt x="2261929" y="17366"/>
                  <a:pt x="2628900" y="0"/>
                </a:cubicBezTo>
                <a:cubicBezTo>
                  <a:pt x="2995871" y="-17366"/>
                  <a:pt x="3056180" y="26592"/>
                  <a:pt x="3167824" y="0"/>
                </a:cubicBezTo>
                <a:cubicBezTo>
                  <a:pt x="3279468" y="-26592"/>
                  <a:pt x="3722666" y="11198"/>
                  <a:pt x="3943350" y="0"/>
                </a:cubicBezTo>
                <a:cubicBezTo>
                  <a:pt x="3932258" y="133810"/>
                  <a:pt x="3940785" y="355305"/>
                  <a:pt x="3943350" y="514350"/>
                </a:cubicBezTo>
                <a:cubicBezTo>
                  <a:pt x="3663856" y="491564"/>
                  <a:pt x="3429466" y="484120"/>
                  <a:pt x="3286125" y="514350"/>
                </a:cubicBezTo>
                <a:cubicBezTo>
                  <a:pt x="3142785" y="544580"/>
                  <a:pt x="2897456" y="520701"/>
                  <a:pt x="2747201" y="514350"/>
                </a:cubicBezTo>
                <a:cubicBezTo>
                  <a:pt x="2596946" y="507999"/>
                  <a:pt x="2318434" y="498599"/>
                  <a:pt x="2129409" y="514350"/>
                </a:cubicBezTo>
                <a:cubicBezTo>
                  <a:pt x="1940384" y="530101"/>
                  <a:pt x="1641793" y="496285"/>
                  <a:pt x="1472184" y="514350"/>
                </a:cubicBezTo>
                <a:cubicBezTo>
                  <a:pt x="1302576" y="532415"/>
                  <a:pt x="1069494" y="503643"/>
                  <a:pt x="814959" y="514350"/>
                </a:cubicBezTo>
                <a:cubicBezTo>
                  <a:pt x="560424" y="525057"/>
                  <a:pt x="196584" y="529140"/>
                  <a:pt x="0" y="514350"/>
                </a:cubicBezTo>
                <a:cubicBezTo>
                  <a:pt x="-16376" y="310315"/>
                  <a:pt x="928" y="150478"/>
                  <a:pt x="0" y="0"/>
                </a:cubicBezTo>
                <a:close/>
              </a:path>
            </a:pathLst>
          </a:custGeom>
          <a:noFill/>
          <a:ln w="28575">
            <a:solidFill>
              <a:schemeClr val="accent3"/>
            </a:solidFill>
            <a:extLst>
              <a:ext uri="{C807C97D-BFC1-408E-A445-0C87EB9F89A2}">
                <ask:lineSketchStyleProps xmlns:ask="http://schemas.microsoft.com/office/drawing/2018/sketchyshapes" sd="357899831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accent4"/>
              </a:solidFill>
            </a:endParaRPr>
          </a:p>
        </p:txBody>
      </p:sp>
      <p:sp>
        <p:nvSpPr>
          <p:cNvPr id="12" name="Rechthoek 11">
            <a:extLst>
              <a:ext uri="{FF2B5EF4-FFF2-40B4-BE49-F238E27FC236}">
                <a16:creationId xmlns:a16="http://schemas.microsoft.com/office/drawing/2014/main" id="{F105AF2B-3D2E-27F4-4909-C94B8EEEDFBD}"/>
              </a:ext>
            </a:extLst>
          </p:cNvPr>
          <p:cNvSpPr/>
          <p:nvPr/>
        </p:nvSpPr>
        <p:spPr>
          <a:xfrm>
            <a:off x="1028701" y="5798492"/>
            <a:ext cx="3943350" cy="373708"/>
          </a:xfrm>
          <a:custGeom>
            <a:avLst/>
            <a:gdLst>
              <a:gd name="csX0" fmla="*/ 0 w 3943350"/>
              <a:gd name="csY0" fmla="*/ 0 h 373708"/>
              <a:gd name="csX1" fmla="*/ 617791 w 3943350"/>
              <a:gd name="csY1" fmla="*/ 0 h 373708"/>
              <a:gd name="csX2" fmla="*/ 1314450 w 3943350"/>
              <a:gd name="csY2" fmla="*/ 0 h 373708"/>
              <a:gd name="csX3" fmla="*/ 1892808 w 3943350"/>
              <a:gd name="csY3" fmla="*/ 0 h 373708"/>
              <a:gd name="csX4" fmla="*/ 2628900 w 3943350"/>
              <a:gd name="csY4" fmla="*/ 0 h 373708"/>
              <a:gd name="csX5" fmla="*/ 3167824 w 3943350"/>
              <a:gd name="csY5" fmla="*/ 0 h 373708"/>
              <a:gd name="csX6" fmla="*/ 3943350 w 3943350"/>
              <a:gd name="csY6" fmla="*/ 0 h 373708"/>
              <a:gd name="csX7" fmla="*/ 3943350 w 3943350"/>
              <a:gd name="csY7" fmla="*/ 373708 h 373708"/>
              <a:gd name="csX8" fmla="*/ 3286125 w 3943350"/>
              <a:gd name="csY8" fmla="*/ 373708 h 373708"/>
              <a:gd name="csX9" fmla="*/ 2747201 w 3943350"/>
              <a:gd name="csY9" fmla="*/ 373708 h 373708"/>
              <a:gd name="csX10" fmla="*/ 2129409 w 3943350"/>
              <a:gd name="csY10" fmla="*/ 373708 h 373708"/>
              <a:gd name="csX11" fmla="*/ 1472184 w 3943350"/>
              <a:gd name="csY11" fmla="*/ 373708 h 373708"/>
              <a:gd name="csX12" fmla="*/ 814959 w 3943350"/>
              <a:gd name="csY12" fmla="*/ 373708 h 373708"/>
              <a:gd name="csX13" fmla="*/ 0 w 3943350"/>
              <a:gd name="csY13" fmla="*/ 373708 h 373708"/>
              <a:gd name="csX14" fmla="*/ 0 w 3943350"/>
              <a:gd name="csY14" fmla="*/ 0 h 37370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3943350" h="373708" extrusionOk="0">
                <a:moveTo>
                  <a:pt x="0" y="0"/>
                </a:moveTo>
                <a:cubicBezTo>
                  <a:pt x="234441" y="12509"/>
                  <a:pt x="363668" y="26705"/>
                  <a:pt x="617791" y="0"/>
                </a:cubicBezTo>
                <a:cubicBezTo>
                  <a:pt x="871914" y="-26705"/>
                  <a:pt x="1056149" y="-19497"/>
                  <a:pt x="1314450" y="0"/>
                </a:cubicBezTo>
                <a:cubicBezTo>
                  <a:pt x="1572751" y="19497"/>
                  <a:pt x="1710332" y="11111"/>
                  <a:pt x="1892808" y="0"/>
                </a:cubicBezTo>
                <a:cubicBezTo>
                  <a:pt x="2075284" y="-11111"/>
                  <a:pt x="2261929" y="17366"/>
                  <a:pt x="2628900" y="0"/>
                </a:cubicBezTo>
                <a:cubicBezTo>
                  <a:pt x="2995871" y="-17366"/>
                  <a:pt x="3056180" y="26592"/>
                  <a:pt x="3167824" y="0"/>
                </a:cubicBezTo>
                <a:cubicBezTo>
                  <a:pt x="3279468" y="-26592"/>
                  <a:pt x="3722666" y="11198"/>
                  <a:pt x="3943350" y="0"/>
                </a:cubicBezTo>
                <a:cubicBezTo>
                  <a:pt x="3960951" y="166908"/>
                  <a:pt x="3931495" y="262165"/>
                  <a:pt x="3943350" y="373708"/>
                </a:cubicBezTo>
                <a:cubicBezTo>
                  <a:pt x="3663856" y="350922"/>
                  <a:pt x="3429466" y="343478"/>
                  <a:pt x="3286125" y="373708"/>
                </a:cubicBezTo>
                <a:cubicBezTo>
                  <a:pt x="3142785" y="403938"/>
                  <a:pt x="2897456" y="380059"/>
                  <a:pt x="2747201" y="373708"/>
                </a:cubicBezTo>
                <a:cubicBezTo>
                  <a:pt x="2596946" y="367357"/>
                  <a:pt x="2318434" y="357957"/>
                  <a:pt x="2129409" y="373708"/>
                </a:cubicBezTo>
                <a:cubicBezTo>
                  <a:pt x="1940384" y="389459"/>
                  <a:pt x="1641793" y="355643"/>
                  <a:pt x="1472184" y="373708"/>
                </a:cubicBezTo>
                <a:cubicBezTo>
                  <a:pt x="1302576" y="391773"/>
                  <a:pt x="1069494" y="363001"/>
                  <a:pt x="814959" y="373708"/>
                </a:cubicBezTo>
                <a:cubicBezTo>
                  <a:pt x="560424" y="384415"/>
                  <a:pt x="196584" y="388498"/>
                  <a:pt x="0" y="373708"/>
                </a:cubicBezTo>
                <a:cubicBezTo>
                  <a:pt x="-16593" y="224903"/>
                  <a:pt x="-14303" y="156998"/>
                  <a:pt x="0" y="0"/>
                </a:cubicBezTo>
                <a:close/>
              </a:path>
            </a:pathLst>
          </a:custGeom>
          <a:noFill/>
          <a:ln w="28575">
            <a:solidFill>
              <a:schemeClr val="accent3"/>
            </a:solidFill>
            <a:extLst>
              <a:ext uri="{C807C97D-BFC1-408E-A445-0C87EB9F89A2}">
                <ask:lineSketchStyleProps xmlns:ask="http://schemas.microsoft.com/office/drawing/2018/sketchyshapes" sd="357899831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accent4"/>
              </a:solidFill>
            </a:endParaRPr>
          </a:p>
        </p:txBody>
      </p:sp>
    </p:spTree>
    <p:extLst>
      <p:ext uri="{BB962C8B-B14F-4D97-AF65-F5344CB8AC3E}">
        <p14:creationId xmlns:p14="http://schemas.microsoft.com/office/powerpoint/2010/main" val="125569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DFE22D3-BA8A-44EC-630A-DEA5B6244A06}"/>
            </a:ext>
          </a:extLst>
        </p:cNvPr>
        <p:cNvGrpSpPr/>
        <p:nvPr/>
      </p:nvGrpSpPr>
      <p:grpSpPr>
        <a:xfrm>
          <a:off x="0" y="0"/>
          <a:ext cx="0" cy="0"/>
          <a:chOff x="0" y="0"/>
          <a:chExt cx="0" cy="0"/>
        </a:xfrm>
      </p:grpSpPr>
      <p:pic>
        <p:nvPicPr>
          <p:cNvPr id="8" name="Afbeelding 8">
            <a:extLst>
              <a:ext uri="{FF2B5EF4-FFF2-40B4-BE49-F238E27FC236}">
                <a16:creationId xmlns:a16="http://schemas.microsoft.com/office/drawing/2014/main" id="{6437BE77-A9B6-244F-79F3-7704CF7F618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286280" y="2017631"/>
            <a:ext cx="4736210" cy="4742977"/>
          </a:xfrm>
          <a:prstGeom prst="rect">
            <a:avLst/>
          </a:prstGeom>
        </p:spPr>
      </p:pic>
      <p:sp>
        <p:nvSpPr>
          <p:cNvPr id="15" name="Titel 14">
            <a:extLst>
              <a:ext uri="{FF2B5EF4-FFF2-40B4-BE49-F238E27FC236}">
                <a16:creationId xmlns:a16="http://schemas.microsoft.com/office/drawing/2014/main" id="{40C77065-45D5-EBE8-74A9-BAAD62F1F3A5}"/>
              </a:ext>
            </a:extLst>
          </p:cNvPr>
          <p:cNvSpPr>
            <a:spLocks noGrp="1"/>
          </p:cNvSpPr>
          <p:nvPr>
            <p:ph type="title"/>
          </p:nvPr>
        </p:nvSpPr>
        <p:spPr/>
        <p:txBody>
          <a:bodyPr/>
          <a:lstStyle/>
          <a:p>
            <a:r>
              <a:rPr lang="nl-BE" dirty="0"/>
              <a:t>Voorbeeld 1</a:t>
            </a:r>
          </a:p>
        </p:txBody>
      </p:sp>
      <p:sp>
        <p:nvSpPr>
          <p:cNvPr id="16" name="Tijdelijke aanduiding voor inhoud 15">
            <a:extLst>
              <a:ext uri="{FF2B5EF4-FFF2-40B4-BE49-F238E27FC236}">
                <a16:creationId xmlns:a16="http://schemas.microsoft.com/office/drawing/2014/main" id="{8AF078F3-EB66-A378-AD03-01A2FCACA8B3}"/>
              </a:ext>
            </a:extLst>
          </p:cNvPr>
          <p:cNvSpPr>
            <a:spLocks noGrp="1"/>
          </p:cNvSpPr>
          <p:nvPr>
            <p:ph idx="1"/>
          </p:nvPr>
        </p:nvSpPr>
        <p:spPr>
          <a:xfrm>
            <a:off x="640080" y="2633472"/>
            <a:ext cx="6646200" cy="3566160"/>
          </a:xfrm>
        </p:spPr>
        <p:txBody>
          <a:bodyPr/>
          <a:lstStyle/>
          <a:p>
            <a:pPr marL="0" indent="0">
              <a:buNone/>
            </a:pPr>
            <a:r>
              <a:rPr lang="nl-BE" dirty="0"/>
              <a:t>Voor alle niet-dragende wanden dient de </a:t>
            </a:r>
            <a:r>
              <a:rPr lang="nl-BE" dirty="0" err="1"/>
              <a:t>predefined</a:t>
            </a:r>
            <a:r>
              <a:rPr lang="nl-BE" dirty="0"/>
              <a:t> type steeds de correct worden gedefinieerd volgens het IFC 4x3 schema.</a:t>
            </a:r>
          </a:p>
          <a:p>
            <a:pPr marL="0" indent="0">
              <a:buNone/>
            </a:pPr>
            <a:r>
              <a:rPr lang="nl-BE" dirty="0"/>
              <a:t>Indien de er een brandwerende waarde volgt dit de </a:t>
            </a:r>
            <a:r>
              <a:rPr lang="nl-NL" dirty="0"/>
              <a:t>Europese classificatie die wordt gebruikt om de brandwerendheid.</a:t>
            </a:r>
          </a:p>
          <a:p>
            <a:pPr marL="0" indent="0">
              <a:buNone/>
            </a:pPr>
            <a:r>
              <a:rPr lang="nl-NL" dirty="0"/>
              <a:t>De naamgeving van deze wanden volgt de </a:t>
            </a:r>
            <a:r>
              <a:rPr lang="nl-NL" dirty="0" err="1"/>
              <a:t>BERSnl</a:t>
            </a:r>
            <a:r>
              <a:rPr lang="nl-NL" dirty="0"/>
              <a:t>. </a:t>
            </a:r>
            <a:endParaRPr lang="nl-BE" dirty="0"/>
          </a:p>
        </p:txBody>
      </p:sp>
      <p:sp>
        <p:nvSpPr>
          <p:cNvPr id="2" name="Tekstvak 1">
            <a:extLst>
              <a:ext uri="{FF2B5EF4-FFF2-40B4-BE49-F238E27FC236}">
                <a16:creationId xmlns:a16="http://schemas.microsoft.com/office/drawing/2014/main" id="{C101787C-9B75-6702-B9B9-9487E3353033}"/>
              </a:ext>
            </a:extLst>
          </p:cNvPr>
          <p:cNvSpPr txBox="1"/>
          <p:nvPr/>
        </p:nvSpPr>
        <p:spPr>
          <a:xfrm>
            <a:off x="5019329" y="463845"/>
            <a:ext cx="5915371" cy="1938992"/>
          </a:xfrm>
          <a:prstGeom prst="rect">
            <a:avLst/>
          </a:prstGeom>
          <a:noFill/>
        </p:spPr>
        <p:txBody>
          <a:bodyPr wrap="square" rtlCol="0">
            <a:spAutoFit/>
          </a:bodyPr>
          <a:lstStyle/>
          <a:p>
            <a:r>
              <a:rPr lang="en-GB" sz="2400" b="1" dirty="0">
                <a:solidFill>
                  <a:schemeClr val="accent3"/>
                </a:solidFill>
                <a:latin typeface="Ink Free" panose="03080402000500000000" pitchFamily="66" charset="0"/>
                <a:cs typeface="Dreaming Outloud Script Pro" panose="020F0502020204030204" pitchFamily="66" charset="0"/>
              </a:rPr>
              <a:t>Specification requirement</a:t>
            </a:r>
          </a:p>
          <a:p>
            <a:pPr marL="342900" indent="-342900">
              <a:buFont typeface="Arial" panose="020B0604020202020204" pitchFamily="34" charset="0"/>
              <a:buChar char="•"/>
            </a:pPr>
            <a:r>
              <a:rPr lang="en-GB" sz="2400" dirty="0">
                <a:solidFill>
                  <a:schemeClr val="accent3"/>
                </a:solidFill>
                <a:latin typeface="Ink Free" panose="03080402000500000000" pitchFamily="66" charset="0"/>
                <a:cs typeface="Dreaming Outloud Script Pro" panose="020F0502020204030204" pitchFamily="66" charset="0"/>
              </a:rPr>
              <a:t>Facet = </a:t>
            </a:r>
            <a:r>
              <a:rPr lang="en-GB" sz="2400" dirty="0" err="1">
                <a:solidFill>
                  <a:schemeClr val="accent3"/>
                </a:solidFill>
                <a:latin typeface="Ink Free" panose="03080402000500000000" pitchFamily="66" charset="0"/>
                <a:cs typeface="Dreaming Outloud Script Pro" panose="020F0502020204030204" pitchFamily="66" charset="0"/>
              </a:rPr>
              <a:t>Enity</a:t>
            </a:r>
            <a:endParaRPr lang="en-GB" sz="2400" dirty="0">
              <a:solidFill>
                <a:schemeClr val="accent3"/>
              </a:solidFill>
              <a:latin typeface="Ink Free" panose="03080402000500000000" pitchFamily="66" charset="0"/>
              <a:cs typeface="Dreaming Outloud Script Pro" panose="020F0502020204030204" pitchFamily="66" charset="0"/>
            </a:endParaRPr>
          </a:p>
          <a:p>
            <a:pPr marL="800100" lvl="1" indent="-342900">
              <a:buFont typeface="Arial" panose="020B0604020202020204" pitchFamily="34" charset="0"/>
              <a:buChar char="•"/>
            </a:pPr>
            <a:r>
              <a:rPr lang="en-GB" sz="2400" dirty="0">
                <a:solidFill>
                  <a:schemeClr val="accent3"/>
                </a:solidFill>
                <a:latin typeface="Ink Free" panose="03080402000500000000" pitchFamily="66" charset="0"/>
                <a:cs typeface="Dreaming Outloud Script Pro" panose="020F0502020204030204" pitchFamily="66" charset="0"/>
              </a:rPr>
              <a:t>Facet parameter = Predefined type</a:t>
            </a:r>
          </a:p>
          <a:p>
            <a:pPr marL="1257300" lvl="2" indent="-342900">
              <a:buFont typeface="Arial" panose="020B0604020202020204" pitchFamily="34" charset="0"/>
              <a:buChar char="•"/>
            </a:pPr>
            <a:r>
              <a:rPr lang="en-GB" sz="2400" dirty="0">
                <a:solidFill>
                  <a:schemeClr val="accent3"/>
                </a:solidFill>
                <a:latin typeface="Ink Free" panose="03080402000500000000" pitchFamily="66" charset="0"/>
                <a:cs typeface="Dreaming Outloud Script Pro" panose="020F0502020204030204" pitchFamily="66" charset="0"/>
              </a:rPr>
              <a:t>Complex restriction = ELEMENTEDWALL; MOVABLE; …</a:t>
            </a:r>
          </a:p>
        </p:txBody>
      </p:sp>
      <p:sp>
        <p:nvSpPr>
          <p:cNvPr id="3" name="Rechthoek 2">
            <a:extLst>
              <a:ext uri="{FF2B5EF4-FFF2-40B4-BE49-F238E27FC236}">
                <a16:creationId xmlns:a16="http://schemas.microsoft.com/office/drawing/2014/main" id="{EB1B0363-0A6F-8064-65CF-F55B64C6298F}"/>
              </a:ext>
            </a:extLst>
          </p:cNvPr>
          <p:cNvSpPr/>
          <p:nvPr/>
        </p:nvSpPr>
        <p:spPr>
          <a:xfrm>
            <a:off x="5255159" y="2686556"/>
            <a:ext cx="1793342" cy="361950"/>
          </a:xfrm>
          <a:custGeom>
            <a:avLst/>
            <a:gdLst>
              <a:gd name="csX0" fmla="*/ 0 w 1793342"/>
              <a:gd name="csY0" fmla="*/ 0 h 361950"/>
              <a:gd name="csX1" fmla="*/ 579847 w 1793342"/>
              <a:gd name="csY1" fmla="*/ 0 h 361950"/>
              <a:gd name="csX2" fmla="*/ 1195561 w 1793342"/>
              <a:gd name="csY2" fmla="*/ 0 h 361950"/>
              <a:gd name="csX3" fmla="*/ 1793342 w 1793342"/>
              <a:gd name="csY3" fmla="*/ 0 h 361950"/>
              <a:gd name="csX4" fmla="*/ 1793342 w 1793342"/>
              <a:gd name="csY4" fmla="*/ 361950 h 361950"/>
              <a:gd name="csX5" fmla="*/ 1249362 w 1793342"/>
              <a:gd name="csY5" fmla="*/ 361950 h 361950"/>
              <a:gd name="csX6" fmla="*/ 705381 w 1793342"/>
              <a:gd name="csY6" fmla="*/ 361950 h 361950"/>
              <a:gd name="csX7" fmla="*/ 0 w 1793342"/>
              <a:gd name="csY7" fmla="*/ 361950 h 361950"/>
              <a:gd name="csX8" fmla="*/ 0 w 1793342"/>
              <a:gd name="csY8" fmla="*/ 0 h 3619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793342" h="361950" extrusionOk="0">
                <a:moveTo>
                  <a:pt x="0" y="0"/>
                </a:moveTo>
                <a:cubicBezTo>
                  <a:pt x="205759" y="-21194"/>
                  <a:pt x="381732" y="-6287"/>
                  <a:pt x="579847" y="0"/>
                </a:cubicBezTo>
                <a:cubicBezTo>
                  <a:pt x="777962" y="6287"/>
                  <a:pt x="1034356" y="9967"/>
                  <a:pt x="1195561" y="0"/>
                </a:cubicBezTo>
                <a:cubicBezTo>
                  <a:pt x="1356766" y="-9967"/>
                  <a:pt x="1532228" y="11689"/>
                  <a:pt x="1793342" y="0"/>
                </a:cubicBezTo>
                <a:cubicBezTo>
                  <a:pt x="1810228" y="114826"/>
                  <a:pt x="1788177" y="244645"/>
                  <a:pt x="1793342" y="361950"/>
                </a:cubicBezTo>
                <a:cubicBezTo>
                  <a:pt x="1533154" y="339403"/>
                  <a:pt x="1484868" y="361031"/>
                  <a:pt x="1249362" y="361950"/>
                </a:cubicBezTo>
                <a:cubicBezTo>
                  <a:pt x="1013856" y="362869"/>
                  <a:pt x="910357" y="375693"/>
                  <a:pt x="705381" y="361950"/>
                </a:cubicBezTo>
                <a:cubicBezTo>
                  <a:pt x="500405" y="348207"/>
                  <a:pt x="208529" y="396029"/>
                  <a:pt x="0" y="361950"/>
                </a:cubicBezTo>
                <a:cubicBezTo>
                  <a:pt x="6894" y="274236"/>
                  <a:pt x="-1481" y="123823"/>
                  <a:pt x="0" y="0"/>
                </a:cubicBezTo>
                <a:close/>
              </a:path>
            </a:pathLst>
          </a:custGeom>
          <a:noFill/>
          <a:ln w="28575">
            <a:solidFill>
              <a:schemeClr val="accent3"/>
            </a:solidFill>
            <a:extLst>
              <a:ext uri="{C807C97D-BFC1-408E-A445-0C87EB9F89A2}">
                <ask:lineSketchStyleProps xmlns:ask="http://schemas.microsoft.com/office/drawing/2018/sketchyshapes" sd="357899831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accent4"/>
              </a:solidFill>
            </a:endParaRPr>
          </a:p>
        </p:txBody>
      </p:sp>
      <p:sp>
        <p:nvSpPr>
          <p:cNvPr id="4" name="Vrije vorm: vorm 3">
            <a:extLst>
              <a:ext uri="{FF2B5EF4-FFF2-40B4-BE49-F238E27FC236}">
                <a16:creationId xmlns:a16="http://schemas.microsoft.com/office/drawing/2014/main" id="{C85F5309-B292-2121-125B-33453C502E53}"/>
              </a:ext>
            </a:extLst>
          </p:cNvPr>
          <p:cNvSpPr/>
          <p:nvPr/>
        </p:nvSpPr>
        <p:spPr>
          <a:xfrm rot="1823444" flipV="1">
            <a:off x="3561110" y="1672632"/>
            <a:ext cx="1254855" cy="1137103"/>
          </a:xfrm>
          <a:custGeom>
            <a:avLst/>
            <a:gdLst>
              <a:gd name="connsiteX0" fmla="*/ 0 w 1930400"/>
              <a:gd name="connsiteY0" fmla="*/ 0 h 1358900"/>
              <a:gd name="connsiteX1" fmla="*/ 1930400 w 1930400"/>
              <a:gd name="connsiteY1" fmla="*/ 1358900 h 1358900"/>
            </a:gdLst>
            <a:ahLst/>
            <a:cxnLst>
              <a:cxn ang="0">
                <a:pos x="connsiteX0" y="connsiteY0"/>
              </a:cxn>
              <a:cxn ang="0">
                <a:pos x="connsiteX1" y="connsiteY1"/>
              </a:cxn>
            </a:cxnLst>
            <a:rect l="l" t="t" r="r" b="b"/>
            <a:pathLst>
              <a:path w="1930400" h="1358900">
                <a:moveTo>
                  <a:pt x="0" y="0"/>
                </a:moveTo>
                <a:cubicBezTo>
                  <a:pt x="736600" y="589491"/>
                  <a:pt x="1473200" y="1178983"/>
                  <a:pt x="1930400" y="1358900"/>
                </a:cubicBezTo>
              </a:path>
            </a:pathLst>
          </a:custGeom>
          <a:ln w="3810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a:solidFill>
                <a:schemeClr val="tx1"/>
              </a:solidFill>
            </a:endParaRPr>
          </a:p>
        </p:txBody>
      </p:sp>
      <p:sp>
        <p:nvSpPr>
          <p:cNvPr id="5" name="Rechthoek 4">
            <a:extLst>
              <a:ext uri="{FF2B5EF4-FFF2-40B4-BE49-F238E27FC236}">
                <a16:creationId xmlns:a16="http://schemas.microsoft.com/office/drawing/2014/main" id="{AB450606-24F7-3768-F050-0E61115D37B9}"/>
              </a:ext>
            </a:extLst>
          </p:cNvPr>
          <p:cNvSpPr/>
          <p:nvPr/>
        </p:nvSpPr>
        <p:spPr>
          <a:xfrm>
            <a:off x="640079" y="3067050"/>
            <a:ext cx="6408422" cy="361950"/>
          </a:xfrm>
          <a:custGeom>
            <a:avLst/>
            <a:gdLst>
              <a:gd name="csX0" fmla="*/ 0 w 6408422"/>
              <a:gd name="csY0" fmla="*/ 0 h 361950"/>
              <a:gd name="csX1" fmla="*/ 576758 w 6408422"/>
              <a:gd name="csY1" fmla="*/ 0 h 361950"/>
              <a:gd name="csX2" fmla="*/ 1281684 w 6408422"/>
              <a:gd name="csY2" fmla="*/ 0 h 361950"/>
              <a:gd name="csX3" fmla="*/ 1794358 w 6408422"/>
              <a:gd name="csY3" fmla="*/ 0 h 361950"/>
              <a:gd name="csX4" fmla="*/ 2563369 w 6408422"/>
              <a:gd name="csY4" fmla="*/ 0 h 361950"/>
              <a:gd name="csX5" fmla="*/ 3011958 w 6408422"/>
              <a:gd name="csY5" fmla="*/ 0 h 361950"/>
              <a:gd name="csX6" fmla="*/ 3460548 w 6408422"/>
              <a:gd name="csY6" fmla="*/ 0 h 361950"/>
              <a:gd name="csX7" fmla="*/ 4037306 w 6408422"/>
              <a:gd name="csY7" fmla="*/ 0 h 361950"/>
              <a:gd name="csX8" fmla="*/ 4485895 w 6408422"/>
              <a:gd name="csY8" fmla="*/ 0 h 361950"/>
              <a:gd name="csX9" fmla="*/ 4934485 w 6408422"/>
              <a:gd name="csY9" fmla="*/ 0 h 361950"/>
              <a:gd name="csX10" fmla="*/ 5447159 w 6408422"/>
              <a:gd name="csY10" fmla="*/ 0 h 361950"/>
              <a:gd name="csX11" fmla="*/ 6408422 w 6408422"/>
              <a:gd name="csY11" fmla="*/ 0 h 361950"/>
              <a:gd name="csX12" fmla="*/ 6408422 w 6408422"/>
              <a:gd name="csY12" fmla="*/ 361950 h 361950"/>
              <a:gd name="csX13" fmla="*/ 5959832 w 6408422"/>
              <a:gd name="csY13" fmla="*/ 361950 h 361950"/>
              <a:gd name="csX14" fmla="*/ 5318990 w 6408422"/>
              <a:gd name="csY14" fmla="*/ 361950 h 361950"/>
              <a:gd name="csX15" fmla="*/ 4806317 w 6408422"/>
              <a:gd name="csY15" fmla="*/ 361950 h 361950"/>
              <a:gd name="csX16" fmla="*/ 4165474 w 6408422"/>
              <a:gd name="csY16" fmla="*/ 361950 h 361950"/>
              <a:gd name="csX17" fmla="*/ 3524632 w 6408422"/>
              <a:gd name="csY17" fmla="*/ 361950 h 361950"/>
              <a:gd name="csX18" fmla="*/ 2819706 w 6408422"/>
              <a:gd name="csY18" fmla="*/ 361950 h 361950"/>
              <a:gd name="csX19" fmla="*/ 2307032 w 6408422"/>
              <a:gd name="csY19" fmla="*/ 361950 h 361950"/>
              <a:gd name="csX20" fmla="*/ 1794358 w 6408422"/>
              <a:gd name="csY20" fmla="*/ 361950 h 361950"/>
              <a:gd name="csX21" fmla="*/ 1217600 w 6408422"/>
              <a:gd name="csY21" fmla="*/ 361950 h 361950"/>
              <a:gd name="csX22" fmla="*/ 0 w 6408422"/>
              <a:gd name="csY22" fmla="*/ 361950 h 361950"/>
              <a:gd name="csX23" fmla="*/ 0 w 6408422"/>
              <a:gd name="csY23" fmla="*/ 0 h 3619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6408422" h="361950" extrusionOk="0">
                <a:moveTo>
                  <a:pt x="0" y="0"/>
                </a:moveTo>
                <a:cubicBezTo>
                  <a:pt x="190548" y="1881"/>
                  <a:pt x="459870" y="14801"/>
                  <a:pt x="576758" y="0"/>
                </a:cubicBezTo>
                <a:cubicBezTo>
                  <a:pt x="693646" y="-14801"/>
                  <a:pt x="1054976" y="5955"/>
                  <a:pt x="1281684" y="0"/>
                </a:cubicBezTo>
                <a:cubicBezTo>
                  <a:pt x="1508392" y="-5955"/>
                  <a:pt x="1639775" y="19658"/>
                  <a:pt x="1794358" y="0"/>
                </a:cubicBezTo>
                <a:cubicBezTo>
                  <a:pt x="1948941" y="-19658"/>
                  <a:pt x="2209233" y="-22257"/>
                  <a:pt x="2563369" y="0"/>
                </a:cubicBezTo>
                <a:cubicBezTo>
                  <a:pt x="2917505" y="22257"/>
                  <a:pt x="2820729" y="19492"/>
                  <a:pt x="3011958" y="0"/>
                </a:cubicBezTo>
                <a:cubicBezTo>
                  <a:pt x="3203187" y="-19492"/>
                  <a:pt x="3284143" y="-9325"/>
                  <a:pt x="3460548" y="0"/>
                </a:cubicBezTo>
                <a:cubicBezTo>
                  <a:pt x="3636953" y="9325"/>
                  <a:pt x="3872195" y="25974"/>
                  <a:pt x="4037306" y="0"/>
                </a:cubicBezTo>
                <a:cubicBezTo>
                  <a:pt x="4202417" y="-25974"/>
                  <a:pt x="4374621" y="22382"/>
                  <a:pt x="4485895" y="0"/>
                </a:cubicBezTo>
                <a:cubicBezTo>
                  <a:pt x="4597169" y="-22382"/>
                  <a:pt x="4731724" y="-19324"/>
                  <a:pt x="4934485" y="0"/>
                </a:cubicBezTo>
                <a:cubicBezTo>
                  <a:pt x="5137246" y="19324"/>
                  <a:pt x="5275931" y="-9488"/>
                  <a:pt x="5447159" y="0"/>
                </a:cubicBezTo>
                <a:cubicBezTo>
                  <a:pt x="5618387" y="9488"/>
                  <a:pt x="6144525" y="16766"/>
                  <a:pt x="6408422" y="0"/>
                </a:cubicBezTo>
                <a:cubicBezTo>
                  <a:pt x="6425363" y="141065"/>
                  <a:pt x="6409681" y="202707"/>
                  <a:pt x="6408422" y="361950"/>
                </a:cubicBezTo>
                <a:cubicBezTo>
                  <a:pt x="6253216" y="363189"/>
                  <a:pt x="6123016" y="346151"/>
                  <a:pt x="5959832" y="361950"/>
                </a:cubicBezTo>
                <a:cubicBezTo>
                  <a:pt x="5796648" y="377750"/>
                  <a:pt x="5502222" y="374744"/>
                  <a:pt x="5318990" y="361950"/>
                </a:cubicBezTo>
                <a:cubicBezTo>
                  <a:pt x="5135758" y="349156"/>
                  <a:pt x="5056389" y="385182"/>
                  <a:pt x="4806317" y="361950"/>
                </a:cubicBezTo>
                <a:cubicBezTo>
                  <a:pt x="4556245" y="338718"/>
                  <a:pt x="4424297" y="375076"/>
                  <a:pt x="4165474" y="361950"/>
                </a:cubicBezTo>
                <a:cubicBezTo>
                  <a:pt x="3906651" y="348824"/>
                  <a:pt x="3765115" y="346793"/>
                  <a:pt x="3524632" y="361950"/>
                </a:cubicBezTo>
                <a:cubicBezTo>
                  <a:pt x="3284149" y="377107"/>
                  <a:pt x="3068447" y="347818"/>
                  <a:pt x="2819706" y="361950"/>
                </a:cubicBezTo>
                <a:cubicBezTo>
                  <a:pt x="2570965" y="376082"/>
                  <a:pt x="2493742" y="364955"/>
                  <a:pt x="2307032" y="361950"/>
                </a:cubicBezTo>
                <a:cubicBezTo>
                  <a:pt x="2120322" y="358945"/>
                  <a:pt x="1905488" y="370971"/>
                  <a:pt x="1794358" y="361950"/>
                </a:cubicBezTo>
                <a:cubicBezTo>
                  <a:pt x="1683228" y="352929"/>
                  <a:pt x="1466695" y="365644"/>
                  <a:pt x="1217600" y="361950"/>
                </a:cubicBezTo>
                <a:cubicBezTo>
                  <a:pt x="968505" y="358256"/>
                  <a:pt x="345213" y="305430"/>
                  <a:pt x="0" y="361950"/>
                </a:cubicBezTo>
                <a:cubicBezTo>
                  <a:pt x="1868" y="183344"/>
                  <a:pt x="-5142" y="133196"/>
                  <a:pt x="0" y="0"/>
                </a:cubicBezTo>
                <a:close/>
              </a:path>
            </a:pathLst>
          </a:custGeom>
          <a:noFill/>
          <a:ln w="28575">
            <a:solidFill>
              <a:schemeClr val="accent3"/>
            </a:solidFill>
            <a:extLst>
              <a:ext uri="{C807C97D-BFC1-408E-A445-0C87EB9F89A2}">
                <ask:lineSketchStyleProps xmlns:ask="http://schemas.microsoft.com/office/drawing/2018/sketchyshapes" sd="357899831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accent4"/>
              </a:solidFill>
            </a:endParaRPr>
          </a:p>
        </p:txBody>
      </p:sp>
      <p:sp>
        <p:nvSpPr>
          <p:cNvPr id="6" name="Rechthoek 5">
            <a:extLst>
              <a:ext uri="{FF2B5EF4-FFF2-40B4-BE49-F238E27FC236}">
                <a16:creationId xmlns:a16="http://schemas.microsoft.com/office/drawing/2014/main" id="{AF179B66-1CFD-9EE1-9AAD-347CEED1A4FC}"/>
              </a:ext>
            </a:extLst>
          </p:cNvPr>
          <p:cNvSpPr/>
          <p:nvPr/>
        </p:nvSpPr>
        <p:spPr>
          <a:xfrm>
            <a:off x="640078" y="3396144"/>
            <a:ext cx="1550672" cy="361950"/>
          </a:xfrm>
          <a:custGeom>
            <a:avLst/>
            <a:gdLst>
              <a:gd name="csX0" fmla="*/ 0 w 1550672"/>
              <a:gd name="csY0" fmla="*/ 0 h 361950"/>
              <a:gd name="csX1" fmla="*/ 501384 w 1550672"/>
              <a:gd name="csY1" fmla="*/ 0 h 361950"/>
              <a:gd name="csX2" fmla="*/ 1033781 w 1550672"/>
              <a:gd name="csY2" fmla="*/ 0 h 361950"/>
              <a:gd name="csX3" fmla="*/ 1550672 w 1550672"/>
              <a:gd name="csY3" fmla="*/ 0 h 361950"/>
              <a:gd name="csX4" fmla="*/ 1550672 w 1550672"/>
              <a:gd name="csY4" fmla="*/ 361950 h 361950"/>
              <a:gd name="csX5" fmla="*/ 1080301 w 1550672"/>
              <a:gd name="csY5" fmla="*/ 361950 h 361950"/>
              <a:gd name="csX6" fmla="*/ 609931 w 1550672"/>
              <a:gd name="csY6" fmla="*/ 361950 h 361950"/>
              <a:gd name="csX7" fmla="*/ 0 w 1550672"/>
              <a:gd name="csY7" fmla="*/ 361950 h 361950"/>
              <a:gd name="csX8" fmla="*/ 0 w 1550672"/>
              <a:gd name="csY8" fmla="*/ 0 h 3619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550672" h="361950" extrusionOk="0">
                <a:moveTo>
                  <a:pt x="0" y="0"/>
                </a:moveTo>
                <a:cubicBezTo>
                  <a:pt x="237651" y="-23237"/>
                  <a:pt x="372833" y="-15469"/>
                  <a:pt x="501384" y="0"/>
                </a:cubicBezTo>
                <a:cubicBezTo>
                  <a:pt x="629935" y="15469"/>
                  <a:pt x="813831" y="-8667"/>
                  <a:pt x="1033781" y="0"/>
                </a:cubicBezTo>
                <a:cubicBezTo>
                  <a:pt x="1253731" y="8667"/>
                  <a:pt x="1429657" y="-20561"/>
                  <a:pt x="1550672" y="0"/>
                </a:cubicBezTo>
                <a:cubicBezTo>
                  <a:pt x="1567558" y="114826"/>
                  <a:pt x="1545507" y="244645"/>
                  <a:pt x="1550672" y="361950"/>
                </a:cubicBezTo>
                <a:cubicBezTo>
                  <a:pt x="1404208" y="364360"/>
                  <a:pt x="1253978" y="362549"/>
                  <a:pt x="1080301" y="361950"/>
                </a:cubicBezTo>
                <a:cubicBezTo>
                  <a:pt x="906624" y="361351"/>
                  <a:pt x="805569" y="345914"/>
                  <a:pt x="609931" y="361950"/>
                </a:cubicBezTo>
                <a:cubicBezTo>
                  <a:pt x="414293" y="377987"/>
                  <a:pt x="161596" y="355514"/>
                  <a:pt x="0" y="361950"/>
                </a:cubicBezTo>
                <a:cubicBezTo>
                  <a:pt x="6894" y="274236"/>
                  <a:pt x="-1481" y="123823"/>
                  <a:pt x="0" y="0"/>
                </a:cubicBezTo>
                <a:close/>
              </a:path>
            </a:pathLst>
          </a:custGeom>
          <a:noFill/>
          <a:ln w="28575">
            <a:solidFill>
              <a:schemeClr val="accent3"/>
            </a:solidFill>
            <a:extLst>
              <a:ext uri="{C807C97D-BFC1-408E-A445-0C87EB9F89A2}">
                <ask:lineSketchStyleProps xmlns:ask="http://schemas.microsoft.com/office/drawing/2018/sketchyshapes" sd="357899831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accent4"/>
              </a:solidFill>
            </a:endParaRPr>
          </a:p>
        </p:txBody>
      </p:sp>
    </p:spTree>
    <p:extLst>
      <p:ext uri="{BB962C8B-B14F-4D97-AF65-F5344CB8AC3E}">
        <p14:creationId xmlns:p14="http://schemas.microsoft.com/office/powerpoint/2010/main" val="363541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96B3737-60BC-C6E1-B1EB-3F974FCE7311}"/>
            </a:ext>
          </a:extLst>
        </p:cNvPr>
        <p:cNvGrpSpPr/>
        <p:nvPr/>
      </p:nvGrpSpPr>
      <p:grpSpPr>
        <a:xfrm>
          <a:off x="0" y="0"/>
          <a:ext cx="0" cy="0"/>
          <a:chOff x="0" y="0"/>
          <a:chExt cx="0" cy="0"/>
        </a:xfrm>
      </p:grpSpPr>
      <p:pic>
        <p:nvPicPr>
          <p:cNvPr id="8" name="Afbeelding 8">
            <a:extLst>
              <a:ext uri="{FF2B5EF4-FFF2-40B4-BE49-F238E27FC236}">
                <a16:creationId xmlns:a16="http://schemas.microsoft.com/office/drawing/2014/main" id="{EFA78A1D-355E-33C6-8151-268CE6ECD73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286280" y="2017631"/>
            <a:ext cx="4736210" cy="4742977"/>
          </a:xfrm>
          <a:prstGeom prst="rect">
            <a:avLst/>
          </a:prstGeom>
        </p:spPr>
      </p:pic>
      <p:sp>
        <p:nvSpPr>
          <p:cNvPr id="15" name="Titel 14">
            <a:extLst>
              <a:ext uri="{FF2B5EF4-FFF2-40B4-BE49-F238E27FC236}">
                <a16:creationId xmlns:a16="http://schemas.microsoft.com/office/drawing/2014/main" id="{1E40F958-E49E-9D6F-413A-98BDF1357FAD}"/>
              </a:ext>
            </a:extLst>
          </p:cNvPr>
          <p:cNvSpPr>
            <a:spLocks noGrp="1"/>
          </p:cNvSpPr>
          <p:nvPr>
            <p:ph type="title"/>
          </p:nvPr>
        </p:nvSpPr>
        <p:spPr/>
        <p:txBody>
          <a:bodyPr/>
          <a:lstStyle/>
          <a:p>
            <a:r>
              <a:rPr lang="nl-BE" dirty="0"/>
              <a:t>Voorbeeld 1</a:t>
            </a:r>
          </a:p>
        </p:txBody>
      </p:sp>
      <p:sp>
        <p:nvSpPr>
          <p:cNvPr id="16" name="Tijdelijke aanduiding voor inhoud 15">
            <a:extLst>
              <a:ext uri="{FF2B5EF4-FFF2-40B4-BE49-F238E27FC236}">
                <a16:creationId xmlns:a16="http://schemas.microsoft.com/office/drawing/2014/main" id="{6E83B5D9-03E8-8502-BACF-8A0955611648}"/>
              </a:ext>
            </a:extLst>
          </p:cNvPr>
          <p:cNvSpPr>
            <a:spLocks noGrp="1"/>
          </p:cNvSpPr>
          <p:nvPr>
            <p:ph idx="1"/>
          </p:nvPr>
        </p:nvSpPr>
        <p:spPr>
          <a:xfrm>
            <a:off x="640080" y="2633472"/>
            <a:ext cx="6646200" cy="3566160"/>
          </a:xfrm>
        </p:spPr>
        <p:txBody>
          <a:bodyPr/>
          <a:lstStyle/>
          <a:p>
            <a:pPr marL="0" indent="0">
              <a:buNone/>
            </a:pPr>
            <a:r>
              <a:rPr lang="nl-BE" dirty="0"/>
              <a:t>Voor alle niet-dragende wanden dient de </a:t>
            </a:r>
            <a:r>
              <a:rPr lang="nl-BE" dirty="0" err="1"/>
              <a:t>predefined</a:t>
            </a:r>
            <a:r>
              <a:rPr lang="nl-BE" dirty="0"/>
              <a:t> type steeds de correct worden gedefinieerd volgens het IFC 4x3 schema.</a:t>
            </a:r>
          </a:p>
          <a:p>
            <a:pPr marL="0" indent="0">
              <a:buNone/>
            </a:pPr>
            <a:r>
              <a:rPr lang="nl-BE" dirty="0"/>
              <a:t>Indien de er een brandwerende waarde volgt dit de </a:t>
            </a:r>
            <a:r>
              <a:rPr lang="nl-NL" dirty="0"/>
              <a:t>Europese classificatie die wordt gebruikt om de brandwerendheid.</a:t>
            </a:r>
          </a:p>
          <a:p>
            <a:pPr marL="0" indent="0">
              <a:buNone/>
            </a:pPr>
            <a:r>
              <a:rPr lang="nl-NL" dirty="0"/>
              <a:t>De naamgeving van deze wanden volgt de </a:t>
            </a:r>
            <a:r>
              <a:rPr lang="nl-NL" dirty="0" err="1"/>
              <a:t>BERSnl</a:t>
            </a:r>
            <a:r>
              <a:rPr lang="nl-NL" dirty="0"/>
              <a:t>. </a:t>
            </a:r>
            <a:endParaRPr lang="nl-BE" dirty="0"/>
          </a:p>
        </p:txBody>
      </p:sp>
      <p:sp>
        <p:nvSpPr>
          <p:cNvPr id="2" name="Tekstvak 1">
            <a:extLst>
              <a:ext uri="{FF2B5EF4-FFF2-40B4-BE49-F238E27FC236}">
                <a16:creationId xmlns:a16="http://schemas.microsoft.com/office/drawing/2014/main" id="{161780E2-BD61-BA69-D511-34A0C578C5A2}"/>
              </a:ext>
            </a:extLst>
          </p:cNvPr>
          <p:cNvSpPr txBox="1"/>
          <p:nvPr/>
        </p:nvSpPr>
        <p:spPr>
          <a:xfrm>
            <a:off x="5019329" y="463845"/>
            <a:ext cx="6763096" cy="1569660"/>
          </a:xfrm>
          <a:prstGeom prst="rect">
            <a:avLst/>
          </a:prstGeom>
          <a:noFill/>
        </p:spPr>
        <p:txBody>
          <a:bodyPr wrap="square" rtlCol="0">
            <a:spAutoFit/>
          </a:bodyPr>
          <a:lstStyle/>
          <a:p>
            <a:r>
              <a:rPr lang="en-GB" sz="2400" b="1" dirty="0">
                <a:solidFill>
                  <a:schemeClr val="accent3"/>
                </a:solidFill>
                <a:latin typeface="Ink Free" panose="03080402000500000000" pitchFamily="66" charset="0"/>
                <a:cs typeface="Dreaming Outloud Script Pro" panose="020F0502020204030204" pitchFamily="66" charset="0"/>
              </a:rPr>
              <a:t>Specification requirement</a:t>
            </a:r>
          </a:p>
          <a:p>
            <a:pPr marL="342900" indent="-342900">
              <a:buFont typeface="Arial" panose="020B0604020202020204" pitchFamily="34" charset="0"/>
              <a:buChar char="•"/>
            </a:pPr>
            <a:r>
              <a:rPr lang="en-GB" sz="2400" dirty="0">
                <a:solidFill>
                  <a:schemeClr val="accent3"/>
                </a:solidFill>
                <a:latin typeface="Ink Free" panose="03080402000500000000" pitchFamily="66" charset="0"/>
                <a:cs typeface="Dreaming Outloud Script Pro" panose="020F0502020204030204" pitchFamily="66" charset="0"/>
              </a:rPr>
              <a:t>Facet = Property</a:t>
            </a:r>
          </a:p>
          <a:p>
            <a:pPr marL="800100" lvl="1" indent="-342900">
              <a:buFont typeface="Arial" panose="020B0604020202020204" pitchFamily="34" charset="0"/>
              <a:buChar char="•"/>
            </a:pPr>
            <a:r>
              <a:rPr lang="en-GB" sz="2400" dirty="0">
                <a:solidFill>
                  <a:schemeClr val="accent3"/>
                </a:solidFill>
                <a:latin typeface="Ink Free" panose="03080402000500000000" pitchFamily="66" charset="0"/>
                <a:cs typeface="Dreaming Outloud Script Pro" panose="020F0502020204030204" pitchFamily="66" charset="0"/>
              </a:rPr>
              <a:t>Facet parameter = </a:t>
            </a:r>
            <a:r>
              <a:rPr lang="en-GB" sz="2400" dirty="0" err="1">
                <a:solidFill>
                  <a:schemeClr val="accent3"/>
                </a:solidFill>
                <a:latin typeface="Ink Free" panose="03080402000500000000" pitchFamily="66" charset="0"/>
                <a:cs typeface="Dreaming Outloud Script Pro" panose="020F0502020204030204" pitchFamily="66" charset="0"/>
              </a:rPr>
              <a:t>FireRating</a:t>
            </a:r>
            <a:endParaRPr lang="en-GB" sz="2400" dirty="0">
              <a:solidFill>
                <a:schemeClr val="accent3"/>
              </a:solidFill>
              <a:latin typeface="Ink Free" panose="03080402000500000000" pitchFamily="66" charset="0"/>
              <a:cs typeface="Dreaming Outloud Script Pro" panose="020F0502020204030204" pitchFamily="66" charset="0"/>
            </a:endParaRPr>
          </a:p>
          <a:p>
            <a:pPr marL="1257300" lvl="2" indent="-342900">
              <a:buFont typeface="Arial" panose="020B0604020202020204" pitchFamily="34" charset="0"/>
              <a:buChar char="•"/>
            </a:pPr>
            <a:r>
              <a:rPr lang="en-GB" sz="2400" dirty="0">
                <a:solidFill>
                  <a:schemeClr val="accent3"/>
                </a:solidFill>
                <a:latin typeface="Ink Free" panose="03080402000500000000" pitchFamily="66" charset="0"/>
                <a:cs typeface="Dreaming Outloud Script Pro" panose="020F0502020204030204" pitchFamily="66" charset="0"/>
              </a:rPr>
              <a:t>Complex restriction = EI30, EI60,…</a:t>
            </a:r>
          </a:p>
        </p:txBody>
      </p:sp>
      <p:sp>
        <p:nvSpPr>
          <p:cNvPr id="7" name="Rechthoek 6">
            <a:extLst>
              <a:ext uri="{FF2B5EF4-FFF2-40B4-BE49-F238E27FC236}">
                <a16:creationId xmlns:a16="http://schemas.microsoft.com/office/drawing/2014/main" id="{8CE6C1EE-077E-D2AC-5C9C-1FF56702B7F8}"/>
              </a:ext>
            </a:extLst>
          </p:cNvPr>
          <p:cNvSpPr/>
          <p:nvPr/>
        </p:nvSpPr>
        <p:spPr>
          <a:xfrm>
            <a:off x="640079" y="3924298"/>
            <a:ext cx="5694046" cy="1097279"/>
          </a:xfrm>
          <a:custGeom>
            <a:avLst/>
            <a:gdLst>
              <a:gd name="csX0" fmla="*/ 0 w 5694046"/>
              <a:gd name="csY0" fmla="*/ 0 h 1097279"/>
              <a:gd name="csX1" fmla="*/ 575731 w 5694046"/>
              <a:gd name="csY1" fmla="*/ 0 h 1097279"/>
              <a:gd name="csX2" fmla="*/ 1265344 w 5694046"/>
              <a:gd name="csY2" fmla="*/ 0 h 1097279"/>
              <a:gd name="csX3" fmla="*/ 1784134 w 5694046"/>
              <a:gd name="csY3" fmla="*/ 0 h 1097279"/>
              <a:gd name="csX4" fmla="*/ 2530687 w 5694046"/>
              <a:gd name="csY4" fmla="*/ 0 h 1097279"/>
              <a:gd name="csX5" fmla="*/ 2992538 w 5694046"/>
              <a:gd name="csY5" fmla="*/ 0 h 1097279"/>
              <a:gd name="csX6" fmla="*/ 3454388 w 5694046"/>
              <a:gd name="csY6" fmla="*/ 0 h 1097279"/>
              <a:gd name="csX7" fmla="*/ 4030119 w 5694046"/>
              <a:gd name="csY7" fmla="*/ 0 h 1097279"/>
              <a:gd name="csX8" fmla="*/ 4491970 w 5694046"/>
              <a:gd name="csY8" fmla="*/ 0 h 1097279"/>
              <a:gd name="csX9" fmla="*/ 4953820 w 5694046"/>
              <a:gd name="csY9" fmla="*/ 0 h 1097279"/>
              <a:gd name="csX10" fmla="*/ 5694046 w 5694046"/>
              <a:gd name="csY10" fmla="*/ 0 h 1097279"/>
              <a:gd name="csX11" fmla="*/ 5694046 w 5694046"/>
              <a:gd name="csY11" fmla="*/ 515721 h 1097279"/>
              <a:gd name="csX12" fmla="*/ 5694046 w 5694046"/>
              <a:gd name="csY12" fmla="*/ 1097279 h 1097279"/>
              <a:gd name="csX13" fmla="*/ 5232196 w 5694046"/>
              <a:gd name="csY13" fmla="*/ 1097279 h 1097279"/>
              <a:gd name="csX14" fmla="*/ 4599524 w 5694046"/>
              <a:gd name="csY14" fmla="*/ 1097279 h 1097279"/>
              <a:gd name="csX15" fmla="*/ 4080733 w 5694046"/>
              <a:gd name="csY15" fmla="*/ 1097279 h 1097279"/>
              <a:gd name="csX16" fmla="*/ 3448061 w 5694046"/>
              <a:gd name="csY16" fmla="*/ 1097279 h 1097279"/>
              <a:gd name="csX17" fmla="*/ 2815389 w 5694046"/>
              <a:gd name="csY17" fmla="*/ 1097279 h 1097279"/>
              <a:gd name="csX18" fmla="*/ 2125777 w 5694046"/>
              <a:gd name="csY18" fmla="*/ 1097279 h 1097279"/>
              <a:gd name="csX19" fmla="*/ 1606986 w 5694046"/>
              <a:gd name="csY19" fmla="*/ 1097279 h 1097279"/>
              <a:gd name="csX20" fmla="*/ 1088195 w 5694046"/>
              <a:gd name="csY20" fmla="*/ 1097279 h 1097279"/>
              <a:gd name="csX21" fmla="*/ 0 w 5694046"/>
              <a:gd name="csY21" fmla="*/ 1097279 h 1097279"/>
              <a:gd name="csX22" fmla="*/ 0 w 5694046"/>
              <a:gd name="csY22" fmla="*/ 537667 h 1097279"/>
              <a:gd name="csX23" fmla="*/ 0 w 5694046"/>
              <a:gd name="csY23" fmla="*/ 0 h 10972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5694046" h="1097279" extrusionOk="0">
                <a:moveTo>
                  <a:pt x="0" y="0"/>
                </a:moveTo>
                <a:cubicBezTo>
                  <a:pt x="157459" y="-26061"/>
                  <a:pt x="383512" y="27825"/>
                  <a:pt x="575731" y="0"/>
                </a:cubicBezTo>
                <a:cubicBezTo>
                  <a:pt x="767950" y="-27825"/>
                  <a:pt x="1067958" y="10262"/>
                  <a:pt x="1265344" y="0"/>
                </a:cubicBezTo>
                <a:cubicBezTo>
                  <a:pt x="1462730" y="-10262"/>
                  <a:pt x="1641620" y="-23233"/>
                  <a:pt x="1784134" y="0"/>
                </a:cubicBezTo>
                <a:cubicBezTo>
                  <a:pt x="1926648" y="23233"/>
                  <a:pt x="2373837" y="-1447"/>
                  <a:pt x="2530687" y="0"/>
                </a:cubicBezTo>
                <a:cubicBezTo>
                  <a:pt x="2687537" y="1447"/>
                  <a:pt x="2841337" y="-2114"/>
                  <a:pt x="2992538" y="0"/>
                </a:cubicBezTo>
                <a:cubicBezTo>
                  <a:pt x="3143739" y="2114"/>
                  <a:pt x="3241347" y="-11314"/>
                  <a:pt x="3454388" y="0"/>
                </a:cubicBezTo>
                <a:cubicBezTo>
                  <a:pt x="3667429" y="11314"/>
                  <a:pt x="3776555" y="-13465"/>
                  <a:pt x="4030119" y="0"/>
                </a:cubicBezTo>
                <a:cubicBezTo>
                  <a:pt x="4283683" y="13465"/>
                  <a:pt x="4288981" y="6799"/>
                  <a:pt x="4491970" y="0"/>
                </a:cubicBezTo>
                <a:cubicBezTo>
                  <a:pt x="4694959" y="-6799"/>
                  <a:pt x="4853847" y="-2263"/>
                  <a:pt x="4953820" y="0"/>
                </a:cubicBezTo>
                <a:cubicBezTo>
                  <a:pt x="5053793" y="2263"/>
                  <a:pt x="5427820" y="-7016"/>
                  <a:pt x="5694046" y="0"/>
                </a:cubicBezTo>
                <a:cubicBezTo>
                  <a:pt x="5689946" y="182057"/>
                  <a:pt x="5678240" y="403021"/>
                  <a:pt x="5694046" y="515721"/>
                </a:cubicBezTo>
                <a:cubicBezTo>
                  <a:pt x="5709852" y="628421"/>
                  <a:pt x="5694488" y="961278"/>
                  <a:pt x="5694046" y="1097279"/>
                </a:cubicBezTo>
                <a:cubicBezTo>
                  <a:pt x="5579202" y="1110335"/>
                  <a:pt x="5406526" y="1103929"/>
                  <a:pt x="5232196" y="1097279"/>
                </a:cubicBezTo>
                <a:cubicBezTo>
                  <a:pt x="5057866" y="1090630"/>
                  <a:pt x="4771158" y="1078353"/>
                  <a:pt x="4599524" y="1097279"/>
                </a:cubicBezTo>
                <a:cubicBezTo>
                  <a:pt x="4427890" y="1116205"/>
                  <a:pt x="4309443" y="1096494"/>
                  <a:pt x="4080733" y="1097279"/>
                </a:cubicBezTo>
                <a:cubicBezTo>
                  <a:pt x="3852023" y="1098064"/>
                  <a:pt x="3635039" y="1083843"/>
                  <a:pt x="3448061" y="1097279"/>
                </a:cubicBezTo>
                <a:cubicBezTo>
                  <a:pt x="3261083" y="1110715"/>
                  <a:pt x="3043477" y="1085357"/>
                  <a:pt x="2815389" y="1097279"/>
                </a:cubicBezTo>
                <a:cubicBezTo>
                  <a:pt x="2587301" y="1109201"/>
                  <a:pt x="2351885" y="1082201"/>
                  <a:pt x="2125777" y="1097279"/>
                </a:cubicBezTo>
                <a:cubicBezTo>
                  <a:pt x="1899669" y="1112357"/>
                  <a:pt x="1846790" y="1085000"/>
                  <a:pt x="1606986" y="1097279"/>
                </a:cubicBezTo>
                <a:cubicBezTo>
                  <a:pt x="1367182" y="1109558"/>
                  <a:pt x="1286087" y="1107951"/>
                  <a:pt x="1088195" y="1097279"/>
                </a:cubicBezTo>
                <a:cubicBezTo>
                  <a:pt x="890303" y="1086607"/>
                  <a:pt x="427789" y="1053677"/>
                  <a:pt x="0" y="1097279"/>
                </a:cubicBezTo>
                <a:cubicBezTo>
                  <a:pt x="23210" y="942905"/>
                  <a:pt x="9402" y="703037"/>
                  <a:pt x="0" y="537667"/>
                </a:cubicBezTo>
                <a:cubicBezTo>
                  <a:pt x="-9402" y="372297"/>
                  <a:pt x="25359" y="243842"/>
                  <a:pt x="0" y="0"/>
                </a:cubicBezTo>
                <a:close/>
              </a:path>
            </a:pathLst>
          </a:custGeom>
          <a:noFill/>
          <a:ln w="28575">
            <a:solidFill>
              <a:schemeClr val="accent3"/>
            </a:solidFill>
            <a:extLst>
              <a:ext uri="{C807C97D-BFC1-408E-A445-0C87EB9F89A2}">
                <ask:lineSketchStyleProps xmlns:ask="http://schemas.microsoft.com/office/drawing/2018/sketchyshapes" sd="357899831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accent4"/>
              </a:solidFill>
            </a:endParaRPr>
          </a:p>
        </p:txBody>
      </p:sp>
    </p:spTree>
    <p:extLst>
      <p:ext uri="{BB962C8B-B14F-4D97-AF65-F5344CB8AC3E}">
        <p14:creationId xmlns:p14="http://schemas.microsoft.com/office/powerpoint/2010/main" val="28448986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F1DADE38-54A2-346A-3D39-8C6649BD21CB}"/>
              </a:ext>
            </a:extLst>
          </p:cNvPr>
          <p:cNvSpPr>
            <a:spLocks noGrp="1"/>
          </p:cNvSpPr>
          <p:nvPr>
            <p:ph type="title"/>
          </p:nvPr>
        </p:nvSpPr>
        <p:spPr/>
        <p:txBody>
          <a:bodyPr/>
          <a:lstStyle/>
          <a:p>
            <a:r>
              <a:rPr lang="nl-BE" dirty="0"/>
              <a:t>Extra voorbeelden</a:t>
            </a:r>
          </a:p>
        </p:txBody>
      </p:sp>
      <p:pic>
        <p:nvPicPr>
          <p:cNvPr id="9" name="Tijdelijke aanduiding voor inhoud 8">
            <a:extLst>
              <a:ext uri="{FF2B5EF4-FFF2-40B4-BE49-F238E27FC236}">
                <a16:creationId xmlns:a16="http://schemas.microsoft.com/office/drawing/2014/main" id="{E1C192B9-B3FF-70BA-61CB-8F287865D885}"/>
              </a:ext>
            </a:extLst>
          </p:cNvPr>
          <p:cNvPicPr>
            <a:picLocks noGrp="1" noChangeAspect="1"/>
          </p:cNvPicPr>
          <p:nvPr>
            <p:ph idx="1"/>
          </p:nvPr>
        </p:nvPicPr>
        <p:blipFill>
          <a:blip r:embed="rId2"/>
          <a:stretch>
            <a:fillRect/>
          </a:stretch>
        </p:blipFill>
        <p:spPr>
          <a:xfrm>
            <a:off x="2068069" y="2883148"/>
            <a:ext cx="8035224" cy="3066554"/>
          </a:xfrm>
          <a:prstGeom prst="rect">
            <a:avLst/>
          </a:prstGeom>
        </p:spPr>
      </p:pic>
      <p:sp>
        <p:nvSpPr>
          <p:cNvPr id="2" name="Tekstvak 1">
            <a:extLst>
              <a:ext uri="{FF2B5EF4-FFF2-40B4-BE49-F238E27FC236}">
                <a16:creationId xmlns:a16="http://schemas.microsoft.com/office/drawing/2014/main" id="{0646513D-96E5-9364-B3B4-4BB6FEAC9719}"/>
              </a:ext>
            </a:extLst>
          </p:cNvPr>
          <p:cNvSpPr txBox="1"/>
          <p:nvPr/>
        </p:nvSpPr>
        <p:spPr>
          <a:xfrm>
            <a:off x="3973957" y="5910645"/>
            <a:ext cx="6096000" cy="276999"/>
          </a:xfrm>
          <a:prstGeom prst="rect">
            <a:avLst/>
          </a:prstGeom>
          <a:noFill/>
        </p:spPr>
        <p:txBody>
          <a:bodyPr wrap="square">
            <a:spAutoFit/>
          </a:bodyPr>
          <a:lstStyle/>
          <a:p>
            <a:pPr algn="r"/>
            <a:r>
              <a:rPr lang="en-US" sz="1200" dirty="0"/>
              <a:t>© </a:t>
            </a:r>
            <a:r>
              <a:rPr lang="en-US" sz="1200" dirty="0" err="1"/>
              <a:t>buildingSMART</a:t>
            </a:r>
            <a:r>
              <a:rPr lang="en-US" sz="1200" dirty="0"/>
              <a:t> International – IDS User Manual (GitHub), CC BY-ND 4.0.</a:t>
            </a:r>
            <a:endParaRPr lang="nl-BE" sz="1200" dirty="0"/>
          </a:p>
        </p:txBody>
      </p:sp>
    </p:spTree>
    <p:extLst>
      <p:ext uri="{BB962C8B-B14F-4D97-AF65-F5344CB8AC3E}">
        <p14:creationId xmlns:p14="http://schemas.microsoft.com/office/powerpoint/2010/main" val="12367387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E9AB7-AA6A-9D32-3002-92ADA26D6480}"/>
            </a:ext>
          </a:extLst>
        </p:cNvPr>
        <p:cNvGrpSpPr/>
        <p:nvPr/>
      </p:nvGrpSpPr>
      <p:grpSpPr>
        <a:xfrm>
          <a:off x="0" y="0"/>
          <a:ext cx="0" cy="0"/>
          <a:chOff x="0" y="0"/>
          <a:chExt cx="0" cy="0"/>
        </a:xfrm>
      </p:grpSpPr>
      <p:sp>
        <p:nvSpPr>
          <p:cNvPr id="2" name="Tijdelijke aanduiding voor inhoud 2">
            <a:extLst>
              <a:ext uri="{FF2B5EF4-FFF2-40B4-BE49-F238E27FC236}">
                <a16:creationId xmlns:a16="http://schemas.microsoft.com/office/drawing/2014/main" id="{56F7B332-582B-077C-1C17-ACC72AB5CE4F}"/>
              </a:ext>
            </a:extLst>
          </p:cNvPr>
          <p:cNvSpPr txBox="1">
            <a:spLocks/>
          </p:cNvSpPr>
          <p:nvPr/>
        </p:nvSpPr>
        <p:spPr>
          <a:xfrm>
            <a:off x="640080" y="2633472"/>
            <a:ext cx="10890928" cy="3566160"/>
          </a:xfrm>
          <a:prstGeom prst="rect">
            <a:avLst/>
          </a:prstGeom>
        </p:spPr>
        <p:txBody>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nl-BE" sz="2800" dirty="0">
                <a:hlinkClick r:id="rId2"/>
              </a:rPr>
              <a:t>GitHub</a:t>
            </a:r>
            <a:endParaRPr lang="nl-BE" sz="2800" dirty="0"/>
          </a:p>
          <a:p>
            <a:pPr marL="514350" indent="-514350">
              <a:buFont typeface="+mj-lt"/>
              <a:buAutoNum type="arabicPeriod"/>
            </a:pPr>
            <a:r>
              <a:rPr lang="nl-BE" sz="2800" dirty="0">
                <a:ea typeface="+mj-lt"/>
                <a:cs typeface="+mj-lt"/>
                <a:hlinkClick r:id="rId3"/>
              </a:rPr>
              <a:t>IDS </a:t>
            </a:r>
            <a:r>
              <a:rPr lang="nl-BE" sz="2800" dirty="0" err="1">
                <a:ea typeface="+mj-lt"/>
                <a:cs typeface="+mj-lt"/>
                <a:hlinkClick r:id="rId3"/>
              </a:rPr>
              <a:t>Learn</a:t>
            </a:r>
            <a:br>
              <a:rPr lang="nl-BE" sz="2800" dirty="0">
                <a:ea typeface="+mj-lt"/>
                <a:cs typeface="+mj-lt"/>
              </a:rPr>
            </a:br>
            <a:endParaRPr lang="nl-BE" sz="2800" dirty="0"/>
          </a:p>
        </p:txBody>
      </p:sp>
      <p:sp>
        <p:nvSpPr>
          <p:cNvPr id="4" name="Titel 3">
            <a:extLst>
              <a:ext uri="{FF2B5EF4-FFF2-40B4-BE49-F238E27FC236}">
                <a16:creationId xmlns:a16="http://schemas.microsoft.com/office/drawing/2014/main" id="{7B749EA7-B5AC-E4DB-6A40-4424B4B6DB82}"/>
              </a:ext>
            </a:extLst>
          </p:cNvPr>
          <p:cNvSpPr>
            <a:spLocks noGrp="1"/>
          </p:cNvSpPr>
          <p:nvPr>
            <p:ph type="title"/>
          </p:nvPr>
        </p:nvSpPr>
        <p:spPr/>
        <p:txBody>
          <a:bodyPr>
            <a:normAutofit fontScale="90000"/>
          </a:bodyPr>
          <a:lstStyle/>
          <a:p>
            <a:r>
              <a:rPr lang="nl-BE" dirty="0" err="1"/>
              <a:t>Learn</a:t>
            </a:r>
            <a:r>
              <a:rPr lang="nl-BE" dirty="0"/>
              <a:t> More!</a:t>
            </a:r>
            <a:br>
              <a:rPr lang="en-US" dirty="0"/>
            </a:br>
            <a:endParaRPr lang="nl-BE" dirty="0"/>
          </a:p>
        </p:txBody>
      </p:sp>
    </p:spTree>
    <p:extLst>
      <p:ext uri="{BB962C8B-B14F-4D97-AF65-F5344CB8AC3E}">
        <p14:creationId xmlns:p14="http://schemas.microsoft.com/office/powerpoint/2010/main" val="1908170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066ED-068B-D375-A3B3-04DA6E697D66}"/>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CF8EB35A-9E39-2C93-186B-56B0B07E4A19}"/>
              </a:ext>
            </a:extLst>
          </p:cNvPr>
          <p:cNvSpPr>
            <a:spLocks noGrp="1"/>
          </p:cNvSpPr>
          <p:nvPr>
            <p:ph type="title"/>
          </p:nvPr>
        </p:nvSpPr>
        <p:spPr/>
        <p:txBody>
          <a:bodyPr>
            <a:normAutofit/>
          </a:bodyPr>
          <a:lstStyle/>
          <a:p>
            <a:r>
              <a:rPr lang="nl-BE" dirty="0"/>
              <a:t>IDS voorbeeld</a:t>
            </a:r>
          </a:p>
        </p:txBody>
      </p:sp>
      <p:pic>
        <p:nvPicPr>
          <p:cNvPr id="5" name="Tijdelijke aanduiding voor inhoud 4">
            <a:extLst>
              <a:ext uri="{FF2B5EF4-FFF2-40B4-BE49-F238E27FC236}">
                <a16:creationId xmlns:a16="http://schemas.microsoft.com/office/drawing/2014/main" id="{CCC0B92F-3C10-1042-7F1C-D722E09DF9D0}"/>
              </a:ext>
            </a:extLst>
          </p:cNvPr>
          <p:cNvPicPr>
            <a:picLocks noGrp="1" noChangeAspect="1"/>
          </p:cNvPicPr>
          <p:nvPr>
            <p:ph idx="1"/>
          </p:nvPr>
        </p:nvPicPr>
        <p:blipFill>
          <a:blip r:embed="rId2"/>
          <a:stretch>
            <a:fillRect/>
          </a:stretch>
        </p:blipFill>
        <p:spPr>
          <a:xfrm>
            <a:off x="1078709" y="2633663"/>
            <a:ext cx="10013944" cy="3565525"/>
          </a:xfrm>
          <a:prstGeom prst="rect">
            <a:avLst/>
          </a:prstGeom>
        </p:spPr>
      </p:pic>
      <p:sp>
        <p:nvSpPr>
          <p:cNvPr id="7" name="Tekstvak 6">
            <a:extLst>
              <a:ext uri="{FF2B5EF4-FFF2-40B4-BE49-F238E27FC236}">
                <a16:creationId xmlns:a16="http://schemas.microsoft.com/office/drawing/2014/main" id="{30F0D61E-C8F9-9161-9D4F-DDC604BF9660}"/>
              </a:ext>
            </a:extLst>
          </p:cNvPr>
          <p:cNvSpPr txBox="1"/>
          <p:nvPr/>
        </p:nvSpPr>
        <p:spPr>
          <a:xfrm>
            <a:off x="5017291" y="6199188"/>
            <a:ext cx="6096000" cy="276999"/>
          </a:xfrm>
          <a:prstGeom prst="rect">
            <a:avLst/>
          </a:prstGeom>
          <a:noFill/>
        </p:spPr>
        <p:txBody>
          <a:bodyPr wrap="square">
            <a:spAutoFit/>
          </a:bodyPr>
          <a:lstStyle/>
          <a:p>
            <a:pPr algn="r"/>
            <a:r>
              <a:rPr lang="en-US" sz="1200" dirty="0"/>
              <a:t>© </a:t>
            </a:r>
            <a:r>
              <a:rPr lang="en-US" sz="1200" dirty="0" err="1"/>
              <a:t>buildingSMART</a:t>
            </a:r>
            <a:r>
              <a:rPr lang="en-US" sz="1200" dirty="0"/>
              <a:t> International, CC BY-ND 4.0.</a:t>
            </a:r>
            <a:endParaRPr lang="nl-BE" sz="1200" dirty="0"/>
          </a:p>
        </p:txBody>
      </p:sp>
    </p:spTree>
    <p:extLst>
      <p:ext uri="{BB962C8B-B14F-4D97-AF65-F5344CB8AC3E}">
        <p14:creationId xmlns:p14="http://schemas.microsoft.com/office/powerpoint/2010/main" val="3816174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16C244-02D7-BF88-424D-D4F8F61F3248}"/>
              </a:ext>
            </a:extLst>
          </p:cNvPr>
          <p:cNvSpPr>
            <a:spLocks noGrp="1"/>
          </p:cNvSpPr>
          <p:nvPr>
            <p:ph type="title"/>
          </p:nvPr>
        </p:nvSpPr>
        <p:spPr/>
        <p:txBody>
          <a:bodyPr/>
          <a:lstStyle/>
          <a:p>
            <a:r>
              <a:rPr lang="nl-BE" dirty="0"/>
              <a:t>IDS en IFC</a:t>
            </a:r>
          </a:p>
        </p:txBody>
      </p:sp>
      <p:sp>
        <p:nvSpPr>
          <p:cNvPr id="3" name="Tijdelijke aanduiding voor inhoud 2">
            <a:extLst>
              <a:ext uri="{FF2B5EF4-FFF2-40B4-BE49-F238E27FC236}">
                <a16:creationId xmlns:a16="http://schemas.microsoft.com/office/drawing/2014/main" id="{44500F72-0613-5108-0C35-D659DCC6721F}"/>
              </a:ext>
            </a:extLst>
          </p:cNvPr>
          <p:cNvSpPr>
            <a:spLocks noGrp="1"/>
          </p:cNvSpPr>
          <p:nvPr>
            <p:ph idx="1"/>
          </p:nvPr>
        </p:nvSpPr>
        <p:spPr/>
        <p:txBody>
          <a:bodyPr>
            <a:normAutofit/>
          </a:bodyPr>
          <a:lstStyle/>
          <a:p>
            <a:pPr marL="0" indent="0">
              <a:buNone/>
            </a:pPr>
            <a:r>
              <a:rPr lang="nl-NL" dirty="0"/>
              <a:t>IDS is strikt gekoppeld aan het IFC-dataschema. </a:t>
            </a:r>
          </a:p>
          <a:p>
            <a:pPr marL="0" indent="0">
              <a:buNone/>
            </a:pPr>
            <a:r>
              <a:rPr lang="nl-NL" dirty="0"/>
              <a:t>Het maakt een eenduidige interpretatie en automatische controles mogelijk, waarbij alle controlerende software identieke resultaten oplevert. </a:t>
            </a:r>
          </a:p>
        </p:txBody>
      </p:sp>
      <p:pic>
        <p:nvPicPr>
          <p:cNvPr id="1026" name="Picture 2" descr="Industry Foundation Classes (IFC) - buildingSMART International">
            <a:extLst>
              <a:ext uri="{FF2B5EF4-FFF2-40B4-BE49-F238E27FC236}">
                <a16:creationId xmlns:a16="http://schemas.microsoft.com/office/drawing/2014/main" id="{F9E12083-EC78-3DF6-60D0-A7F313E447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79" y="4295774"/>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91631B19-0168-181C-4E14-207F15E007FB}"/>
              </a:ext>
            </a:extLst>
          </p:cNvPr>
          <p:cNvSpPr txBox="1"/>
          <p:nvPr/>
        </p:nvSpPr>
        <p:spPr>
          <a:xfrm>
            <a:off x="7239000" y="4276028"/>
            <a:ext cx="3420678" cy="1923604"/>
          </a:xfrm>
          <a:prstGeom prst="rect">
            <a:avLst/>
          </a:prstGeom>
          <a:noFill/>
        </p:spPr>
        <p:txBody>
          <a:bodyPr wrap="square">
            <a:spAutoFit/>
          </a:bodyPr>
          <a:lstStyle/>
          <a:p>
            <a:pPr>
              <a:lnSpc>
                <a:spcPct val="120000"/>
              </a:lnSpc>
              <a:spcBef>
                <a:spcPts val="1000"/>
              </a:spcBef>
              <a:spcAft>
                <a:spcPts val="1200"/>
              </a:spcAft>
              <a:buSzPct val="87000"/>
            </a:pPr>
            <a:r>
              <a:rPr lang="nl-BE" sz="2000" dirty="0">
                <a:solidFill>
                  <a:schemeClr val="accent3"/>
                </a:solidFill>
              </a:rPr>
              <a:t>Ondersteunde IFC schema’s:</a:t>
            </a:r>
          </a:p>
          <a:p>
            <a:pPr marL="342900" indent="-342900">
              <a:spcBef>
                <a:spcPts val="1000"/>
              </a:spcBef>
              <a:buSzPct val="87000"/>
              <a:buFont typeface="Arial" panose="020B0604020202020204" pitchFamily="34" charset="0"/>
              <a:buChar char="•"/>
            </a:pPr>
            <a:r>
              <a:rPr lang="nl-BE" sz="2000" dirty="0">
                <a:solidFill>
                  <a:schemeClr val="accent3"/>
                </a:solidFill>
              </a:rPr>
              <a:t>IFC4X3_ADD2</a:t>
            </a:r>
          </a:p>
          <a:p>
            <a:pPr marL="342900" indent="-342900">
              <a:spcBef>
                <a:spcPts val="1000"/>
              </a:spcBef>
              <a:buSzPct val="87000"/>
              <a:buFont typeface="Arial" panose="020B0604020202020204" pitchFamily="34" charset="0"/>
              <a:buChar char="•"/>
            </a:pPr>
            <a:r>
              <a:rPr lang="nl-BE" sz="2000" dirty="0">
                <a:solidFill>
                  <a:schemeClr val="accent3"/>
                </a:solidFill>
              </a:rPr>
              <a:t>IFC4</a:t>
            </a:r>
          </a:p>
          <a:p>
            <a:pPr marL="342900" indent="-342900">
              <a:spcBef>
                <a:spcPts val="1000"/>
              </a:spcBef>
              <a:buSzPct val="87000"/>
              <a:buFont typeface="Arial" panose="020B0604020202020204" pitchFamily="34" charset="0"/>
              <a:buChar char="•"/>
            </a:pPr>
            <a:r>
              <a:rPr lang="nl-BE" sz="2000" dirty="0">
                <a:solidFill>
                  <a:schemeClr val="accent3"/>
                </a:solidFill>
              </a:rPr>
              <a:t>IFC2X3</a:t>
            </a:r>
          </a:p>
        </p:txBody>
      </p:sp>
    </p:spTree>
    <p:extLst>
      <p:ext uri="{BB962C8B-B14F-4D97-AF65-F5344CB8AC3E}">
        <p14:creationId xmlns:p14="http://schemas.microsoft.com/office/powerpoint/2010/main" val="417128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DD0E75-9D9B-7938-4CD4-9E3902B269CA}"/>
              </a:ext>
            </a:extLst>
          </p:cNvPr>
          <p:cNvSpPr>
            <a:spLocks noGrp="1"/>
          </p:cNvSpPr>
          <p:nvPr>
            <p:ph type="title"/>
          </p:nvPr>
        </p:nvSpPr>
        <p:spPr/>
        <p:txBody>
          <a:bodyPr/>
          <a:lstStyle/>
          <a:p>
            <a:r>
              <a:rPr lang="nl-BE" dirty="0"/>
              <a:t>Doel IDS</a:t>
            </a:r>
          </a:p>
        </p:txBody>
      </p:sp>
      <p:sp>
        <p:nvSpPr>
          <p:cNvPr id="3" name="Tijdelijke aanduiding voor inhoud 2">
            <a:extLst>
              <a:ext uri="{FF2B5EF4-FFF2-40B4-BE49-F238E27FC236}">
                <a16:creationId xmlns:a16="http://schemas.microsoft.com/office/drawing/2014/main" id="{00194F69-1957-A52D-189F-70B1615F9D88}"/>
              </a:ext>
            </a:extLst>
          </p:cNvPr>
          <p:cNvSpPr>
            <a:spLocks noGrp="1"/>
          </p:cNvSpPr>
          <p:nvPr>
            <p:ph idx="1"/>
          </p:nvPr>
        </p:nvSpPr>
        <p:spPr>
          <a:xfrm>
            <a:off x="650536" y="2606040"/>
            <a:ext cx="10890928" cy="3566160"/>
          </a:xfrm>
        </p:spPr>
        <p:txBody>
          <a:bodyPr/>
          <a:lstStyle/>
          <a:p>
            <a:pPr marL="0" indent="0">
              <a:buNone/>
            </a:pPr>
            <a:r>
              <a:rPr lang="nl-NL" dirty="0"/>
              <a:t>De IDS-specificatie heeft twee kerntaken</a:t>
            </a:r>
          </a:p>
          <a:p>
            <a:r>
              <a:rPr lang="nl-NL" dirty="0"/>
              <a:t>het vastleggen van afspraken</a:t>
            </a:r>
          </a:p>
          <a:p>
            <a:r>
              <a:rPr lang="nl-NL" dirty="0"/>
              <a:t>het controleren van naleving</a:t>
            </a:r>
          </a:p>
          <a:p>
            <a:pPr marL="0" indent="0">
              <a:buNone/>
            </a:pPr>
            <a:r>
              <a:rPr lang="nl-NL" dirty="0"/>
              <a:t>Er wordt aanbevolen om met een IDS te beginnen vóórdat de dataproductie start, dit zorgt voor duidelijke richtlijnen voor de dataproductie, waardoor verkeerde invoer wordt voorkomen.</a:t>
            </a:r>
            <a:endParaRPr lang="nl-BE" dirty="0"/>
          </a:p>
        </p:txBody>
      </p:sp>
      <p:sp>
        <p:nvSpPr>
          <p:cNvPr id="4" name="Tekstvak 3">
            <a:extLst>
              <a:ext uri="{FF2B5EF4-FFF2-40B4-BE49-F238E27FC236}">
                <a16:creationId xmlns:a16="http://schemas.microsoft.com/office/drawing/2014/main" id="{45D4ADC0-9836-6872-F5DA-B703E16902EB}"/>
              </a:ext>
            </a:extLst>
          </p:cNvPr>
          <p:cNvSpPr txBox="1"/>
          <p:nvPr/>
        </p:nvSpPr>
        <p:spPr>
          <a:xfrm rot="20927236">
            <a:off x="4565011" y="3641629"/>
            <a:ext cx="1348447" cy="369332"/>
          </a:xfrm>
          <a:prstGeom prst="rect">
            <a:avLst/>
          </a:prstGeom>
          <a:noFill/>
        </p:spPr>
        <p:txBody>
          <a:bodyPr wrap="none" rtlCol="0">
            <a:spAutoFit/>
          </a:bodyPr>
          <a:lstStyle/>
          <a:p>
            <a:pPr algn="ctr"/>
            <a:r>
              <a:rPr lang="en-GB" b="1" dirty="0">
                <a:solidFill>
                  <a:srgbClr val="009EB0"/>
                </a:solidFill>
                <a:latin typeface="Ink Free" panose="03080402000500000000" pitchFamily="66" charset="0"/>
                <a:cs typeface="Dreaming Outloud Script Pro" panose="020F0502020204030204" pitchFamily="66" charset="0"/>
              </a:rPr>
              <a:t>CHECKING</a:t>
            </a:r>
          </a:p>
        </p:txBody>
      </p:sp>
      <p:sp>
        <p:nvSpPr>
          <p:cNvPr id="5" name="Tekstvak 4">
            <a:extLst>
              <a:ext uri="{FF2B5EF4-FFF2-40B4-BE49-F238E27FC236}">
                <a16:creationId xmlns:a16="http://schemas.microsoft.com/office/drawing/2014/main" id="{A6D077A7-0951-7FB7-CB19-FC6139E3B34B}"/>
              </a:ext>
            </a:extLst>
          </p:cNvPr>
          <p:cNvSpPr txBox="1"/>
          <p:nvPr/>
        </p:nvSpPr>
        <p:spPr>
          <a:xfrm rot="21066363">
            <a:off x="4560979" y="3123239"/>
            <a:ext cx="1587294" cy="369332"/>
          </a:xfrm>
          <a:prstGeom prst="rect">
            <a:avLst/>
          </a:prstGeom>
          <a:noFill/>
        </p:spPr>
        <p:txBody>
          <a:bodyPr wrap="none" rtlCol="0">
            <a:spAutoFit/>
          </a:bodyPr>
          <a:lstStyle/>
          <a:p>
            <a:pPr algn="ctr"/>
            <a:r>
              <a:rPr lang="en-GB" b="1" dirty="0">
                <a:solidFill>
                  <a:srgbClr val="009EB0"/>
                </a:solidFill>
                <a:latin typeface="Ink Free" panose="03080402000500000000" pitchFamily="66" charset="0"/>
                <a:cs typeface="Dreaming Outloud Script Pro" panose="020F0502020204030204" pitchFamily="66" charset="0"/>
              </a:rPr>
              <a:t>SPECIFYING</a:t>
            </a:r>
          </a:p>
        </p:txBody>
      </p:sp>
    </p:spTree>
    <p:extLst>
      <p:ext uri="{BB962C8B-B14F-4D97-AF65-F5344CB8AC3E}">
        <p14:creationId xmlns:p14="http://schemas.microsoft.com/office/powerpoint/2010/main" val="123829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DashVTI">
  <a:themeElements>
    <a:clrScheme name="buildingSMART">
      <a:dk1>
        <a:sysClr val="windowText" lastClr="000000"/>
      </a:dk1>
      <a:lt1>
        <a:sysClr val="window" lastClr="FFFFFF"/>
      </a:lt1>
      <a:dk2>
        <a:srgbClr val="0D1C3B"/>
      </a:dk2>
      <a:lt2>
        <a:srgbClr val="F5F2F9"/>
      </a:lt2>
      <a:accent1>
        <a:srgbClr val="004F9F"/>
      </a:accent1>
      <a:accent2>
        <a:srgbClr val="E60E2A"/>
      </a:accent2>
      <a:accent3>
        <a:srgbClr val="9E358C"/>
      </a:accent3>
      <a:accent4>
        <a:srgbClr val="0F9EB0"/>
      </a:accent4>
      <a:accent5>
        <a:srgbClr val="FE5A5A"/>
      </a:accent5>
      <a:accent6>
        <a:srgbClr val="1AC16E"/>
      </a:accent6>
      <a:hlink>
        <a:srgbClr val="0F9EB0"/>
      </a:hlink>
      <a:folHlink>
        <a:srgbClr val="9E358C"/>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E879B3E69E4724CBB9AADF6448C1E57" ma:contentTypeVersion="12" ma:contentTypeDescription="Create a new document." ma:contentTypeScope="" ma:versionID="d7152ad0ace9e42cde3a45a14de00148">
  <xsd:schema xmlns:xsd="http://www.w3.org/2001/XMLSchema" xmlns:xs="http://www.w3.org/2001/XMLSchema" xmlns:p="http://schemas.microsoft.com/office/2006/metadata/properties" xmlns:ns2="bb6e1f65-ec4c-4104-aacb-402ad0c56065" xmlns:ns3="ba4c0602-11bd-42af-8ff4-b5a2f8b9ed9e" targetNamespace="http://schemas.microsoft.com/office/2006/metadata/properties" ma:root="true" ma:fieldsID="bc58cb35ae3c96d9484924cc24d8cf6a" ns2:_="" ns3:_="">
    <xsd:import namespace="bb6e1f65-ec4c-4104-aacb-402ad0c56065"/>
    <xsd:import namespace="ba4c0602-11bd-42af-8ff4-b5a2f8b9ed9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6e1f65-ec4c-4104-aacb-402ad0c560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e5ad10e-c7c2-40ce-ab97-c2a0c5940683"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a4c0602-11bd-42af-8ff4-b5a2f8b9ed9e"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d4ec8cd-87f6-4e27-9abd-7ab0f8625e1e}" ma:internalName="TaxCatchAll" ma:showField="CatchAllData" ma:web="ba4c0602-11bd-42af-8ff4-b5a2f8b9ed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b6e1f65-ec4c-4104-aacb-402ad0c56065">
      <Terms xmlns="http://schemas.microsoft.com/office/infopath/2007/PartnerControls"/>
    </lcf76f155ced4ddcb4097134ff3c332f>
    <TaxCatchAll xmlns="ba4c0602-11bd-42af-8ff4-b5a2f8b9ed9e" xsi:nil="true"/>
  </documentManagement>
</p:properties>
</file>

<file path=customXml/itemProps1.xml><?xml version="1.0" encoding="utf-8"?>
<ds:datastoreItem xmlns:ds="http://schemas.openxmlformats.org/officeDocument/2006/customXml" ds:itemID="{D2DB53F6-BA0A-40F0-BFED-A5DE14CCDFB9}">
  <ds:schemaRefs>
    <ds:schemaRef ds:uri="http://schemas.microsoft.com/sharepoint/v3/contenttype/forms"/>
  </ds:schemaRefs>
</ds:datastoreItem>
</file>

<file path=customXml/itemProps2.xml><?xml version="1.0" encoding="utf-8"?>
<ds:datastoreItem xmlns:ds="http://schemas.openxmlformats.org/officeDocument/2006/customXml" ds:itemID="{B8D13D39-0739-4734-9974-252C7221E332}">
  <ds:schemaRefs>
    <ds:schemaRef ds:uri="ba4c0602-11bd-42af-8ff4-b5a2f8b9ed9e"/>
    <ds:schemaRef ds:uri="bb6e1f65-ec4c-4104-aacb-402ad0c5606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9BD20BB-B471-42EF-ABDA-29C8BA84A934}">
  <ds:schemaRefs>
    <ds:schemaRef ds:uri="http://schemas.microsoft.com/office/2006/metadata/properties"/>
    <ds:schemaRef ds:uri="http://purl.org/dc/dcmitype/"/>
    <ds:schemaRef ds:uri="http://purl.org/dc/terms/"/>
    <ds:schemaRef ds:uri="http://purl.org/dc/elements/1.1/"/>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ba4c0602-11bd-42af-8ff4-b5a2f8b9ed9e"/>
    <ds:schemaRef ds:uri="bb6e1f65-ec4c-4104-aacb-402ad0c56065"/>
  </ds:schemaRefs>
</ds:datastoreItem>
</file>

<file path=docProps/app.xml><?xml version="1.0" encoding="utf-8"?>
<Properties xmlns="http://schemas.openxmlformats.org/officeDocument/2006/extended-properties" xmlns:vt="http://schemas.openxmlformats.org/officeDocument/2006/docPropsVTypes">
  <TotalTime>1622</TotalTime>
  <Words>2195</Words>
  <Application>Microsoft Office PowerPoint</Application>
  <PresentationFormat>Breedbeeld</PresentationFormat>
  <Paragraphs>321</Paragraphs>
  <Slides>66</Slides>
  <Notes>18</Notes>
  <HiddenSlides>3</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66</vt:i4>
      </vt:variant>
    </vt:vector>
  </HeadingPairs>
  <TitlesOfParts>
    <vt:vector size="72" baseType="lpstr">
      <vt:lpstr>Aptos</vt:lpstr>
      <vt:lpstr>Arial</vt:lpstr>
      <vt:lpstr>Calibri</vt:lpstr>
      <vt:lpstr>Grandview Display</vt:lpstr>
      <vt:lpstr>Ink Free</vt:lpstr>
      <vt:lpstr>DashVTI</vt:lpstr>
      <vt:lpstr>Information Delivery Specification</vt:lpstr>
      <vt:lpstr>buildingSMART</vt:lpstr>
      <vt:lpstr>PowerPoint-presentatie</vt:lpstr>
      <vt:lpstr>BIMcert Handbook</vt:lpstr>
      <vt:lpstr>Introductie IDS</vt:lpstr>
      <vt:lpstr>Information Delivery Specification (IDS)</vt:lpstr>
      <vt:lpstr>IDS voorbeeld</vt:lpstr>
      <vt:lpstr>IDS en IFC</vt:lpstr>
      <vt:lpstr>Doel IDS</vt:lpstr>
      <vt:lpstr>Doel IDS</vt:lpstr>
      <vt:lpstr>Waarvoor dient IDS niet</vt:lpstr>
      <vt:lpstr>IDS &lt;&gt; bSDD</vt:lpstr>
      <vt:lpstr>IDS &lt;&gt; ISO 19650</vt:lpstr>
      <vt:lpstr>IDS &lt;&gt; BIMids</vt:lpstr>
      <vt:lpstr>IDS proces</vt:lpstr>
      <vt:lpstr>IDS software</vt:lpstr>
      <vt:lpstr>PowerPoint-presentatie</vt:lpstr>
      <vt:lpstr>PowerPoint-presentatie</vt:lpstr>
      <vt:lpstr>PowerPoint-presentatie</vt:lpstr>
      <vt:lpstr>IDS Structure</vt:lpstr>
      <vt:lpstr>IDS Structure | Specification metadata</vt:lpstr>
      <vt:lpstr>PowerPoint-presentatie</vt:lpstr>
      <vt:lpstr>PowerPoint-presentatie</vt:lpstr>
      <vt:lpstr>IDS Structure | Specifications </vt:lpstr>
      <vt:lpstr>IDS Structure | Facets</vt:lpstr>
      <vt:lpstr>PowerPoint-presentatie</vt:lpstr>
      <vt:lpstr>PowerPoint-presentatie</vt:lpstr>
      <vt:lpstr>IDS Structure | Facets - Parts</vt:lpstr>
      <vt:lpstr>IDS Structure | Facet parameters</vt:lpstr>
      <vt:lpstr>IDS Structure | Complex Restrictions</vt:lpstr>
      <vt:lpstr>IDS Structure | Complex Restrictions</vt:lpstr>
      <vt:lpstr>IDS Structure | Cardinality</vt:lpstr>
      <vt:lpstr>IDS Structure | Cardinality</vt:lpstr>
      <vt:lpstr>IDS Structure | Cardinality</vt:lpstr>
      <vt:lpstr>IDS Structure | Cardinality</vt:lpstr>
      <vt:lpstr>IDS Structure | Cardinality</vt:lpstr>
      <vt:lpstr>IDS Structure | Cardinality</vt:lpstr>
      <vt:lpstr>IDS Structure | Cardinality</vt:lpstr>
      <vt:lpstr>Voorbeeld</vt:lpstr>
      <vt:lpstr>PowerPoint-presentatie</vt:lpstr>
      <vt:lpstr>Voorbeeld</vt:lpstr>
      <vt:lpstr>PowerPoint-presentatie</vt:lpstr>
      <vt:lpstr>PowerPoint-presentatie</vt:lpstr>
      <vt:lpstr>PowerPoint-presentatie</vt:lpstr>
      <vt:lpstr>PowerPoint-presentatie</vt:lpstr>
      <vt:lpstr>Voorbeeld</vt:lpstr>
      <vt:lpstr>Voorbeeld</vt:lpstr>
      <vt:lpstr>PowerPoint-presentatie</vt:lpstr>
      <vt:lpstr>Voorbeeld</vt:lpstr>
      <vt:lpstr>PowerPoint-presentatie</vt:lpstr>
      <vt:lpstr>PowerPoint-presentatie</vt:lpstr>
      <vt:lpstr>PowerPoint-presentatie</vt:lpstr>
      <vt:lpstr>PowerPoint-presentatie</vt:lpstr>
      <vt:lpstr>Voorbeeld</vt:lpstr>
      <vt:lpstr>Voorbeeld</vt:lpstr>
      <vt:lpstr>PowerPoint-presentatie</vt:lpstr>
      <vt:lpstr>Voorbeeld</vt:lpstr>
      <vt:lpstr>PowerPoint-presentatie</vt:lpstr>
      <vt:lpstr>Voorbeeld</vt:lpstr>
      <vt:lpstr>PowerPoint-presentatie</vt:lpstr>
      <vt:lpstr>PowerPoint-presentatie</vt:lpstr>
      <vt:lpstr>PowerPoint-presentatie</vt:lpstr>
      <vt:lpstr>Voorbeeld 1</vt:lpstr>
      <vt:lpstr>Voorbeeld 1</vt:lpstr>
      <vt:lpstr>Extra voorbeelden</vt:lpstr>
      <vt:lpstr>Learn More!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Jari Verniers</dc:creator>
  <cp:lastModifiedBy>Evy Verwimp</cp:lastModifiedBy>
  <cp:revision>39</cp:revision>
  <cp:lastPrinted>2026-01-15T15:05:14Z</cp:lastPrinted>
  <dcterms:created xsi:type="dcterms:W3CDTF">2025-03-22T09:47:04Z</dcterms:created>
  <dcterms:modified xsi:type="dcterms:W3CDTF">2026-02-16T15:26:59Z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0x0101009E879B3E69E4724CBB9AADF6448C1E57</vt:lpwstr>
  </property>
  <property fmtid="{D5CDD505-2E9C-101B-9397-08002B2CF9AE}" pid="3" name="MediaServiceImageTags">
    <vt:lpwstr/>
  </property>
</Properties>
</file>